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3"/>
  </p:notesMasterIdLst>
  <p:sldIdLst>
    <p:sldId id="257" r:id="rId2"/>
    <p:sldId id="376" r:id="rId3"/>
    <p:sldId id="377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85" r:id="rId12"/>
    <p:sldId id="386" r:id="rId13"/>
    <p:sldId id="387" r:id="rId14"/>
    <p:sldId id="388" r:id="rId15"/>
    <p:sldId id="389" r:id="rId16"/>
    <p:sldId id="390" r:id="rId17"/>
    <p:sldId id="391" r:id="rId18"/>
    <p:sldId id="392" r:id="rId19"/>
    <p:sldId id="393" r:id="rId20"/>
    <p:sldId id="394" r:id="rId21"/>
    <p:sldId id="395" r:id="rId22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6" autoAdjust="0"/>
    <p:restoredTop sz="85752" autoAdjust="0"/>
  </p:normalViewPr>
  <p:slideViewPr>
    <p:cSldViewPr>
      <p:cViewPr varScale="1">
        <p:scale>
          <a:sx n="58" d="100"/>
          <a:sy n="58" d="100"/>
        </p:scale>
        <p:origin x="89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7E115-1C5F-46AB-8CAE-42EB39E51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058B54-2196-49E2-A5E7-29DFC76E14EC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755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CDED892-C74D-49DF-BB5F-12B91C51296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228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E2F58FC-5246-47C7-A467-3C43FBFCC97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240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AB0D5A-9F01-40C2-B38C-FB1D82D50D3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224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3B0AB0-DBE0-4595-A92D-77540B9849C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303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3B0AB0-DBE0-4595-A92D-77540B9849C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48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9A86895-0D2B-4353-BD56-8EEBFDEBB1F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601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81AAB61-1001-4135-9DB2-0B5A61B277C4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461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Strings, User Input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CSCI 161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Introduction to Programming I</a:t>
            </a:r>
          </a:p>
          <a:p>
            <a:pPr eaLnBrk="1" hangingPunct="1"/>
            <a:r>
              <a:rPr lang="en-US" altLang="en-US" dirty="0" smtClean="0"/>
              <a:t>William Killian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58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Interactive Programs with </a:t>
            </a:r>
            <a:r>
              <a:rPr lang="en-US" altLang="en-US" smtClean="0">
                <a:latin typeface="Courier New" panose="02070309020205020404" pitchFamily="49" charset="0"/>
              </a:rPr>
              <a:t>Scanner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z="2200"/>
          </a:p>
        </p:txBody>
      </p:sp>
    </p:spTree>
    <p:extLst>
      <p:ext uri="{BB962C8B-B14F-4D97-AF65-F5344CB8AC3E}">
        <p14:creationId xmlns:p14="http://schemas.microsoft.com/office/powerpoint/2010/main" val="5143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and </a:t>
            </a:r>
            <a:r>
              <a:rPr lang="en-US" altLang="en-US" smtClean="0">
                <a:latin typeface="Courier New" panose="02070309020205020404" pitchFamily="49" charset="0"/>
              </a:rPr>
              <a:t>System.in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smtClean="0"/>
              <a:t>interactive program</a:t>
            </a:r>
            <a:endParaRPr lang="en-US" altLang="en-US" dirty="0" smtClean="0"/>
          </a:p>
          <a:p>
            <a:pPr eaLnBrk="1" hangingPunct="1"/>
            <a:endParaRPr lang="en-US" altLang="en-US" dirty="0"/>
          </a:p>
          <a:p>
            <a:pPr lvl="1" eaLnBrk="1" hangingPunct="1"/>
            <a:r>
              <a:rPr lang="en-US" altLang="en-US" dirty="0" smtClean="0"/>
              <a:t>Reads input from the console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Asks user for input when run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Input typed by user gets stored in variable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Can be tricky; users are unpredictable and misbehave</a:t>
            </a:r>
          </a:p>
          <a:p>
            <a:pPr lvl="1" eaLnBrk="1" hangingPunct="1"/>
            <a:endParaRPr lang="en-US" altLang="en-US" dirty="0" smtClean="0"/>
          </a:p>
          <a:p>
            <a:pPr marL="346075" lvl="1" indent="0">
              <a:buNone/>
            </a:pPr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72313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and </a:t>
            </a:r>
            <a:r>
              <a:rPr lang="en-US" altLang="en-US" smtClean="0">
                <a:latin typeface="Courier New" panose="02070309020205020404" pitchFamily="49" charset="0"/>
              </a:rPr>
              <a:t>System.in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b="1" dirty="0" smtClean="0">
                <a:latin typeface="Courier New" panose="02070309020205020404" pitchFamily="49" charset="0"/>
              </a:rPr>
              <a:t>Scanner</a:t>
            </a:r>
            <a:endParaRPr lang="en-US" altLang="en-US" dirty="0" smtClean="0"/>
          </a:p>
          <a:p>
            <a:pPr eaLnBrk="1" hangingPunct="1"/>
            <a:endParaRPr lang="en-US" altLang="en-US" dirty="0"/>
          </a:p>
          <a:p>
            <a:pPr lvl="1" eaLnBrk="1" hangingPunct="1"/>
            <a:r>
              <a:rPr lang="en-US" altLang="en-US" dirty="0" smtClean="0"/>
              <a:t>An object that can read input from many sources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Communicates with </a:t>
            </a:r>
            <a:r>
              <a:rPr lang="en-US" altLang="en-US" dirty="0" smtClean="0">
                <a:latin typeface="Courier New" panose="02070309020205020404" pitchFamily="49" charset="0"/>
              </a:rPr>
              <a:t>System.in</a:t>
            </a:r>
            <a:r>
              <a:rPr lang="en-US" altLang="en-US" dirty="0" smtClean="0"/>
              <a:t>  (the opposite of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</a:t>
            </a:r>
            <a:r>
              <a:rPr lang="en-US" altLang="en-US" dirty="0" smtClean="0"/>
              <a:t>)</a:t>
            </a: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Can also read from files, web sites, databases, ...</a:t>
            </a:r>
          </a:p>
        </p:txBody>
      </p:sp>
    </p:spTree>
    <p:extLst>
      <p:ext uri="{BB962C8B-B14F-4D97-AF65-F5344CB8AC3E}">
        <p14:creationId xmlns:p14="http://schemas.microsoft.com/office/powerpoint/2010/main" val="20189471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syntax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</a:t>
            </a: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 class is found in the </a:t>
            </a:r>
            <a:r>
              <a:rPr lang="en-US" altLang="en-US" dirty="0" err="1" smtClean="0">
                <a:latin typeface="Courier New" panose="02070309020205020404" pitchFamily="49" charset="0"/>
              </a:rPr>
              <a:t>java.util</a:t>
            </a:r>
            <a:r>
              <a:rPr lang="en-US" altLang="en-US" dirty="0" smtClean="0"/>
              <a:t> package.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import </a:t>
            </a:r>
            <a:r>
              <a:rPr lang="en-US" altLang="en-US" dirty="0" err="1" smtClean="0">
                <a:latin typeface="Courier New" panose="02070309020205020404" pitchFamily="49" charset="0"/>
              </a:rPr>
              <a:t>java.util</a:t>
            </a:r>
            <a:r>
              <a:rPr lang="en-US" altLang="en-US" dirty="0" smtClean="0">
                <a:latin typeface="Courier New" panose="02070309020205020404" pitchFamily="49" charset="0"/>
              </a:rPr>
              <a:t>.*;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so you can use Scanner</a:t>
            </a:r>
          </a:p>
          <a:p>
            <a:pPr eaLnBrk="1" hangingPunct="1">
              <a:buFontTx/>
              <a:buNone/>
            </a:pPr>
            <a:endParaRPr lang="en-US" altLang="en-US" sz="2200" dirty="0"/>
          </a:p>
          <a:p>
            <a:pPr eaLnBrk="1" hangingPunct="1">
              <a:buFontTx/>
              <a:buNone/>
            </a:pPr>
            <a:endParaRPr lang="en-US" altLang="en-US" sz="2200" dirty="0"/>
          </a:p>
          <a:p>
            <a:pPr eaLnBrk="1" hangingPunct="1"/>
            <a:r>
              <a:rPr lang="en-US" altLang="en-US" dirty="0" smtClean="0"/>
              <a:t>Constructing a </a:t>
            </a: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 object to read console input: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Scanner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new Scanner(System.in);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Example:</a:t>
            </a:r>
            <a:br>
              <a:rPr lang="en-US" altLang="en-US" dirty="0" smtClean="0"/>
            </a:br>
            <a:endParaRPr lang="en-US" altLang="en-US" dirty="0" smtClean="0"/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Scanner console = new Scanner(System.in);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8170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methods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85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Each method waits until the user presses Enter.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("How old are you? ");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prompt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age = </a:t>
            </a: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console.nextInt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2000" b="1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("You typed " + age);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b="1" dirty="0"/>
              <a:t>prompt</a:t>
            </a:r>
            <a:r>
              <a:rPr lang="en-US" altLang="en-US" dirty="0"/>
              <a:t>: A message telling the user what input to type.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1100" dirty="0">
              <a:latin typeface="Courier New" panose="02070309020205020404" pitchFamily="49" charset="0"/>
            </a:endParaRPr>
          </a:p>
        </p:txBody>
      </p:sp>
      <p:graphicFrame>
        <p:nvGraphicFramePr>
          <p:cNvPr id="543749" name="Group 5"/>
          <p:cNvGraphicFramePr>
            <a:graphicFrameLocks noGrp="1"/>
          </p:cNvGraphicFramePr>
          <p:nvPr/>
        </p:nvGraphicFramePr>
        <p:xfrm>
          <a:off x="2093913" y="1339850"/>
          <a:ext cx="8001000" cy="1981200"/>
        </p:xfrm>
        <a:graphic>
          <a:graphicData uri="http://schemas.openxmlformats.org/drawingml/2006/table">
            <a:tbl>
              <a:tblPr/>
              <a:tblGrid>
                <a:gridCol w="2133600"/>
                <a:gridCol w="586740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Method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nextInt()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reads an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int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from the user and returns 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nextDouble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reads a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double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from the user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next()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reads a one-word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String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from the user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nextLine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reads a one-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line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String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from the user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967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example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import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java.util</a:t>
            </a:r>
            <a:r>
              <a:rPr lang="en-US" altLang="en-US" sz="1800" b="1" dirty="0">
                <a:latin typeface="Courier New" panose="02070309020205020404" pitchFamily="49" charset="0"/>
              </a:rPr>
              <a:t>.*;</a:t>
            </a:r>
            <a:r>
              <a:rPr lang="en-US" altLang="en-US" sz="1800" dirty="0">
                <a:latin typeface="Courier New" panose="02070309020205020404" pitchFamily="49" charset="0"/>
              </a:rPr>
              <a:t>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so that I can use Scanner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class </a:t>
            </a:r>
            <a:r>
              <a:rPr lang="en-US" altLang="en-US" sz="1800" dirty="0" err="1">
                <a:latin typeface="Courier New" panose="02070309020205020404" pitchFamily="49" charset="0"/>
              </a:rPr>
              <a:t>UserInputExample</a:t>
            </a:r>
            <a:r>
              <a:rPr lang="en-US" altLang="en-US" sz="1800" dirty="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Scanner console = new Scanner(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System.in</a:t>
            </a:r>
            <a:r>
              <a:rPr lang="en-US" altLang="en-US" sz="1800" b="1" dirty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("How old are you? 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age = </a:t>
            </a:r>
            <a:r>
              <a:rPr lang="en-US" altLang="en-US" sz="18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console.nextInt</a:t>
            </a:r>
            <a:r>
              <a:rPr lang="en-US" alt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1800" b="1" dirty="0">
                <a:latin typeface="Courier New" panose="02070309020205020404" pitchFamily="49" charset="0"/>
              </a:rPr>
              <a:t>;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</a:rPr>
              <a:t> years = 65 - age;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(years + " years to retirement!");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/>
              <a:t>Console (user input underlined):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How old are you? </a:t>
            </a:r>
            <a:endParaRPr lang="en-US" altLang="en-US" sz="1800" b="1" u="sng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36 years until retirement!</a:t>
            </a:r>
          </a:p>
        </p:txBody>
      </p:sp>
      <p:sp>
        <p:nvSpPr>
          <p:cNvPr id="544772" name="Line 4"/>
          <p:cNvSpPr>
            <a:spLocks noChangeShapeType="1"/>
          </p:cNvSpPr>
          <p:nvPr/>
        </p:nvSpPr>
        <p:spPr bwMode="auto">
          <a:xfrm>
            <a:off x="1676400" y="2971800"/>
            <a:ext cx="228600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44773" name="Line 5"/>
          <p:cNvSpPr>
            <a:spLocks noChangeShapeType="1"/>
          </p:cNvSpPr>
          <p:nvPr/>
        </p:nvSpPr>
        <p:spPr bwMode="auto">
          <a:xfrm>
            <a:off x="1676400" y="3224213"/>
            <a:ext cx="228600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44774" name="Line 6"/>
          <p:cNvSpPr>
            <a:spLocks noChangeShapeType="1"/>
          </p:cNvSpPr>
          <p:nvPr/>
        </p:nvSpPr>
        <p:spPr bwMode="auto">
          <a:xfrm>
            <a:off x="1676400" y="3886200"/>
            <a:ext cx="228600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44775" name="Text Box 7"/>
          <p:cNvSpPr txBox="1">
            <a:spLocks noChangeArrowheads="1"/>
          </p:cNvSpPr>
          <p:nvPr/>
        </p:nvSpPr>
        <p:spPr bwMode="auto">
          <a:xfrm>
            <a:off x="4343400" y="5765801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2575" indent="-2825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b="1" u="sng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29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800601" y="5867401"/>
            <a:ext cx="2366963" cy="962025"/>
            <a:chOff x="2016" y="3216"/>
            <a:chExt cx="1491" cy="606"/>
          </a:xfrm>
        </p:grpSpPr>
        <p:pic>
          <p:nvPicPr>
            <p:cNvPr id="16411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"/>
            <a:stretch>
              <a:fillRect/>
            </a:stretch>
          </p:blipFill>
          <p:spPr bwMode="auto">
            <a:xfrm>
              <a:off x="2880" y="3216"/>
              <a:ext cx="627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12" name="Line 10"/>
            <p:cNvSpPr>
              <a:spLocks noChangeShapeType="1"/>
            </p:cNvSpPr>
            <p:nvPr/>
          </p:nvSpPr>
          <p:spPr bwMode="auto">
            <a:xfrm flipH="1" flipV="1">
              <a:off x="2016" y="3254"/>
              <a:ext cx="864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544779" name="Line 11"/>
          <p:cNvSpPr>
            <a:spLocks noChangeShapeType="1"/>
          </p:cNvSpPr>
          <p:nvPr/>
        </p:nvSpPr>
        <p:spPr bwMode="auto">
          <a:xfrm flipV="1">
            <a:off x="4600576" y="3352800"/>
            <a:ext cx="962025" cy="2362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096000" y="3328988"/>
            <a:ext cx="576262" cy="474663"/>
            <a:chOff x="4017" y="1728"/>
            <a:chExt cx="515" cy="423"/>
          </a:xfrm>
        </p:grpSpPr>
        <p:pic>
          <p:nvPicPr>
            <p:cNvPr id="16409" name="Picture 1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7" y="1728"/>
              <a:ext cx="351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10" name="Text Box 14"/>
            <p:cNvSpPr txBox="1">
              <a:spLocks noChangeArrowheads="1"/>
            </p:cNvSpPr>
            <p:nvPr/>
          </p:nvSpPr>
          <p:spPr bwMode="auto">
            <a:xfrm>
              <a:off x="4368" y="1851"/>
              <a:ext cx="164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endParaRPr lang="en-US" altLang="en-US" sz="16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544783" name="Group 15"/>
          <p:cNvGraphicFramePr>
            <a:graphicFrameLocks noGrp="1"/>
          </p:cNvGraphicFramePr>
          <p:nvPr/>
        </p:nvGraphicFramePr>
        <p:xfrm>
          <a:off x="9067800" y="2743201"/>
          <a:ext cx="1295400" cy="396875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age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29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44793" name="Group 25"/>
          <p:cNvGraphicFramePr>
            <a:graphicFrameLocks noGrp="1"/>
          </p:cNvGraphicFramePr>
          <p:nvPr/>
        </p:nvGraphicFramePr>
        <p:xfrm>
          <a:off x="8763000" y="3262314"/>
          <a:ext cx="1593850" cy="396875"/>
        </p:xfrm>
        <a:graphic>
          <a:graphicData uri="http://schemas.openxmlformats.org/drawingml/2006/table">
            <a:tbl>
              <a:tblPr/>
              <a:tblGrid>
                <a:gridCol w="946150"/>
                <a:gridCol w="6477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years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36</a:t>
                      </a:r>
                    </a:p>
                  </a:txBody>
                  <a:tcPr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043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4477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447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4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54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4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4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44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44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4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44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4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544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4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54477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2" grpId="0" animBg="1"/>
      <p:bldP spid="544772" grpId="1" animBg="1"/>
      <p:bldP spid="544773" grpId="0" animBg="1"/>
      <p:bldP spid="544773" grpId="1" animBg="1"/>
      <p:bldP spid="544774" grpId="0" animBg="1"/>
      <p:bldP spid="544775" grpId="0"/>
      <p:bldP spid="544779" grpId="0" animBg="1"/>
      <p:bldP spid="54477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Scanner</a:t>
            </a:r>
            <a:r>
              <a:rPr lang="en-US" altLang="en-US" smtClean="0"/>
              <a:t> example 2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import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java.util</a:t>
            </a:r>
            <a:r>
              <a:rPr lang="en-US" altLang="en-US" sz="1800" b="1" dirty="0">
                <a:latin typeface="Courier New" panose="02070309020205020404" pitchFamily="49" charset="0"/>
              </a:rPr>
              <a:t>.*;</a:t>
            </a:r>
            <a:r>
              <a:rPr lang="en-US" altLang="en-US" sz="1800" dirty="0">
                <a:latin typeface="Courier New" panose="02070309020205020404" pitchFamily="49" charset="0"/>
              </a:rPr>
              <a:t>   </a:t>
            </a: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so that I can use Scanner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public class </a:t>
            </a:r>
            <a:r>
              <a:rPr lang="en-US" altLang="en-US" sz="1800" dirty="0" err="1">
                <a:latin typeface="Courier New" panose="02070309020205020404" pitchFamily="49" charset="0"/>
              </a:rPr>
              <a:t>ScannerMultiply</a:t>
            </a:r>
            <a:r>
              <a:rPr lang="en-US" altLang="en-US" sz="1800" dirty="0">
                <a:latin typeface="Courier New" panose="02070309020205020404" pitchFamily="49" charset="0"/>
              </a:rPr>
              <a:t>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public static void main(String[] </a:t>
            </a:r>
            <a:r>
              <a:rPr lang="en-US" altLang="en-US" sz="1800" dirty="0" err="1">
                <a:latin typeface="Courier New" panose="02070309020205020404" pitchFamily="49" charset="0"/>
              </a:rPr>
              <a:t>args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Scanner console = new Scanner(System.in);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("Please type two numbers: </a:t>
            </a:r>
            <a:r>
              <a:rPr lang="en-US" altLang="en-US" sz="1800" dirty="0" smtClean="0">
                <a:latin typeface="Courier New" panose="02070309020205020404" pitchFamily="49" charset="0"/>
              </a:rPr>
              <a:t>");</a:t>
            </a:r>
            <a:endParaRPr lang="en-US" alt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b="1" dirty="0" smtClean="0">
                <a:latin typeface="Courier New" panose="02070309020205020404" pitchFamily="49" charset="0"/>
              </a:rPr>
              <a:t>??</a:t>
            </a:r>
            <a:endParaRPr lang="en-US" alt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b="1" dirty="0" smtClean="0">
                <a:latin typeface="Courier New" panose="02070309020205020404" pitchFamily="49" charset="0"/>
              </a:rPr>
              <a:t>??</a:t>
            </a:r>
            <a:endParaRPr lang="en-US" altLang="en-US" sz="18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altLang="en-US" sz="1800" b="1" dirty="0">
                <a:latin typeface="Courier New" panose="02070309020205020404" pitchFamily="49" charset="0"/>
              </a:rPr>
              <a:t>        </a:t>
            </a:r>
            <a:r>
              <a:rPr lang="en-US" altLang="en-US" sz="1800" b="1" dirty="0" smtClean="0">
                <a:latin typeface="Courier New" panose="02070309020205020404" pitchFamily="49" charset="0"/>
              </a:rPr>
              <a:t>??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</a:t>
            </a:r>
            <a:r>
              <a:rPr lang="en-US" altLang="en-US" sz="1800" dirty="0" smtClean="0">
                <a:latin typeface="Courier New" panose="02070309020205020404" pitchFamily="49" charset="0"/>
              </a:rPr>
              <a:t>       </a:t>
            </a:r>
            <a:r>
              <a:rPr lang="en-US" altLang="en-US" sz="1800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("The product is " + </a:t>
            </a:r>
            <a:r>
              <a:rPr lang="en-US" altLang="en-US" sz="1800" b="1" u="sng" dirty="0">
                <a:latin typeface="Courier New" panose="02070309020205020404" pitchFamily="49" charset="0"/>
              </a:rPr>
              <a:t>product</a:t>
            </a:r>
            <a:r>
              <a:rPr lang="en-US" altLang="en-US" sz="1800" dirty="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/>
              <a:t>Output (user input underlined):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Please type two numbers: </a:t>
            </a:r>
            <a:r>
              <a:rPr lang="en-US" altLang="en-US" sz="1800" b="1" u="sng" dirty="0">
                <a:latin typeface="Courier New" panose="02070309020205020404" pitchFamily="49" charset="0"/>
              </a:rPr>
              <a:t>8 6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The product is 48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The </a:t>
            </a:r>
            <a:r>
              <a:rPr lang="en-US" altLang="en-US" sz="2000" dirty="0">
                <a:latin typeface="Courier New" panose="02070309020205020404" pitchFamily="49" charset="0"/>
              </a:rPr>
              <a:t>Scanner</a:t>
            </a:r>
            <a:r>
              <a:rPr lang="en-US" altLang="en-US" sz="2000" dirty="0"/>
              <a:t> can read multiple values from one line.</a:t>
            </a:r>
            <a:endParaRPr lang="en-US" alt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712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tokens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token</a:t>
            </a:r>
            <a:endParaRPr lang="en-US" altLang="en-US" dirty="0" smtClean="0"/>
          </a:p>
          <a:p>
            <a:pPr eaLnBrk="1" hangingPunct="1"/>
            <a:endParaRPr lang="en-US" altLang="en-US" dirty="0"/>
          </a:p>
          <a:p>
            <a:pPr lvl="1" eaLnBrk="1" hangingPunct="1"/>
            <a:r>
              <a:rPr lang="en-US" altLang="en-US" dirty="0" smtClean="0"/>
              <a:t>A unit of user input, as read by the </a:t>
            </a: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Tokens are separated by </a:t>
            </a:r>
            <a:r>
              <a:rPr lang="en-US" altLang="en-US" i="1" dirty="0" smtClean="0">
                <a:solidFill>
                  <a:srgbClr val="C00000"/>
                </a:solidFill>
              </a:rPr>
              <a:t>whitespace</a:t>
            </a:r>
            <a:r>
              <a:rPr lang="en-US" altLang="en-US" dirty="0" smtClean="0"/>
              <a:t> (spaces, tabs, new lines).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How many tokens appear on the following line of input?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23  John Smith   42.0  "Hello world"  $2.50  "  19"</a:t>
            </a:r>
            <a:endParaRPr lang="en-US" altLang="en-US" sz="2000" dirty="0"/>
          </a:p>
          <a:p>
            <a:pPr lvl="1" eaLnBrk="1" hangingPunct="1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09352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tokens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endParaRPr lang="en-US" altLang="en-US" sz="2000" dirty="0"/>
          </a:p>
          <a:p>
            <a:pPr eaLnBrk="1" hangingPunct="1"/>
            <a:r>
              <a:rPr lang="en-US" altLang="en-US" dirty="0" smtClean="0"/>
              <a:t>What happens when a token is not the type you ask for?</a:t>
            </a:r>
            <a:endParaRPr lang="en-US" altLang="en-US" sz="900" dirty="0"/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("What is your age?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age = </a:t>
            </a:r>
            <a:r>
              <a:rPr lang="en-US" altLang="en-US" sz="2000" b="1" dirty="0" err="1">
                <a:solidFill>
                  <a:srgbClr val="800000"/>
                </a:solidFill>
                <a:latin typeface="Courier New" panose="02070309020205020404" pitchFamily="49" charset="0"/>
              </a:rPr>
              <a:t>console.nextInt</a:t>
            </a:r>
            <a:r>
              <a:rPr lang="en-US" altLang="en-US" sz="2000" b="1" dirty="0">
                <a:solidFill>
                  <a:srgbClr val="800000"/>
                </a:solidFill>
                <a:latin typeface="Courier New" panose="02070309020205020404" pitchFamily="49" charset="0"/>
              </a:rPr>
              <a:t>()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/>
              <a:t>	</a:t>
            </a:r>
            <a:br>
              <a:rPr lang="en-US" altLang="en-US" sz="2000" dirty="0"/>
            </a:br>
            <a:r>
              <a:rPr lang="en-US" altLang="en-US" sz="2000" dirty="0"/>
              <a:t>Output: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9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What is your age?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Timmy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java.util.InputMismatchException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 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        at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java.util.Scanner.next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(Unknown Source)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	        at </a:t>
            </a:r>
            <a:r>
              <a:rPr lang="en-US" altLang="en-US" sz="2000" dirty="0" err="1">
                <a:solidFill>
                  <a:srgbClr val="800000"/>
                </a:solidFill>
                <a:latin typeface="Courier New" panose="02070309020205020404" pitchFamily="49" charset="0"/>
              </a:rPr>
              <a:t>java.util.Scanner.nextInt</a:t>
            </a:r>
            <a:r>
              <a:rPr lang="en-US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(Unknown Source)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    ...</a:t>
            </a:r>
          </a:p>
        </p:txBody>
      </p:sp>
    </p:spTree>
    <p:extLst>
      <p:ext uri="{BB962C8B-B14F-4D97-AF65-F5344CB8AC3E}">
        <p14:creationId xmlns:p14="http://schemas.microsoft.com/office/powerpoint/2010/main" val="509858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8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8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48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8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8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8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8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Strings as user input</a:t>
            </a:r>
          </a:p>
        </p:txBody>
      </p:sp>
      <p:sp>
        <p:nvSpPr>
          <p:cNvPr id="53658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lnSpc>
                <a:spcPct val="110000"/>
              </a:lnSpc>
            </a:pPr>
            <a:r>
              <a:rPr lang="en-US" altLang="en-US" dirty="0" smtClean="0">
                <a:latin typeface="Courier New" panose="02070309020205020404" pitchFamily="49" charset="0"/>
              </a:rPr>
              <a:t>Scanner</a:t>
            </a:r>
            <a:r>
              <a:rPr lang="en-US" altLang="en-US" dirty="0" smtClean="0"/>
              <a:t>'s </a:t>
            </a:r>
            <a:r>
              <a:rPr lang="en-US" altLang="en-US" dirty="0" smtClean="0">
                <a:latin typeface="Courier New" panose="02070309020205020404" pitchFamily="49" charset="0"/>
              </a:rPr>
              <a:t>next</a:t>
            </a:r>
            <a:r>
              <a:rPr lang="en-US" altLang="en-US" dirty="0" smtClean="0"/>
              <a:t> method reads a word of input as a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.</a:t>
            </a:r>
            <a:endParaRPr lang="en-US" altLang="en-US" sz="2200" dirty="0"/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Scanner console = new Scanner(System.in);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("What is your name? ");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1800" b="1" dirty="0"/>
              <a:t>	</a:t>
            </a:r>
            <a:r>
              <a:rPr lang="en-US" altLang="en-US" sz="1800" b="1" dirty="0">
                <a:latin typeface="Courier New" panose="02070309020205020404" pitchFamily="49" charset="0"/>
              </a:rPr>
              <a:t>String name =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console.next</a:t>
            </a:r>
            <a:r>
              <a:rPr lang="en-US" altLang="en-US" sz="1800" b="1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name = </a:t>
            </a:r>
            <a:r>
              <a:rPr lang="en-US" altLang="en-US" sz="1800" dirty="0" err="1">
                <a:latin typeface="Courier New" panose="02070309020205020404" pitchFamily="49" charset="0"/>
              </a:rPr>
              <a:t>name.toUpperCase</a:t>
            </a:r>
            <a:r>
              <a:rPr lang="en-US" altLang="en-US" sz="18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(name + " has " + </a:t>
            </a:r>
            <a:r>
              <a:rPr lang="en-US" altLang="en-US" sz="1800" dirty="0" err="1">
                <a:latin typeface="Courier New" panose="02070309020205020404" pitchFamily="49" charset="0"/>
              </a:rPr>
              <a:t>name.length</a:t>
            </a:r>
            <a:r>
              <a:rPr lang="en-US" altLang="en-US" sz="1800" dirty="0">
                <a:latin typeface="Courier New" panose="02070309020205020404" pitchFamily="49" charset="0"/>
              </a:rPr>
              <a:t>() + 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" letters and starts with " + </a:t>
            </a:r>
            <a:r>
              <a:rPr lang="en-US" altLang="en-US" sz="1800" dirty="0" err="1">
                <a:latin typeface="Courier New" panose="02070309020205020404" pitchFamily="49" charset="0"/>
              </a:rPr>
              <a:t>name.substring</a:t>
            </a:r>
            <a:r>
              <a:rPr lang="en-US" altLang="en-US" sz="1800" dirty="0">
                <a:latin typeface="Courier New" panose="02070309020205020404" pitchFamily="49" charset="0"/>
              </a:rPr>
              <a:t>(0, 1));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2000" dirty="0"/>
              <a:t>	Output: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What is your name? </a:t>
            </a:r>
            <a:r>
              <a:rPr lang="en-US" altLang="en-US" sz="1800" b="1" u="sng" dirty="0">
                <a:latin typeface="Courier New" panose="02070309020205020404" pitchFamily="49" charset="0"/>
              </a:rPr>
              <a:t>Timmy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TIMMY has 5 letters and starts with T</a:t>
            </a:r>
          </a:p>
          <a:p>
            <a:pPr marL="639763" lvl="1" indent="-246063"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What if you wanted to read all the tokens on a line?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("What is your address? ");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String address = 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console.nextLine</a:t>
            </a:r>
            <a:r>
              <a:rPr lang="en-US" altLang="en-US" sz="1800" b="1" dirty="0">
                <a:latin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72852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Classes and objects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33363" indent="-233363">
              <a:tabLst>
                <a:tab pos="1141413" algn="l"/>
                <a:tab pos="2173288" algn="l"/>
              </a:tabLst>
            </a:pPr>
            <a:r>
              <a:rPr lang="en-US" altLang="en-US" b="1" dirty="0" smtClean="0"/>
              <a:t>class</a:t>
            </a:r>
            <a:r>
              <a:rPr lang="en-US" altLang="en-US" dirty="0" smtClean="0"/>
              <a:t>: A program entity that represents either</a:t>
            </a:r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r>
              <a:rPr lang="en-US" altLang="en-US" dirty="0" smtClean="0"/>
              <a:t>	1.	A program / module,  or</a:t>
            </a:r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r>
              <a:rPr lang="en-US" altLang="en-US" dirty="0" smtClean="0"/>
              <a:t>	2.	A type of objects</a:t>
            </a:r>
            <a:r>
              <a:rPr lang="en-US" altLang="en-US" b="1" dirty="0" smtClean="0"/>
              <a:t>*</a:t>
            </a:r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endParaRPr lang="en-US" altLang="en-US" sz="1300" dirty="0"/>
          </a:p>
          <a:p>
            <a:pPr marL="690563" lvl="1" indent="-233363">
              <a:tabLst>
                <a:tab pos="1141413" algn="l"/>
                <a:tab pos="2173288" algn="l"/>
              </a:tabLst>
            </a:pPr>
            <a:r>
              <a:rPr lang="en-US" altLang="en-US" dirty="0" smtClean="0"/>
              <a:t>A class is a </a:t>
            </a:r>
            <a:r>
              <a:rPr lang="en-US" altLang="en-US" i="1" dirty="0" smtClean="0">
                <a:solidFill>
                  <a:srgbClr val="C00000"/>
                </a:solidFill>
              </a:rPr>
              <a:t>blueprint</a:t>
            </a:r>
            <a:r>
              <a:rPr lang="en-US" altLang="en-US" dirty="0" smtClean="0"/>
              <a:t> or template for constructing objects.</a:t>
            </a:r>
          </a:p>
          <a:p>
            <a:pPr marL="690563" lvl="1" indent="-233363">
              <a:tabLst>
                <a:tab pos="1141413" algn="l"/>
                <a:tab pos="2173288" algn="l"/>
              </a:tabLst>
            </a:pPr>
            <a:endParaRPr lang="en-US" altLang="en-US" sz="900" dirty="0"/>
          </a:p>
          <a:p>
            <a:pPr marL="690563" lvl="1" indent="-233363">
              <a:tabLst>
                <a:tab pos="1141413" algn="l"/>
                <a:tab pos="2173288" algn="l"/>
              </a:tabLst>
            </a:pPr>
            <a:r>
              <a:rPr lang="en-US" altLang="en-US" dirty="0" smtClean="0"/>
              <a:t>Example: The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 class (type) is a template for</a:t>
            </a:r>
            <a:br>
              <a:rPr lang="en-US" altLang="en-US" dirty="0" smtClean="0"/>
            </a:br>
            <a:r>
              <a:rPr lang="en-US" altLang="en-US" dirty="0" smtClean="0"/>
              <a:t>creating many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 objects.</a:t>
            </a:r>
          </a:p>
          <a:p>
            <a:pPr marL="1084263" lvl="2" indent="-169863">
              <a:tabLst>
                <a:tab pos="1141413" algn="l"/>
                <a:tab pos="2173288" algn="l"/>
              </a:tabLst>
            </a:pPr>
            <a:r>
              <a:rPr lang="en-US" altLang="en-US" dirty="0" smtClean="0"/>
              <a:t>Java has 1000s of classes.  Later, we’ll write our own.</a:t>
            </a:r>
          </a:p>
          <a:p>
            <a:pPr marL="1084263" lvl="2" indent="-169863">
              <a:tabLst>
                <a:tab pos="1141413" algn="l"/>
                <a:tab pos="2173288" algn="l"/>
              </a:tabLst>
            </a:pPr>
            <a:endParaRPr lang="en-US" altLang="en-US" sz="2600" b="1" dirty="0"/>
          </a:p>
          <a:p>
            <a:pPr marL="233363" indent="-233363">
              <a:tabLst>
                <a:tab pos="1141413" algn="l"/>
                <a:tab pos="2173288" algn="l"/>
              </a:tabLst>
            </a:pPr>
            <a:r>
              <a:rPr lang="en-US" altLang="en-US" b="1" dirty="0" smtClean="0"/>
              <a:t>object</a:t>
            </a:r>
            <a:r>
              <a:rPr lang="en-US" altLang="en-US" dirty="0" smtClean="0"/>
              <a:t>: An entity that combines data and behavior.</a:t>
            </a:r>
          </a:p>
          <a:p>
            <a:pPr marL="690563" lvl="1" indent="-233363">
              <a:tabLst>
                <a:tab pos="1141413" algn="l"/>
                <a:tab pos="2173288" algn="l"/>
              </a:tabLst>
            </a:pPr>
            <a:r>
              <a:rPr lang="en-US" altLang="en-US" b="1" dirty="0" smtClean="0"/>
              <a:t>object-oriented programming (OOP)</a:t>
            </a:r>
            <a:r>
              <a:rPr lang="en-US" altLang="en-US" dirty="0" smtClean="0"/>
              <a:t>: Programs that perform their behavior as interactions between objects.</a:t>
            </a:r>
          </a:p>
        </p:txBody>
      </p:sp>
    </p:spTree>
    <p:extLst>
      <p:ext uri="{BB962C8B-B14F-4D97-AF65-F5344CB8AC3E}">
        <p14:creationId xmlns:p14="http://schemas.microsoft.com/office/powerpoint/2010/main" val="516683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4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24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24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24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24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24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Strings question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Write a program that outputs a person's </a:t>
            </a:r>
            <a:r>
              <a:rPr lang="en-US" altLang="en-US" dirty="0" smtClean="0"/>
              <a:t>”D-O Double-G name</a:t>
            </a:r>
            <a:r>
              <a:rPr lang="en-US" altLang="en-US" dirty="0" smtClean="0"/>
              <a:t>."</a:t>
            </a:r>
          </a:p>
          <a:p>
            <a:pPr lvl="1" eaLnBrk="1" hangingPunct="1"/>
            <a:r>
              <a:rPr lang="en-US" altLang="en-US" dirty="0" smtClean="0"/>
              <a:t>first initial</a:t>
            </a:r>
          </a:p>
          <a:p>
            <a:pPr lvl="1" eaLnBrk="1" hangingPunct="1"/>
            <a:r>
              <a:rPr lang="en-US" altLang="en-US" i="1" dirty="0" smtClean="0"/>
              <a:t>Diddy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last name (all caps)</a:t>
            </a:r>
          </a:p>
          <a:p>
            <a:pPr lvl="1" eaLnBrk="1" hangingPunct="1"/>
            <a:r>
              <a:rPr lang="en-US" altLang="en-US" dirty="0" smtClean="0"/>
              <a:t>first name</a:t>
            </a:r>
          </a:p>
          <a:p>
            <a:pPr lvl="1" eaLnBrk="1" hangingPunct="1"/>
            <a:r>
              <a:rPr lang="en-US" altLang="en-US" i="1" dirty="0" smtClean="0"/>
              <a:t>-</a:t>
            </a:r>
            <a:r>
              <a:rPr lang="en-US" altLang="en-US" i="1" dirty="0" err="1" smtClean="0"/>
              <a:t>izzle</a:t>
            </a:r>
            <a:endParaRPr lang="en-US" altLang="en-US" dirty="0" smtClean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buFontTx/>
              <a:buNone/>
            </a:pPr>
            <a:r>
              <a:rPr lang="en-US" altLang="en-US" dirty="0" smtClean="0"/>
              <a:t>Example Output:</a:t>
            </a:r>
          </a:p>
          <a:p>
            <a:pPr lvl="1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Type your name, playa: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Marge Simpson</a:t>
            </a:r>
          </a:p>
          <a:p>
            <a:pPr lvl="1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Your </a:t>
            </a:r>
            <a:r>
              <a:rPr lang="en-US" altLang="en-US" sz="2000" dirty="0" smtClean="0">
                <a:latin typeface="Courier New" panose="02070309020205020404" pitchFamily="49" charset="0"/>
              </a:rPr>
              <a:t>D-O Double-G name </a:t>
            </a:r>
            <a:r>
              <a:rPr lang="en-US" altLang="en-US" sz="2000" dirty="0">
                <a:latin typeface="Courier New" panose="02070309020205020404" pitchFamily="49" charset="0"/>
              </a:rPr>
              <a:t>is "M. Diddy SIMPSON Marge-</a:t>
            </a:r>
            <a:r>
              <a:rPr lang="en-US" altLang="en-US" sz="2000" dirty="0" err="1">
                <a:latin typeface="Courier New" panose="02070309020205020404" pitchFamily="49" charset="0"/>
              </a:rPr>
              <a:t>izzle</a:t>
            </a:r>
            <a:r>
              <a:rPr lang="en-US" altLang="en-US" sz="2000" dirty="0">
                <a:latin typeface="Courier New" panose="02070309020205020404" pitchFamily="49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7217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Strings answer outline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rgbClr val="008080"/>
                </a:solidFill>
                <a:latin typeface="Courier New" pitchFamily="49" charset="0"/>
              </a:rPr>
              <a:t>// This program prints your </a:t>
            </a:r>
            <a:r>
              <a:rPr lang="en-US" sz="1600" b="1" dirty="0" smtClean="0">
                <a:solidFill>
                  <a:srgbClr val="008080"/>
                </a:solidFill>
                <a:latin typeface="Courier New" pitchFamily="49" charset="0"/>
              </a:rPr>
              <a:t>”P-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itchFamily="49" charset="0"/>
              </a:rPr>
              <a:t>diddy</a:t>
            </a:r>
            <a:r>
              <a:rPr lang="en-US" sz="1600" b="1" dirty="0" smtClean="0">
                <a:solidFill>
                  <a:srgbClr val="008080"/>
                </a:solidFill>
                <a:latin typeface="Courier New" pitchFamily="49" charset="0"/>
              </a:rPr>
              <a:t>" </a:t>
            </a:r>
            <a:r>
              <a:rPr lang="en-US" sz="1600" b="1" dirty="0">
                <a:solidFill>
                  <a:srgbClr val="008080"/>
                </a:solidFill>
                <a:latin typeface="Courier New" pitchFamily="49" charset="0"/>
              </a:rPr>
              <a:t>name.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import </a:t>
            </a:r>
            <a:r>
              <a:rPr lang="en-US" sz="1600" dirty="0" err="1">
                <a:latin typeface="Courier New" pitchFamily="49" charset="0"/>
              </a:rPr>
              <a:t>java.util</a:t>
            </a:r>
            <a:r>
              <a:rPr lang="en-US" sz="1600" dirty="0">
                <a:latin typeface="Courier New" pitchFamily="49" charset="0"/>
              </a:rPr>
              <a:t>.*;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public class </a:t>
            </a:r>
            <a:r>
              <a:rPr lang="en-US" sz="1600" dirty="0" err="1" smtClean="0">
                <a:latin typeface="Courier New" pitchFamily="49" charset="0"/>
              </a:rPr>
              <a:t>PDiddyName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    public static void main(String[] </a:t>
            </a:r>
            <a:r>
              <a:rPr lang="en-US" sz="1600" dirty="0" err="1">
                <a:latin typeface="Courier New" pitchFamily="49" charset="0"/>
              </a:rPr>
              <a:t>args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Prompt and get name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Find the space b/w first and last name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rgbClr val="008080"/>
                </a:solidFill>
                <a:latin typeface="Courier New" pitchFamily="49" charset="0"/>
              </a:rPr>
              <a:t>        // Split name into first/last name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Convert last name to uppercase		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Grab first initial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Print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P-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diddy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name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30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tabLst>
                <a:tab pos="1997075" algn="l"/>
              </a:tabLst>
            </a:pPr>
            <a:r>
              <a:rPr lang="en-US" altLang="en-US" b="1" dirty="0" smtClean="0"/>
              <a:t>object:</a:t>
            </a:r>
            <a:r>
              <a:rPr lang="en-US" altLang="en-US" dirty="0" smtClean="0"/>
              <a:t> An entity that contains data and behavior.</a:t>
            </a:r>
          </a:p>
          <a:p>
            <a:pPr marL="639763" lvl="1" indent="-246063">
              <a:tabLst>
                <a:tab pos="1997075" algn="l"/>
              </a:tabLst>
            </a:pPr>
            <a:r>
              <a:rPr lang="en-US" altLang="en-US" i="1" dirty="0" smtClean="0"/>
              <a:t>data</a:t>
            </a:r>
            <a:r>
              <a:rPr lang="en-US" altLang="en-US" dirty="0" smtClean="0"/>
              <a:t>:		variables inside the object</a:t>
            </a:r>
          </a:p>
          <a:p>
            <a:pPr marL="639763" lvl="1" indent="-246063">
              <a:tabLst>
                <a:tab pos="1997075" algn="l"/>
              </a:tabLst>
            </a:pPr>
            <a:r>
              <a:rPr lang="en-US" altLang="en-US" i="1" dirty="0" smtClean="0"/>
              <a:t>behavior</a:t>
            </a:r>
            <a:r>
              <a:rPr lang="en-US" altLang="en-US" dirty="0" smtClean="0"/>
              <a:t>:	methods inside the object</a:t>
            </a:r>
          </a:p>
          <a:p>
            <a:pPr lvl="2" indent="-246063">
              <a:tabLst>
                <a:tab pos="1997075" algn="l"/>
              </a:tabLst>
            </a:pPr>
            <a:endParaRPr lang="en-US" altLang="en-US" sz="900" dirty="0"/>
          </a:p>
          <a:p>
            <a:pPr lvl="2" indent="-246063">
              <a:tabLst>
                <a:tab pos="1997075" algn="l"/>
              </a:tabLst>
            </a:pPr>
            <a:r>
              <a:rPr lang="en-US" altLang="en-US" dirty="0" smtClean="0"/>
              <a:t>You interact with the methods;</a:t>
            </a:r>
            <a:br>
              <a:rPr lang="en-US" altLang="en-US" dirty="0" smtClean="0"/>
            </a:br>
            <a:r>
              <a:rPr lang="en-US" altLang="en-US" dirty="0" smtClean="0"/>
              <a:t>the data is hidden in the object.</a:t>
            </a:r>
          </a:p>
          <a:p>
            <a:pPr lvl="2" indent="-246063">
              <a:buNone/>
              <a:tabLst>
                <a:tab pos="1997075" algn="l"/>
              </a:tabLst>
            </a:pPr>
            <a:endParaRPr lang="en-US" altLang="en-US" dirty="0" smtClean="0"/>
          </a:p>
          <a:p>
            <a:pPr marL="639763" lvl="1" indent="-246063">
              <a:tabLst>
                <a:tab pos="1997075" algn="l"/>
              </a:tabLst>
            </a:pPr>
            <a:endParaRPr lang="en-US" altLang="en-US" sz="1500" dirty="0"/>
          </a:p>
          <a:p>
            <a:pPr marL="639763" lvl="1" indent="-246063">
              <a:tabLst>
                <a:tab pos="1997075" algn="l"/>
              </a:tabLst>
            </a:pPr>
            <a:endParaRPr lang="en-US" altLang="en-US" sz="1500" dirty="0"/>
          </a:p>
          <a:p>
            <a:pPr marL="273050" indent="-273050">
              <a:tabLst>
                <a:tab pos="1997075" algn="l"/>
              </a:tabLst>
            </a:pPr>
            <a:r>
              <a:rPr lang="en-US" altLang="en-US" dirty="0" smtClean="0"/>
              <a:t>Constructing (creating) an object:</a:t>
            </a:r>
          </a:p>
          <a:p>
            <a:pPr marL="639763" lvl="1" indent="-246063">
              <a:buNone/>
              <a:tabLst>
                <a:tab pos="1997075" algn="l"/>
              </a:tabLst>
            </a:pP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err="1" smtClean="0"/>
              <a:t>objectName</a:t>
            </a:r>
            <a:r>
              <a:rPr lang="en-US" altLang="en-US" dirty="0" smtClean="0">
                <a:latin typeface="Courier New" panose="02070309020205020404" pitchFamily="49" charset="0"/>
              </a:rPr>
              <a:t> = new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buNone/>
              <a:tabLst>
                <a:tab pos="1997075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273050" indent="-273050">
              <a:tabLst>
                <a:tab pos="1997075" algn="l"/>
              </a:tabLst>
            </a:pPr>
            <a:r>
              <a:rPr lang="en-US" altLang="en-US" dirty="0" smtClean="0"/>
              <a:t>Calling an object's method:</a:t>
            </a:r>
          </a:p>
          <a:p>
            <a:pPr marL="639763" lvl="1" indent="-246063">
              <a:buNone/>
              <a:tabLst>
                <a:tab pos="1997075" algn="l"/>
              </a:tabLst>
            </a:pPr>
            <a:r>
              <a:rPr lang="en-US" altLang="en-US" b="1" dirty="0" err="1" smtClean="0"/>
              <a:t>objectName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methodName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);</a:t>
            </a:r>
          </a:p>
        </p:txBody>
      </p:sp>
      <p:pic>
        <p:nvPicPr>
          <p:cNvPr id="5124" name="Picture 4" descr="obj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133601"/>
            <a:ext cx="4114800" cy="2506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5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Blueprint analogy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124200" y="1358900"/>
            <a:ext cx="4876800" cy="219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en-US" sz="1400" b="1" u="sng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iPod blueprint/factory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1400" b="1" u="sng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altLang="en-US" sz="1400" b="1" u="sng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 b="1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14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current song</a:t>
            </a:r>
            <a:br>
              <a:rPr lang="en-US" altLang="en-US" sz="14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volume</a:t>
            </a:r>
            <a:br>
              <a:rPr lang="en-US" altLang="en-US" sz="14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battery life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1400" b="1" u="sng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altLang="en-US" sz="1400" b="1" u="sng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 b="1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14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power on/off</a:t>
            </a:r>
            <a:br>
              <a:rPr lang="en-US" altLang="en-US" sz="14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change station/song</a:t>
            </a:r>
            <a:br>
              <a:rPr lang="en-US" altLang="en-US" sz="14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change volume</a:t>
            </a:r>
            <a:br>
              <a:rPr lang="en-US" altLang="en-US" sz="14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choose random song</a:t>
            </a: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1828800" y="4387850"/>
            <a:ext cx="8077200" cy="2012950"/>
            <a:chOff x="192" y="2967"/>
            <a:chExt cx="5088" cy="1268"/>
          </a:xfrm>
        </p:grpSpPr>
        <p:sp>
          <p:nvSpPr>
            <p:cNvPr id="6159" name="Text Box 5"/>
            <p:cNvSpPr txBox="1">
              <a:spLocks noChangeArrowheads="1"/>
            </p:cNvSpPr>
            <p:nvPr/>
          </p:nvSpPr>
          <p:spPr bwMode="auto">
            <a:xfrm>
              <a:off x="192" y="2967"/>
              <a:ext cx="1344" cy="12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iPod #1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 b="1" u="sng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song = "</a:t>
              </a:r>
              <a:r>
                <a:rPr lang="en-US" altLang="en-US" sz="12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1,000,000 Miles</a:t>
              </a: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"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volume = 17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battery life = 2.5 </a:t>
              </a:r>
              <a:r>
                <a:rPr lang="en-US" altLang="en-US" sz="1400" dirty="0" err="1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hrs</a:t>
              </a:r>
              <a:endParaRPr lang="en-US" altLang="en-US" sz="1400" dirty="0">
                <a:solidFill>
                  <a:srgbClr val="003399"/>
                </a:solidFill>
                <a:latin typeface="Tahoma" panose="020B0604030504040204" pitchFamily="34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 b="1" u="sng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power on/off</a:t>
              </a:r>
              <a:br>
                <a:rPr lang="en-US" altLang="en-US" sz="1400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change station/song</a:t>
              </a:r>
              <a:br>
                <a:rPr lang="en-US" altLang="en-US" sz="1400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change volume</a:t>
              </a:r>
              <a:br>
                <a:rPr lang="en-US" altLang="en-US" sz="1400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choose random song</a:t>
              </a:r>
            </a:p>
          </p:txBody>
        </p:sp>
        <p:sp>
          <p:nvSpPr>
            <p:cNvPr id="6160" name="Text Box 6"/>
            <p:cNvSpPr txBox="1">
              <a:spLocks noChangeArrowheads="1"/>
            </p:cNvSpPr>
            <p:nvPr/>
          </p:nvSpPr>
          <p:spPr bwMode="auto">
            <a:xfrm>
              <a:off x="2016" y="2967"/>
              <a:ext cx="1344" cy="12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iPod #2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 b="1" u="sng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song = "Letting You"</a:t>
              </a:r>
              <a:br>
                <a:rPr lang="en-US" alt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volume = 9</a:t>
              </a:r>
              <a:br>
                <a:rPr lang="en-US" alt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battery life = 3.41 hrs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 b="1" u="sng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power on/off</a:t>
              </a:r>
              <a:b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change station/song</a:t>
              </a:r>
              <a:b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change volume</a:t>
              </a:r>
              <a:b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choose random song</a:t>
              </a:r>
            </a:p>
          </p:txBody>
        </p:sp>
        <p:sp>
          <p:nvSpPr>
            <p:cNvPr id="6161" name="Text Box 7"/>
            <p:cNvSpPr txBox="1">
              <a:spLocks noChangeArrowheads="1"/>
            </p:cNvSpPr>
            <p:nvPr/>
          </p:nvSpPr>
          <p:spPr bwMode="auto">
            <a:xfrm>
              <a:off x="3936" y="2967"/>
              <a:ext cx="1344" cy="12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iPod #3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 b="1" u="sng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song = "Discipline"</a:t>
              </a:r>
              <a:br>
                <a:rPr lang="en-US" alt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volume = 24</a:t>
              </a:r>
              <a:br>
                <a:rPr lang="en-US" alt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battery life = 1.8 hrs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 b="1" u="sng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power on/off</a:t>
              </a:r>
              <a:b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change station/song</a:t>
              </a:r>
              <a:b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change volume</a:t>
              </a:r>
              <a:b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choose random song</a:t>
              </a:r>
            </a:p>
          </p:txBody>
        </p:sp>
      </p:grpSp>
      <p:grpSp>
        <p:nvGrpSpPr>
          <p:cNvPr id="6149" name="Group 8"/>
          <p:cNvGrpSpPr>
            <a:grpSpLocks/>
          </p:cNvGrpSpPr>
          <p:nvPr/>
        </p:nvGrpSpPr>
        <p:grpSpPr bwMode="auto">
          <a:xfrm>
            <a:off x="3810000" y="3563938"/>
            <a:ext cx="4419600" cy="823912"/>
            <a:chOff x="1440" y="2313"/>
            <a:chExt cx="2784" cy="519"/>
          </a:xfrm>
        </p:grpSpPr>
        <p:grpSp>
          <p:nvGrpSpPr>
            <p:cNvPr id="6154" name="Group 9"/>
            <p:cNvGrpSpPr>
              <a:grpSpLocks/>
            </p:cNvGrpSpPr>
            <p:nvPr/>
          </p:nvGrpSpPr>
          <p:grpSpPr bwMode="auto">
            <a:xfrm>
              <a:off x="1440" y="2313"/>
              <a:ext cx="2640" cy="519"/>
              <a:chOff x="1440" y="2304"/>
              <a:chExt cx="2640" cy="519"/>
            </a:xfrm>
          </p:grpSpPr>
          <p:sp>
            <p:nvSpPr>
              <p:cNvPr id="6156" name="Line 10"/>
              <p:cNvSpPr>
                <a:spLocks noChangeShapeType="1"/>
              </p:cNvSpPr>
              <p:nvPr/>
            </p:nvSpPr>
            <p:spPr bwMode="auto">
              <a:xfrm flipH="1">
                <a:off x="1440" y="2304"/>
                <a:ext cx="1152" cy="5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7" name="Line 11"/>
              <p:cNvSpPr>
                <a:spLocks noChangeShapeType="1"/>
              </p:cNvSpPr>
              <p:nvPr/>
            </p:nvSpPr>
            <p:spPr bwMode="auto">
              <a:xfrm>
                <a:off x="2592" y="2304"/>
                <a:ext cx="96" cy="5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8" name="Line 12"/>
              <p:cNvSpPr>
                <a:spLocks noChangeShapeType="1"/>
              </p:cNvSpPr>
              <p:nvPr/>
            </p:nvSpPr>
            <p:spPr bwMode="auto">
              <a:xfrm>
                <a:off x="2592" y="2304"/>
                <a:ext cx="1488" cy="5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155" name="Text Box 13"/>
            <p:cNvSpPr txBox="1">
              <a:spLocks noChangeArrowheads="1"/>
            </p:cNvSpPr>
            <p:nvPr/>
          </p:nvSpPr>
          <p:spPr bwMode="auto">
            <a:xfrm>
              <a:off x="3590" y="2352"/>
              <a:ext cx="6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i="1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creates</a:t>
              </a:r>
            </a:p>
          </p:txBody>
        </p:sp>
      </p:grpSp>
      <p:pic>
        <p:nvPicPr>
          <p:cNvPr id="6150" name="Picture 14" descr="bluepr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492250"/>
            <a:ext cx="22098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video-ipo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3733800" y="5378450"/>
            <a:ext cx="6238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6" descr="video-ipo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6705600" y="5378450"/>
            <a:ext cx="6238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7" descr="video-ipo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9753600" y="5378450"/>
            <a:ext cx="6238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6716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smtClean="0"/>
              <a:t>string</a:t>
            </a:r>
            <a:r>
              <a:rPr lang="en-US" altLang="en-US" dirty="0" smtClean="0"/>
              <a:t>: An object storing a sequence of text characters.</a:t>
            </a:r>
          </a:p>
          <a:p>
            <a:pPr lvl="1" eaLnBrk="1" hangingPunct="1"/>
            <a:r>
              <a:rPr lang="en-US" altLang="en-US" dirty="0" smtClean="0"/>
              <a:t>Unlike most other objects, a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 is not created with </a:t>
            </a:r>
            <a:r>
              <a:rPr lang="en-US" altLang="en-US" dirty="0" smtClean="0">
                <a:latin typeface="Courier New" panose="02070309020205020404" pitchFamily="49" charset="0"/>
              </a:rPr>
              <a:t>new</a:t>
            </a:r>
            <a:r>
              <a:rPr lang="en-US" altLang="en-US" dirty="0" smtClean="0"/>
              <a:t>.</a:t>
            </a:r>
          </a:p>
          <a:p>
            <a:pPr lvl="1" eaLnBrk="1" hangingPunct="1"/>
            <a:endParaRPr lang="en-US" altLang="en-US" sz="900" dirty="0"/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String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"</a:t>
            </a:r>
            <a:r>
              <a:rPr lang="en-US" altLang="en-US" b="1" dirty="0" smtClean="0"/>
              <a:t>text</a:t>
            </a:r>
            <a:r>
              <a:rPr lang="en-US" altLang="en-US" dirty="0" smtClean="0">
                <a:latin typeface="Courier New" panose="02070309020205020404" pitchFamily="49" charset="0"/>
              </a:rPr>
              <a:t>";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String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b="1" dirty="0" smtClean="0"/>
              <a:t>expression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Examples:</a:t>
            </a:r>
            <a:br>
              <a:rPr lang="en-US" altLang="en-US" dirty="0" smtClean="0"/>
            </a:br>
            <a:r>
              <a:rPr lang="en-US" altLang="en-US" sz="900" dirty="0"/>
              <a:t/>
            </a:r>
            <a:br>
              <a:rPr lang="en-US" altLang="en-US" sz="900" dirty="0"/>
            </a:br>
            <a:r>
              <a:rPr lang="en-US" altLang="en-US" b="1" dirty="0" smtClean="0">
                <a:latin typeface="Courier New" panose="02070309020205020404" pitchFamily="49" charset="0"/>
              </a:rPr>
              <a:t>String name = </a:t>
            </a:r>
            <a:r>
              <a:rPr lang="en-US" altLang="en-US" b="1" dirty="0">
                <a:latin typeface="Courier New" panose="02070309020205020404" pitchFamily="49" charset="0"/>
              </a:rPr>
              <a:t>"</a:t>
            </a:r>
            <a:r>
              <a:rPr lang="en-US" altLang="en-US" b="1" dirty="0" smtClean="0">
                <a:latin typeface="Courier New" panose="02070309020205020404" pitchFamily="49" charset="0"/>
              </a:rPr>
              <a:t>Gordon Cole";</a:t>
            </a:r>
            <a:br>
              <a:rPr lang="en-US" altLang="en-US" b="1" dirty="0" smtClean="0">
                <a:latin typeface="Courier New" panose="02070309020205020404" pitchFamily="49" charset="0"/>
              </a:rPr>
            </a:br>
            <a:r>
              <a:rPr lang="en-US" altLang="en-US" sz="900" dirty="0">
                <a:latin typeface="Courier New" panose="02070309020205020404" pitchFamily="49" charset="0"/>
              </a:rPr>
              <a:t/>
            </a:r>
            <a:br>
              <a:rPr lang="en-US" altLang="en-US" sz="900" dirty="0">
                <a:latin typeface="Courier New" panose="02070309020205020404" pitchFamily="49" charset="0"/>
              </a:rPr>
            </a:b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x = 3;</a:t>
            </a:r>
            <a:br>
              <a:rPr lang="en-US" altLang="en-US" dirty="0" smtClean="0">
                <a:latin typeface="Courier New" panose="02070309020205020404" pitchFamily="49" charset="0"/>
              </a:rPr>
            </a:b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y = 5;</a:t>
            </a:r>
            <a:br>
              <a:rPr lang="en-US" altLang="en-US" dirty="0" smtClean="0">
                <a:latin typeface="Courier New" panose="02070309020205020404" pitchFamily="49" charset="0"/>
              </a:rPr>
            </a:br>
            <a:r>
              <a:rPr lang="en-US" altLang="en-US" dirty="0" smtClean="0">
                <a:latin typeface="Courier New" panose="02070309020205020404" pitchFamily="49" charset="0"/>
              </a:rPr>
              <a:t>String point = </a:t>
            </a:r>
            <a:r>
              <a:rPr lang="en-US" altLang="en-US" b="1" dirty="0" smtClean="0">
                <a:latin typeface="Courier New" panose="02070309020205020404" pitchFamily="49" charset="0"/>
              </a:rPr>
              <a:t>"(" + x + ", " + y + ")";</a:t>
            </a:r>
          </a:p>
        </p:txBody>
      </p:sp>
    </p:spTree>
    <p:extLst>
      <p:ext uri="{BB962C8B-B14F-4D97-AF65-F5344CB8AC3E}">
        <p14:creationId xmlns:p14="http://schemas.microsoft.com/office/powerpoint/2010/main" val="1866764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Indexes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342900" indent="-342900"/>
            <a:r>
              <a:rPr lang="en-US" altLang="en-US" dirty="0" smtClean="0"/>
              <a:t>Characters of a string are numbered with 0-based </a:t>
            </a:r>
            <a:r>
              <a:rPr lang="en-US" altLang="en-US" i="1" dirty="0" smtClean="0"/>
              <a:t>indexes</a:t>
            </a:r>
            <a:r>
              <a:rPr lang="en-US" altLang="en-US" dirty="0" smtClean="0"/>
              <a:t>:</a:t>
            </a:r>
          </a:p>
          <a:p>
            <a:pPr marL="742950" lvl="1" indent="-285750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742950" lvl="1" indent="-285750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String name = </a:t>
            </a:r>
            <a:r>
              <a:rPr lang="en-US" altLang="en-US" dirty="0">
                <a:latin typeface="Courier New" panose="02070309020205020404" pitchFamily="49" charset="0"/>
              </a:rPr>
              <a:t>"H</a:t>
            </a:r>
            <a:r>
              <a:rPr lang="en-US" altLang="en-US" dirty="0" smtClean="0">
                <a:latin typeface="Courier New" panose="02070309020205020404" pitchFamily="49" charset="0"/>
              </a:rPr>
              <a:t>. Truman";</a:t>
            </a:r>
          </a:p>
          <a:p>
            <a:pPr marL="742950" lvl="1" indent="-285750"/>
            <a:endParaRPr lang="en-US" altLang="en-US" dirty="0" smtClean="0">
              <a:latin typeface="Courier New" panose="02070309020205020404" pitchFamily="49" charset="0"/>
            </a:endParaRPr>
          </a:p>
          <a:p>
            <a:pPr marL="742950" lvl="1" indent="-285750"/>
            <a:endParaRPr lang="en-US" altLang="en-US" dirty="0" smtClean="0">
              <a:latin typeface="Courier New" panose="02070309020205020404" pitchFamily="49" charset="0"/>
            </a:endParaRPr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r>
              <a:rPr lang="en-US" altLang="en-US" dirty="0" smtClean="0"/>
              <a:t>First character's index : 0</a:t>
            </a:r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r>
              <a:rPr lang="en-US" altLang="en-US" dirty="0" smtClean="0"/>
              <a:t>Last character's index : 1 less than the string's length</a:t>
            </a:r>
          </a:p>
          <a:p>
            <a:pPr marL="742950" lvl="1" indent="-285750"/>
            <a:endParaRPr lang="en-US" altLang="en-US" dirty="0" smtClean="0"/>
          </a:p>
          <a:p>
            <a:pPr marL="742950" lvl="1" indent="-285750"/>
            <a:r>
              <a:rPr lang="en-US" altLang="en-US" dirty="0" smtClean="0"/>
              <a:t>The individual characters are values of type </a:t>
            </a:r>
            <a:r>
              <a:rPr lang="en-US" altLang="en-US" dirty="0" smtClean="0">
                <a:latin typeface="Courier New" panose="02070309020205020404" pitchFamily="49" charset="0"/>
              </a:rPr>
              <a:t>char</a:t>
            </a:r>
            <a:r>
              <a:rPr lang="en-US" altLang="en-US" dirty="0" smtClean="0"/>
              <a:t> (seen later)</a:t>
            </a:r>
          </a:p>
        </p:txBody>
      </p:sp>
      <p:graphicFrame>
        <p:nvGraphicFramePr>
          <p:cNvPr id="529412" name="Group 4"/>
          <p:cNvGraphicFramePr>
            <a:graphicFrameLocks noGrp="1"/>
          </p:cNvGraphicFramePr>
          <p:nvPr>
            <p:extLst/>
          </p:nvPr>
        </p:nvGraphicFramePr>
        <p:xfrm>
          <a:off x="2514601" y="2590800"/>
          <a:ext cx="6535737" cy="830262"/>
        </p:xfrm>
        <a:graphic>
          <a:graphicData uri="http://schemas.openxmlformats.org/drawingml/2006/table">
            <a:tbl>
              <a:tblPr/>
              <a:tblGrid>
                <a:gridCol w="1255706"/>
                <a:gridCol w="586670"/>
                <a:gridCol w="588115"/>
                <a:gridCol w="585226"/>
                <a:gridCol w="586670"/>
                <a:gridCol w="586670"/>
                <a:gridCol w="586670"/>
                <a:gridCol w="586670"/>
                <a:gridCol w="586670"/>
                <a:gridCol w="58667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43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String</a:t>
            </a:r>
            <a:r>
              <a:rPr lang="en-US" altLang="en-US" smtClean="0"/>
              <a:t> methods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639763" lvl="1" indent="-246063">
              <a:buNone/>
            </a:pPr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endParaRPr lang="en-US" altLang="en-US" sz="900" dirty="0"/>
          </a:p>
          <a:p>
            <a:pPr marL="273050" indent="-273050"/>
            <a:r>
              <a:rPr lang="en-US" altLang="en-US" dirty="0" smtClean="0"/>
              <a:t>These methods are called using the dot notation:</a:t>
            </a:r>
          </a:p>
          <a:p>
            <a:pPr marL="639763" lvl="1" indent="-246063"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String gangsta = "Dr. Dre";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gangsta.length</a:t>
            </a:r>
            <a:r>
              <a:rPr lang="en-US" altLang="en-US" b="1" dirty="0" smtClean="0">
                <a:latin typeface="Courier New" panose="02070309020205020404" pitchFamily="49" charset="0"/>
              </a:rPr>
              <a:t>()</a:t>
            </a:r>
            <a:r>
              <a:rPr lang="en-US" altLang="en-US" dirty="0" smtClean="0">
                <a:latin typeface="Courier New" panose="02070309020205020404" pitchFamily="49" charset="0"/>
              </a:rPr>
              <a:t>);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531460" name="Group 4"/>
          <p:cNvGraphicFramePr>
            <a:graphicFrameLocks noGrp="1"/>
          </p:cNvGraphicFramePr>
          <p:nvPr/>
        </p:nvGraphicFramePr>
        <p:xfrm>
          <a:off x="1676400" y="1371601"/>
          <a:ext cx="8839200" cy="3073561"/>
        </p:xfrm>
        <a:graphic>
          <a:graphicData uri="http://schemas.openxmlformats.org/drawingml/2006/table">
            <a:tbl>
              <a:tblPr/>
              <a:tblGrid>
                <a:gridCol w="3695700"/>
                <a:gridCol w="5143500"/>
              </a:tblGrid>
              <a:tr h="3657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2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indexOf(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 where the start of the given string appears in this string (-1 if not found)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length()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number of characters in this string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the characters in this string from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(inclusive) to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exclusive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if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is omitted, grabs till end of string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toLowerCase()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 new string with all lowercase letters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toUpperCase()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 new string with all uppercase letters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39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String</a:t>
            </a:r>
            <a:r>
              <a:rPr lang="en-US" altLang="en-US" smtClean="0"/>
              <a:t> method examples</a:t>
            </a:r>
          </a:p>
        </p:txBody>
      </p:sp>
      <p:sp>
        <p:nvSpPr>
          <p:cNvPr id="36966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	// index     012345678901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String s1 = "</a:t>
            </a:r>
            <a:r>
              <a:rPr lang="en-US" altLang="en-US" sz="2000" dirty="0" err="1">
                <a:latin typeface="Courier New" panose="02070309020205020404" pitchFamily="49" charset="0"/>
              </a:rPr>
              <a:t>Rilo</a:t>
            </a:r>
            <a:r>
              <a:rPr lang="en-US" altLang="en-US" sz="2000" dirty="0">
                <a:latin typeface="Courier New" panose="02070309020205020404" pitchFamily="49" charset="0"/>
              </a:rPr>
              <a:t> Kelly";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String s2 = "Taylor Swift";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latin typeface="Courier New" panose="02070309020205020404" pitchFamily="49" charset="0"/>
              </a:rPr>
              <a:t>s1.length()</a:t>
            </a:r>
            <a:r>
              <a:rPr lang="en-US" altLang="en-US" sz="2000" dirty="0">
                <a:latin typeface="Courier New" panose="02070309020205020404" pitchFamily="49" charset="0"/>
              </a:rPr>
              <a:t>);         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latin typeface="Courier New" panose="02070309020205020404" pitchFamily="49" charset="0"/>
              </a:rPr>
              <a:t>s1.indexOf("e")</a:t>
            </a:r>
            <a:r>
              <a:rPr lang="en-US" altLang="en-US" sz="2000" dirty="0">
                <a:latin typeface="Courier New" panose="02070309020205020404" pitchFamily="49" charset="0"/>
              </a:rPr>
              <a:t>);     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latin typeface="Courier New" panose="02070309020205020404" pitchFamily="49" charset="0"/>
              </a:rPr>
              <a:t>s1.substring(6, 9)</a:t>
            </a:r>
            <a:r>
              <a:rPr lang="en-US" altLang="en-US" sz="2000" dirty="0">
                <a:latin typeface="Courier New" panose="02070309020205020404" pitchFamily="49" charset="0"/>
              </a:rPr>
              <a:t>); 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String s3 = </a:t>
            </a:r>
            <a:r>
              <a:rPr lang="en-US" altLang="en-US" sz="2000" b="1" dirty="0">
                <a:latin typeface="Courier New" panose="02070309020205020404" pitchFamily="49" charset="0"/>
              </a:rPr>
              <a:t>s2.substring(1, 7);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latin typeface="Courier New" panose="02070309020205020404" pitchFamily="49" charset="0"/>
              </a:rPr>
              <a:t>s3.toLowerCase()</a:t>
            </a:r>
            <a:r>
              <a:rPr lang="en-US" altLang="en-US" sz="2000" dirty="0">
                <a:latin typeface="Courier New" panose="02070309020205020404" pitchFamily="49" charset="0"/>
              </a:rPr>
              <a:t>);    </a:t>
            </a: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20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Given the following string: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	// index       0123456789012345678901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String book = "Building Java Programs";</a:t>
            </a:r>
          </a:p>
          <a:p>
            <a:pPr marL="639763" lvl="1" indent="-246063"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/>
              <a:t>How would you extract the word </a:t>
            </a:r>
            <a:r>
              <a:rPr lang="en-US" altLang="en-US" dirty="0" smtClean="0">
                <a:latin typeface="Courier New" panose="02070309020205020404" pitchFamily="49" charset="0"/>
              </a:rPr>
              <a:t>"Java"</a:t>
            </a:r>
            <a:r>
              <a:rPr lang="en-US" altLang="en-US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768075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96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96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96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96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Modifying strings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smtClean="0"/>
              <a:t>Methods like </a:t>
            </a:r>
            <a:r>
              <a:rPr lang="en-US" altLang="en-US" smtClean="0">
                <a:latin typeface="Courier New" panose="02070309020205020404" pitchFamily="49" charset="0"/>
              </a:rPr>
              <a:t>substring</a:t>
            </a:r>
            <a:r>
              <a:rPr lang="en-US" altLang="en-US" smtClean="0"/>
              <a:t> and </a:t>
            </a:r>
            <a:r>
              <a:rPr lang="en-US" altLang="en-US" smtClean="0">
                <a:latin typeface="Courier New" panose="02070309020205020404" pitchFamily="49" charset="0"/>
              </a:rPr>
              <a:t>toLowerCase</a:t>
            </a:r>
            <a:r>
              <a:rPr lang="en-US" altLang="en-US" smtClean="0"/>
              <a:t> build and return a new string, rather than modifying the current string.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String s = "lil bow wow";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solidFill>
                  <a:srgbClr val="A50021"/>
                </a:solidFill>
                <a:latin typeface="Courier New" panose="02070309020205020404" pitchFamily="49" charset="0"/>
              </a:rPr>
              <a:t>	s.toUpperCase();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System.out.println(s);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lil bow wow</a:t>
            </a:r>
          </a:p>
          <a:p>
            <a:pPr marL="639763" lvl="1" indent="-246063">
              <a:buNone/>
            </a:pPr>
            <a:endParaRPr lang="en-US" altLang="en-US" b="1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b="1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mtClean="0"/>
              <a:t>To modify a variable's value, you must reassign it: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String s = "lil bow wow";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	s = </a:t>
            </a:r>
            <a:r>
              <a:rPr lang="en-US" altLang="en-US" smtClean="0">
                <a:solidFill>
                  <a:srgbClr val="003399"/>
                </a:solidFill>
                <a:latin typeface="Courier New" panose="02070309020205020404" pitchFamily="49" charset="0"/>
              </a:rPr>
              <a:t>s.toUpperCase();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System.out.println(s);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LIL BOW WOW</a:t>
            </a:r>
          </a:p>
        </p:txBody>
      </p:sp>
    </p:spTree>
    <p:extLst>
      <p:ext uri="{BB962C8B-B14F-4D97-AF65-F5344CB8AC3E}">
        <p14:creationId xmlns:p14="http://schemas.microsoft.com/office/powerpoint/2010/main" val="1020655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17310</TotalTime>
  <Words>737</Words>
  <Application>Microsoft Office PowerPoint</Application>
  <PresentationFormat>Widescreen</PresentationFormat>
  <Paragraphs>343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Mangal</vt:lpstr>
      <vt:lpstr>Tahoma</vt:lpstr>
      <vt:lpstr>Times New Roman</vt:lpstr>
      <vt:lpstr>Verdana</vt:lpstr>
      <vt:lpstr>Wingdings</vt:lpstr>
      <vt:lpstr>Wingdings 2</vt:lpstr>
      <vt:lpstr>Custom Design</vt:lpstr>
      <vt:lpstr>Strings, User Input</vt:lpstr>
      <vt:lpstr>Classes and objects</vt:lpstr>
      <vt:lpstr>Objects</vt:lpstr>
      <vt:lpstr>Blueprint analogy</vt:lpstr>
      <vt:lpstr>Strings</vt:lpstr>
      <vt:lpstr>Indexes</vt:lpstr>
      <vt:lpstr>String methods</vt:lpstr>
      <vt:lpstr>String method examples</vt:lpstr>
      <vt:lpstr>Modifying strings</vt:lpstr>
      <vt:lpstr>Interactive Programs with Scanner</vt:lpstr>
      <vt:lpstr>Input and System.in</vt:lpstr>
      <vt:lpstr>Input and System.in</vt:lpstr>
      <vt:lpstr>Scanner syntax</vt:lpstr>
      <vt:lpstr>Scanner methods</vt:lpstr>
      <vt:lpstr>Scanner example</vt:lpstr>
      <vt:lpstr>Scanner example 2</vt:lpstr>
      <vt:lpstr>Input tokens</vt:lpstr>
      <vt:lpstr>Input tokens</vt:lpstr>
      <vt:lpstr>Strings as user input</vt:lpstr>
      <vt:lpstr>Strings question</vt:lpstr>
      <vt:lpstr>Strings answer outline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597</cp:revision>
  <dcterms:created xsi:type="dcterms:W3CDTF">2008-06-28T20:57:21Z</dcterms:created>
  <dcterms:modified xsi:type="dcterms:W3CDTF">2017-09-26T15:38:49Z</dcterms:modified>
</cp:coreProperties>
</file>