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9"/>
  </p:notesMasterIdLst>
  <p:sldIdLst>
    <p:sldId id="257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69" r:id="rId33"/>
    <p:sldId id="370" r:id="rId34"/>
    <p:sldId id="371" r:id="rId35"/>
    <p:sldId id="372" r:id="rId36"/>
    <p:sldId id="373" r:id="rId37"/>
    <p:sldId id="374" r:id="rId38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4" autoAdjust="0"/>
    <p:restoredTop sz="85752" autoAdjust="0"/>
  </p:normalViewPr>
  <p:slideViewPr>
    <p:cSldViewPr>
      <p:cViewPr>
        <p:scale>
          <a:sx n="105" d="100"/>
          <a:sy n="105" d="100"/>
        </p:scale>
        <p:origin x="928" y="2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3406D3-E729-41DF-B826-AF7AC54E7883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9179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32CE21-6050-462D-9EF4-EAF6FDB3C512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889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5CC1F1-760A-46E1-A8B2-B3CCC5072897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5209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745AD-E7E5-4163-B1C6-5BA1AEC41E0C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4470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CBB893-A194-4F57-89F5-818B4F80C82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84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D3CE54-7135-4E52-8DE4-81009EB99F93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5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36BDB-5377-44FD-BB3D-B290EB1F4D4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577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8ED360-7CD9-4C91-AA4D-D0991AAFD76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32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3BA31A-7773-426F-9EB7-9FB1C8F7325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60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0EDBFC-1879-4683-8859-FE6F0330E177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5991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41811D-AF3F-42D7-A7CB-D770B5BBB1FC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03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3D66F7A-3250-41A7-8138-D55315D54822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5797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0F4423-5C71-4487-AD37-1A8E44FF93F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already have called </a:t>
            </a:r>
            <a:r>
              <a:rPr lang="en-US" altLang="en-US" dirty="0" err="1" smtClean="0"/>
              <a:t>System.out.println</a:t>
            </a:r>
            <a:r>
              <a:rPr lang="en-US" altLang="en-US" dirty="0" smtClean="0"/>
              <a:t> and passed parameters to it.</a:t>
            </a:r>
          </a:p>
        </p:txBody>
      </p:sp>
    </p:spTree>
    <p:extLst>
      <p:ext uri="{BB962C8B-B14F-4D97-AF65-F5344CB8AC3E}">
        <p14:creationId xmlns:p14="http://schemas.microsoft.com/office/powerpoint/2010/main" val="1396516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2799A3-D689-415C-8D5F-F97BFEABC91C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5934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00C264-81DB-48EB-AAA5-829072C3788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9617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033EE8-AE34-4763-931A-DE72EA52B70D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581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1BAC8C-C3AE-4B63-928A-F540433DCE6F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019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Parameters &amp; Returns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parameters are passed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When the method is called: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value is stored into the parameter variable.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method's code executes using that value.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dirty="0" smtClean="0">
                <a:latin typeface="Courier New" panose="02070309020205020404" pitchFamily="49" charset="0"/>
              </a:rPr>
              <a:t>main(String[] </a:t>
            </a:r>
            <a:r>
              <a:rPr lang="en-US" altLang="en-US" dirty="0" err="1" smtClean="0">
                <a:latin typeface="Courier New" panose="02070309020205020404" pitchFamily="49" charset="0"/>
              </a:rPr>
              <a:t>args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chant(3);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chant(7);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dirty="0" smtClean="0">
                <a:latin typeface="Courier New" panose="02070309020205020404" pitchFamily="49" charset="0"/>
              </a:rPr>
              <a:t>chant(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times)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 = 1;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 &lt;= times;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++)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("Just a salad...");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37244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errors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mtClean="0"/>
              <a:t>If a method accepts a parameter, it is illegal to call it without passing any value for that parameter.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solidFill>
                  <a:srgbClr val="A50021"/>
                </a:solidFill>
                <a:latin typeface="Courier New" panose="02070309020205020404" pitchFamily="49" charset="0"/>
              </a:rPr>
              <a:t>	chant();      </a:t>
            </a:r>
            <a:r>
              <a:rPr lang="en-US" altLang="en-US" b="1" smtClean="0">
                <a:solidFill>
                  <a:srgbClr val="A50021"/>
                </a:solidFill>
                <a:latin typeface="Courier New" panose="02070309020205020404" pitchFamily="49" charset="0"/>
              </a:rPr>
              <a:t>// ERROR: parameter value required</a:t>
            </a:r>
          </a:p>
          <a:p>
            <a:pPr lvl="1" eaLnBrk="1" hangingPunct="1"/>
            <a:endParaRPr lang="en-US" altLang="en-US" b="1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The value passed to a method must be of the correct type.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solidFill>
                  <a:srgbClr val="A50021"/>
                </a:solidFill>
                <a:latin typeface="Courier New" panose="02070309020205020404" pitchFamily="49" charset="0"/>
              </a:rPr>
              <a:t>	chant(3.7);   </a:t>
            </a:r>
            <a:r>
              <a:rPr lang="en-US" altLang="en-US" b="1" smtClean="0">
                <a:solidFill>
                  <a:srgbClr val="A50021"/>
                </a:solidFill>
                <a:latin typeface="Courier New" panose="02070309020205020404" pitchFamily="49" charset="0"/>
              </a:rPr>
              <a:t>// ERROR: must be of type int</a:t>
            </a:r>
          </a:p>
          <a:p>
            <a:pPr lvl="1" eaLnBrk="1" hangingPunct="1">
              <a:buFontTx/>
              <a:buNone/>
            </a:pPr>
            <a:endParaRPr lang="en-US" altLang="en-US" b="1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Exercise: Change the </a:t>
            </a:r>
            <a:r>
              <a:rPr lang="en-US" altLang="en-US" smtClean="0">
                <a:latin typeface="Courier New" panose="02070309020205020404" pitchFamily="49" charset="0"/>
              </a:rPr>
              <a:t>Stars</a:t>
            </a:r>
            <a:r>
              <a:rPr lang="en-US" altLang="en-US" smtClean="0"/>
              <a:t> program to use a parameterized method for drawing lines of stars.</a:t>
            </a:r>
            <a:endParaRPr lang="en-US" altLang="en-US" smtClean="0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568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8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8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Stars solution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Prints several lines of stars.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Uses a parameterized method to remove redundancy.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Stars2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Prints the given number of stars plus a line break.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b="1" dirty="0">
                <a:latin typeface="Courier New" panose="02070309020205020404" pitchFamily="49" charset="0"/>
              </a:rPr>
              <a:t>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03983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parameters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method can accept multiple parameters. (separate by </a:t>
            </a:r>
            <a:r>
              <a:rPr lang="en-US" altLang="en-US" smtClean="0">
                <a:latin typeface="Courier New" panose="02070309020205020404" pitchFamily="49" charset="0"/>
              </a:rPr>
              <a:t>,</a:t>
            </a:r>
            <a:r>
              <a:rPr lang="en-US" altLang="en-US" smtClean="0"/>
              <a:t> )</a:t>
            </a:r>
          </a:p>
          <a:p>
            <a:pPr lvl="1" eaLnBrk="1" hangingPunct="1"/>
            <a:r>
              <a:rPr lang="en-US" altLang="en-US" smtClean="0"/>
              <a:t>When calling it, you must pass values for each parameter.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Declaration: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public static void </a:t>
            </a:r>
            <a:r>
              <a:rPr lang="en-US" altLang="en-US" b="1" smtClean="0"/>
              <a:t>name</a:t>
            </a:r>
            <a:r>
              <a:rPr lang="en-US" altLang="en-US" smtClean="0"/>
              <a:t> </a:t>
            </a:r>
            <a:r>
              <a:rPr lang="en-US" altLang="en-US" smtClean="0">
                <a:latin typeface="Courier New" panose="02070309020205020404" pitchFamily="49" charset="0"/>
              </a:rPr>
              <a:t>(</a:t>
            </a:r>
            <a:r>
              <a:rPr lang="en-US" altLang="en-US" sz="2000" b="1">
                <a:solidFill>
                  <a:srgbClr val="003399"/>
                </a:solidFill>
              </a:rPr>
              <a:t>type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>
                <a:solidFill>
                  <a:srgbClr val="003399"/>
                </a:solidFill>
              </a:rPr>
              <a:t>name</a:t>
            </a:r>
            <a:r>
              <a:rPr lang="en-US" altLang="en-US" sz="2000">
                <a:latin typeface="Courier New" panose="02070309020205020404" pitchFamily="49" charset="0"/>
              </a:rPr>
              <a:t>, </a:t>
            </a:r>
            <a:r>
              <a:rPr lang="en-US" altLang="en-US" sz="2000" b="1"/>
              <a:t>...</a:t>
            </a:r>
            <a:r>
              <a:rPr lang="en-US" altLang="en-US" sz="2000">
                <a:latin typeface="Courier New" panose="02070309020205020404" pitchFamily="49" charset="0"/>
              </a:rPr>
              <a:t>,</a:t>
            </a:r>
            <a:r>
              <a:rPr lang="en-US" altLang="en-US" sz="2000"/>
              <a:t> </a:t>
            </a:r>
            <a:r>
              <a:rPr lang="en-US" altLang="en-US" sz="2000" b="1">
                <a:solidFill>
                  <a:srgbClr val="003399"/>
                </a:solidFill>
              </a:rPr>
              <a:t>type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>
                <a:solidFill>
                  <a:srgbClr val="003399"/>
                </a:solidFill>
              </a:rPr>
              <a:t>name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</a:t>
            </a:r>
            <a:r>
              <a:rPr lang="en-US" altLang="en-US" b="1" smtClean="0"/>
              <a:t>statement(s)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Call: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methodName</a:t>
            </a:r>
            <a:r>
              <a:rPr lang="en-US" altLang="en-US" b="1" i="1" smtClean="0"/>
              <a:t> </a:t>
            </a:r>
            <a:r>
              <a:rPr lang="en-US" altLang="en-US" smtClean="0">
                <a:latin typeface="Courier New" panose="02070309020205020404" pitchFamily="49" charset="0"/>
              </a:rPr>
              <a:t>(</a:t>
            </a:r>
            <a:r>
              <a:rPr lang="en-US" altLang="en-US" b="1" smtClean="0">
                <a:solidFill>
                  <a:srgbClr val="003399"/>
                </a:solidFill>
              </a:rPr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, </a:t>
            </a:r>
            <a:r>
              <a:rPr lang="en-US" altLang="en-US" b="1" smtClean="0">
                <a:solidFill>
                  <a:srgbClr val="003399"/>
                </a:solidFill>
              </a:rPr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, </a:t>
            </a:r>
            <a:r>
              <a:rPr lang="en-US" altLang="en-US" b="1" smtClean="0"/>
              <a:t>...</a:t>
            </a:r>
            <a:r>
              <a:rPr lang="en-US" altLang="en-US" smtClean="0">
                <a:latin typeface="Courier New" panose="02070309020205020404" pitchFamily="49" charset="0"/>
              </a:rPr>
              <a:t>, </a:t>
            </a:r>
            <a:r>
              <a:rPr lang="en-US" altLang="en-US" b="1" smtClean="0">
                <a:solidFill>
                  <a:srgbClr val="003399"/>
                </a:solidFill>
              </a:rPr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79476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params example</a:t>
            </a:r>
          </a:p>
        </p:txBody>
      </p:sp>
      <p:sp>
        <p:nvSpPr>
          <p:cNvPr id="4935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printNumber</a:t>
            </a:r>
            <a:r>
              <a:rPr lang="en-US" altLang="en-US" sz="1800" b="1" dirty="0">
                <a:latin typeface="Courier New" panose="02070309020205020404" pitchFamily="49" charset="0"/>
              </a:rPr>
              <a:t>(4, 9);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printNumber</a:t>
            </a:r>
            <a:r>
              <a:rPr lang="en-US" altLang="en-US" sz="1800" b="1" dirty="0">
                <a:latin typeface="Courier New" panose="02070309020205020404" pitchFamily="49" charset="0"/>
              </a:rPr>
              <a:t>(17, 6);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printNumber</a:t>
            </a:r>
            <a:r>
              <a:rPr lang="en-US" altLang="en-US" sz="1800" b="1" dirty="0">
                <a:latin typeface="Courier New" panose="02070309020205020404" pitchFamily="49" charset="0"/>
              </a:rPr>
              <a:t>(8, 0);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printNumber</a:t>
            </a:r>
            <a:r>
              <a:rPr lang="en-US" altLang="en-US" sz="1800" b="1" dirty="0">
                <a:latin typeface="Courier New" panose="02070309020205020404" pitchFamily="49" charset="0"/>
              </a:rPr>
              <a:t>(0, 8);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800" dirty="0" err="1">
                <a:latin typeface="Courier New" panose="02070309020205020404" pitchFamily="49" charset="0"/>
              </a:rPr>
              <a:t>printNumber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latin typeface="Courier New" panose="02070309020205020404" pitchFamily="49" charset="0"/>
              </a:rPr>
              <a:t> number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latin typeface="Courier New" panose="02070309020205020404" pitchFamily="49" charset="0"/>
              </a:rPr>
              <a:t> count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i = 1; i &lt;= </a:t>
            </a:r>
            <a:r>
              <a:rPr lang="en-US" altLang="en-US" sz="1800" b="1" dirty="0">
                <a:latin typeface="Courier New" panose="02070309020205020404" pitchFamily="49" charset="0"/>
              </a:rPr>
              <a:t>count</a:t>
            </a:r>
            <a:r>
              <a:rPr lang="en-US" altLang="en-US" sz="1800" dirty="0">
                <a:latin typeface="Courier New" panose="02070309020205020404" pitchFamily="49" charset="0"/>
              </a:rPr>
              <a:t>; i++)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b="1" dirty="0">
                <a:latin typeface="Courier New" panose="02070309020205020404" pitchFamily="49" charset="0"/>
              </a:rPr>
              <a:t>number</a:t>
            </a:r>
            <a:r>
              <a:rPr lang="en-US" altLang="en-US" sz="1800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/>
              <a:t>Output: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?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Modify the </a:t>
            </a:r>
            <a:r>
              <a:rPr lang="en-US" altLang="en-US" dirty="0" smtClean="0">
                <a:latin typeface="Courier New" panose="02070309020205020404" pitchFamily="49" charset="0"/>
              </a:rPr>
              <a:t>Stars</a:t>
            </a:r>
            <a:r>
              <a:rPr lang="en-US" altLang="en-US" dirty="0" smtClean="0"/>
              <a:t> program to draw boxes with parameters.</a:t>
            </a: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1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357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357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Stars solution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Prints several lines and boxes made of stars.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Third version with multiple parameterized methods.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class </a:t>
            </a:r>
            <a:r>
              <a:rPr lang="en-US" altLang="en-US" sz="1800" dirty="0">
                <a:latin typeface="Courier New" panose="02070309020205020404" pitchFamily="49" charset="0"/>
              </a:rPr>
              <a:t>Stars3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800" dirty="0">
                <a:latin typeface="Courier New" panose="02070309020205020404" pitchFamily="49" charset="0"/>
              </a:rPr>
              <a:t>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(13);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(7);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(35);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b="1" dirty="0">
                <a:latin typeface="Courier New" panose="02070309020205020404" pitchFamily="49" charset="0"/>
              </a:rPr>
              <a:t>(10, 3);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b="1" dirty="0">
                <a:latin typeface="Courier New" panose="02070309020205020404" pitchFamily="49" charset="0"/>
              </a:rPr>
              <a:t>(5, 4);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b="1" dirty="0">
                <a:latin typeface="Courier New" panose="02070309020205020404" pitchFamily="49" charset="0"/>
              </a:rPr>
              <a:t>(20, 7);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Prints the given number of stars plus a line break.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count)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= 1;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&lt;= count;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("*");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920506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Stars solution, cont'd.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Prints a box of stars of the given size.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b="1" dirty="0"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</a:rPr>
              <a:t>width, </a:t>
            </a:r>
            <a:r>
              <a:rPr lang="en-US" altLang="en-US" sz="18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</a:rPr>
              <a:t>height)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	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2670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Value semantics</a:t>
            </a:r>
            <a:endParaRPr lang="en-US" altLang="en-US" b="0" i="1" u="sng" smtClean="0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/>
              <a:t>value semantics</a:t>
            </a:r>
            <a:r>
              <a:rPr lang="en-US" altLang="en-US" dirty="0" smtClean="0"/>
              <a:t>: When primitive variables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) are passed as parameters, their values are copied.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Modifying the parameter will not affect the variable passed in.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</a:t>
            </a:r>
            <a:r>
              <a:rPr lang="en-US" altLang="en-US" sz="2000" dirty="0">
                <a:latin typeface="Courier New" panose="02070309020205020404" pitchFamily="49" charset="0"/>
              </a:rPr>
              <a:t> strange(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x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x = x + 1;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("1. x = " +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</a:t>
            </a:r>
            <a:r>
              <a:rPr lang="en-US" altLang="en-US" sz="2000" dirty="0">
                <a:latin typeface="Courier New" panose="02070309020205020404" pitchFamily="49" charset="0"/>
              </a:rPr>
              <a:t> main(String[] </a:t>
            </a:r>
            <a:r>
              <a:rPr lang="en-US" altLang="en-US" sz="2000" dirty="0" err="1">
                <a:latin typeface="Courier New" panose="02070309020205020404" pitchFamily="49" charset="0"/>
              </a:rPr>
              <a:t>args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x = 23;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strange(x);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("2. x = " +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  <a:endParaRPr lang="en-US" altLang="en-US" sz="2000" dirty="0"/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8686801" y="5033964"/>
            <a:ext cx="1590675" cy="1138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Output:</a:t>
            </a:r>
          </a:p>
          <a:p>
            <a:pPr algn="l" eaLnBrk="1" hangingPunct="1"/>
            <a:endParaRPr lang="en-US" altLang="en-US" sz="8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1. x = 24</a:t>
            </a:r>
          </a:p>
          <a:p>
            <a:pPr algn="l" eaLnBrk="1" hangingPunct="1"/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2. x = 23</a:t>
            </a:r>
          </a:p>
        </p:txBody>
      </p:sp>
    </p:spTree>
    <p:extLst>
      <p:ext uri="{BB962C8B-B14F-4D97-AF65-F5344CB8AC3E}">
        <p14:creationId xmlns:p14="http://schemas.microsoft.com/office/powerpoint/2010/main" val="1192215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"Parameter Mystery" problem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class </a:t>
            </a:r>
            <a:r>
              <a:rPr lang="en-US" altLang="en-US" sz="2000" dirty="0" err="1">
                <a:latin typeface="Courier New" panose="02070309020205020404" pitchFamily="49" charset="0"/>
              </a:rPr>
              <a:t>ParameterMystery</a:t>
            </a:r>
            <a:r>
              <a:rPr lang="en-US" altLang="en-US" sz="20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2000" dirty="0" err="1">
                <a:latin typeface="Courier New" panose="02070309020205020404" pitchFamily="49" charset="0"/>
              </a:rPr>
              <a:t>args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 = 9;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y = 2;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z = 5;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mystery(z, y, x);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mystery(y, x, z);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static void mystery(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z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z</a:t>
            </a:r>
            <a:r>
              <a:rPr lang="en-US" altLang="en-US" sz="2000" dirty="0">
                <a:latin typeface="Courier New" panose="02070309020205020404" pitchFamily="49" charset="0"/>
              </a:rPr>
              <a:t> + " and " + (</a:t>
            </a:r>
            <a:r>
              <a:rPr lang="en-US" altLang="en-US" sz="2000" b="1" dirty="0">
                <a:latin typeface="Courier New" panose="02070309020205020404" pitchFamily="49" charset="0"/>
              </a:rPr>
              <a:t>y</a:t>
            </a:r>
            <a:r>
              <a:rPr lang="en-US" altLang="en-US" sz="2000" dirty="0">
                <a:latin typeface="Courier New" panose="02070309020205020404" pitchFamily="49" charset="0"/>
              </a:rPr>
              <a:t> -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9179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string</a:t>
            </a:r>
            <a:r>
              <a:rPr lang="en-US" altLang="en-US" dirty="0" smtClean="0"/>
              <a:t>: A sequence of text characters.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"</a:t>
            </a:r>
            <a:r>
              <a:rPr lang="en-US" altLang="en-US" b="1" dirty="0" smtClean="0"/>
              <a:t>text</a:t>
            </a:r>
            <a:r>
              <a:rPr lang="en-US" altLang="en-US" dirty="0" smtClean="0">
                <a:latin typeface="Courier New" panose="02070309020205020404" pitchFamily="49" charset="0"/>
              </a:rPr>
              <a:t>";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String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expression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</a:t>
            </a:r>
            <a:br>
              <a:rPr lang="en-US" altLang="en-US" dirty="0" smtClean="0"/>
            </a:br>
            <a:r>
              <a:rPr lang="en-US" altLang="en-US" sz="900" dirty="0"/>
              <a:t/>
            </a:r>
            <a:br>
              <a:rPr lang="en-US" altLang="en-US" sz="900" dirty="0"/>
            </a:br>
            <a:r>
              <a:rPr lang="en-US" altLang="en-US" b="1" dirty="0" smtClean="0">
                <a:latin typeface="Courier New" panose="02070309020205020404" pitchFamily="49" charset="0"/>
              </a:rPr>
              <a:t>String name = </a:t>
            </a:r>
            <a:r>
              <a:rPr lang="en-US" altLang="en-US" b="1" dirty="0">
                <a:latin typeface="Courier New" panose="02070309020205020404" pitchFamily="49" charset="0"/>
              </a:rPr>
              <a:t>"Dale </a:t>
            </a:r>
            <a:r>
              <a:rPr lang="en-US" altLang="en-US" b="1" dirty="0" smtClean="0">
                <a:latin typeface="Courier New" panose="02070309020205020404" pitchFamily="49" charset="0"/>
              </a:rPr>
              <a:t>Cooper";</a:t>
            </a:r>
            <a:br>
              <a:rPr lang="en-US" altLang="en-US" b="1" dirty="0" smtClean="0">
                <a:latin typeface="Courier New" panose="02070309020205020404" pitchFamily="49" charset="0"/>
              </a:rPr>
            </a:br>
            <a:r>
              <a:rPr lang="en-US" altLang="en-US" sz="900" dirty="0">
                <a:latin typeface="Courier New" panose="02070309020205020404" pitchFamily="49" charset="0"/>
              </a:rPr>
              <a:t/>
            </a:r>
            <a:br>
              <a:rPr lang="en-US" altLang="en-US" sz="900" dirty="0">
                <a:latin typeface="Courier New" panose="02070309020205020404" pitchFamily="49" charset="0"/>
              </a:rPr>
            </a:b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 = 3;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y = 5;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b="1" dirty="0" smtClean="0">
                <a:latin typeface="Courier New" panose="02070309020205020404" pitchFamily="49" charset="0"/>
              </a:rPr>
              <a:t>String point = "(" + x + ", " + y + ")";</a:t>
            </a:r>
          </a:p>
        </p:txBody>
      </p:sp>
    </p:spTree>
    <p:extLst>
      <p:ext uri="{BB962C8B-B14F-4D97-AF65-F5344CB8AC3E}">
        <p14:creationId xmlns:p14="http://schemas.microsoft.com/office/powerpoint/2010/main" val="1800827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Redundant recipes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Recipe for baking </a:t>
            </a:r>
            <a:r>
              <a:rPr lang="en-US" altLang="en-US" b="1" smtClean="0">
                <a:solidFill>
                  <a:srgbClr val="800000"/>
                </a:solidFill>
              </a:rPr>
              <a:t>20</a:t>
            </a:r>
            <a:r>
              <a:rPr lang="en-US" altLang="en-US" smtClean="0"/>
              <a:t> cookies: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Mix the following ingredients in a bowl: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4</a:t>
            </a:r>
            <a:r>
              <a:rPr lang="en-US" altLang="en-US" smtClean="0"/>
              <a:t> cups flour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1</a:t>
            </a:r>
            <a:r>
              <a:rPr lang="en-US" altLang="en-US" smtClean="0"/>
              <a:t> cup butter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1</a:t>
            </a:r>
            <a:r>
              <a:rPr lang="en-US" altLang="en-US" smtClean="0"/>
              <a:t> cup sugar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2</a:t>
            </a:r>
            <a:r>
              <a:rPr lang="en-US" altLang="en-US" smtClean="0"/>
              <a:t> eggs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40</a:t>
            </a:r>
            <a:r>
              <a:rPr lang="en-US" altLang="en-US" smtClean="0"/>
              <a:t> pounds chocolate chips 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Place on sheet and Bake for about </a:t>
            </a:r>
            <a:r>
              <a:rPr lang="en-US" altLang="en-US" smtClean="0">
                <a:solidFill>
                  <a:srgbClr val="003399"/>
                </a:solidFill>
              </a:rPr>
              <a:t>10</a:t>
            </a:r>
            <a:r>
              <a:rPr lang="en-US" altLang="en-US" smtClean="0"/>
              <a:t> minutes.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Recipe for baking </a:t>
            </a:r>
            <a:r>
              <a:rPr lang="en-US" altLang="en-US" b="1" smtClean="0">
                <a:solidFill>
                  <a:srgbClr val="800000"/>
                </a:solidFill>
              </a:rPr>
              <a:t>40</a:t>
            </a:r>
            <a:r>
              <a:rPr lang="en-US" altLang="en-US" smtClean="0"/>
              <a:t> cookies: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Mix the following ingredients in a bowl: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8</a:t>
            </a:r>
            <a:r>
              <a:rPr lang="en-US" altLang="en-US" smtClean="0"/>
              <a:t> cups flour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2</a:t>
            </a:r>
            <a:r>
              <a:rPr lang="en-US" altLang="en-US" smtClean="0"/>
              <a:t> cups butter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2</a:t>
            </a:r>
            <a:r>
              <a:rPr lang="en-US" altLang="en-US" smtClean="0"/>
              <a:t> cups sugar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4</a:t>
            </a:r>
            <a:r>
              <a:rPr lang="en-US" altLang="en-US" smtClean="0"/>
              <a:t> eggs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smtClean="0">
                <a:solidFill>
                  <a:srgbClr val="800000"/>
                </a:solidFill>
              </a:rPr>
              <a:t>80</a:t>
            </a:r>
            <a:r>
              <a:rPr lang="en-US" altLang="en-US" smtClean="0"/>
              <a:t> pounds chocolate chips 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Place on sheet and Bake for about </a:t>
            </a:r>
            <a:r>
              <a:rPr lang="en-US" altLang="en-US" smtClean="0">
                <a:solidFill>
                  <a:srgbClr val="003399"/>
                </a:solidFill>
              </a:rPr>
              <a:t>10</a:t>
            </a:r>
            <a:r>
              <a:rPr lang="en-US" altLang="en-US" smtClean="0"/>
              <a:t> minutes.</a:t>
            </a:r>
          </a:p>
        </p:txBody>
      </p:sp>
    </p:spTree>
    <p:extLst>
      <p:ext uri="{BB962C8B-B14F-4D97-AF65-F5344CB8AC3E}">
        <p14:creationId xmlns:p14="http://schemas.microsoft.com/office/powerpoint/2010/main" val="14776499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3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3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30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30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30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30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30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30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30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30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30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30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 as parameters</a:t>
            </a:r>
          </a:p>
        </p:txBody>
      </p:sp>
      <p:sp>
        <p:nvSpPr>
          <p:cNvPr id="5027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class </a:t>
            </a:r>
            <a:r>
              <a:rPr lang="en-US" altLang="en-US" sz="2200" dirty="0" err="1">
                <a:latin typeface="Courier New" panose="02070309020205020404" pitchFamily="49" charset="0"/>
              </a:rPr>
              <a:t>StringParameters</a:t>
            </a:r>
            <a:r>
              <a:rPr lang="en-US" altLang="en-US" sz="2200" dirty="0">
                <a:latin typeface="Courier New" panose="02070309020205020404" pitchFamily="49" charset="0"/>
              </a:rPr>
              <a:t>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    </a:t>
            </a:r>
            <a:r>
              <a:rPr lang="en-US" altLang="en-US" sz="22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2200" dirty="0">
                <a:latin typeface="Courier New" panose="02070309020205020404" pitchFamily="49" charset="0"/>
              </a:rPr>
              <a:t>main(String[] </a:t>
            </a:r>
            <a:r>
              <a:rPr lang="en-US" altLang="en-US" sz="2200" dirty="0" err="1">
                <a:latin typeface="Courier New" panose="02070309020205020404" pitchFamily="49" charset="0"/>
              </a:rPr>
              <a:t>args</a:t>
            </a:r>
            <a:r>
              <a:rPr lang="en-US" altLang="en-US" sz="22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sayHello</a:t>
            </a:r>
            <a:r>
              <a:rPr lang="en-US" altLang="en-US" sz="2200" b="1" dirty="0">
                <a:latin typeface="Courier New" panose="02070309020205020404" pitchFamily="49" charset="0"/>
              </a:rPr>
              <a:t>("</a:t>
            </a:r>
            <a:r>
              <a:rPr lang="en-US" altLang="en-US" sz="2200" b="1" dirty="0">
                <a:latin typeface="Courier New" panose="02070309020205020404" pitchFamily="49" charset="0"/>
              </a:rPr>
              <a:t>Bert");</a:t>
            </a: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        String teacher = </a:t>
            </a:r>
            <a:r>
              <a:rPr lang="en-US" altLang="en-US" sz="2200" dirty="0">
                <a:latin typeface="Courier New" panose="02070309020205020404" pitchFamily="49" charset="0"/>
              </a:rPr>
              <a:t>"</a:t>
            </a:r>
            <a:r>
              <a:rPr lang="en-US" altLang="en-US" sz="2200" dirty="0">
                <a:latin typeface="Courier New" panose="02070309020205020404" pitchFamily="49" charset="0"/>
              </a:rPr>
              <a:t>Ernie";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sayHello</a:t>
            </a:r>
            <a:r>
              <a:rPr lang="en-US" altLang="en-US" sz="2200" b="1" dirty="0">
                <a:latin typeface="Courier New" panose="02070309020205020404" pitchFamily="49" charset="0"/>
              </a:rPr>
              <a:t>(teacher);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    </a:t>
            </a:r>
            <a:r>
              <a:rPr lang="en-US" altLang="en-US" sz="22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2200" dirty="0" err="1">
                <a:latin typeface="Courier New" panose="02070309020205020404" pitchFamily="49" charset="0"/>
              </a:rPr>
              <a:t>sayHello</a:t>
            </a:r>
            <a:r>
              <a:rPr lang="en-US" altLang="en-US" sz="2200" dirty="0">
                <a:latin typeface="Courier New" panose="02070309020205020404" pitchFamily="49" charset="0"/>
              </a:rPr>
              <a:t>(</a:t>
            </a:r>
            <a:r>
              <a:rPr lang="en-US" altLang="en-US" sz="2200" b="1" dirty="0">
                <a:latin typeface="Courier New" panose="02070309020205020404" pitchFamily="49" charset="0"/>
              </a:rPr>
              <a:t>String name</a:t>
            </a:r>
            <a:r>
              <a:rPr lang="en-US" altLang="en-US" sz="22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        </a:t>
            </a:r>
            <a:r>
              <a:rPr lang="en-US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200" dirty="0">
                <a:latin typeface="Courier New" panose="02070309020205020404" pitchFamily="49" charset="0"/>
              </a:rPr>
              <a:t>("Welcome, " + name);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dirty="0" smtClean="0">
                <a:latin typeface="Courier New" panose="02070309020205020404" pitchFamily="49" charset="0"/>
              </a:rPr>
              <a:t>}</a:t>
            </a:r>
            <a:endParaRPr lang="en-US" altLang="en-US" sz="22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Modify the </a:t>
            </a:r>
            <a:r>
              <a:rPr lang="en-US" altLang="en-US" dirty="0" smtClean="0">
                <a:latin typeface="Courier New" panose="02070309020205020404" pitchFamily="49" charset="0"/>
              </a:rPr>
              <a:t>Stars</a:t>
            </a:r>
            <a:r>
              <a:rPr lang="en-US" altLang="en-US" dirty="0" smtClean="0"/>
              <a:t> program to use string parameters. Use a method named </a:t>
            </a:r>
            <a:r>
              <a:rPr lang="en-US" altLang="en-US" dirty="0" smtClean="0">
                <a:latin typeface="Courier New" panose="02070309020205020404" pitchFamily="49" charset="0"/>
              </a:rPr>
              <a:t>repeat</a:t>
            </a:r>
            <a:r>
              <a:rPr lang="en-US" altLang="en-US" dirty="0" smtClean="0"/>
              <a:t> that prints a </a:t>
            </a:r>
            <a:r>
              <a:rPr lang="en-US" altLang="en-US" i="1" dirty="0" smtClean="0">
                <a:solidFill>
                  <a:srgbClr val="7030A0"/>
                </a:solidFill>
              </a:rPr>
              <a:t>string</a:t>
            </a:r>
            <a:r>
              <a:rPr lang="en-US" altLang="en-US" dirty="0" smtClean="0"/>
              <a:t> many times.</a:t>
            </a:r>
          </a:p>
        </p:txBody>
      </p:sp>
    </p:spTree>
    <p:extLst>
      <p:ext uri="{BB962C8B-B14F-4D97-AF65-F5344CB8AC3E}">
        <p14:creationId xmlns:p14="http://schemas.microsoft.com/office/powerpoint/2010/main" val="7495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7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7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Stars solution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Prints several lines and boxes made of stars.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Fourth version with String parameters.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Stars4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(13);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(7);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(35);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dirty="0">
                <a:latin typeface="Courier New" panose="02070309020205020404" pitchFamily="49" charset="0"/>
              </a:rPr>
              <a:t>(10, 3);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dirty="0">
                <a:latin typeface="Courier New" panose="02070309020205020404" pitchFamily="49" charset="0"/>
              </a:rPr>
              <a:t>(5, 4);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dirty="0">
                <a:latin typeface="Courier New" panose="02070309020205020404" pitchFamily="49" charset="0"/>
              </a:rPr>
              <a:t>(20, 7);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Prints the given number of stars plus a line break.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count)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repeat("*", count);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1268275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Stars solution, cont'd.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...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Prints a box of stars of the given size.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800" dirty="0" err="1">
                <a:latin typeface="Courier New" panose="02070309020205020404" pitchFamily="49" charset="0"/>
              </a:rPr>
              <a:t>drawBox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width,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height)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(width);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line = 1; line &lt;= height - 2; line++)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("*");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    repeat(...);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("*");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800" dirty="0">
                <a:latin typeface="Courier New" panose="02070309020205020404" pitchFamily="49" charset="0"/>
              </a:rPr>
              <a:t>(width);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// Prints the given String the given number of times.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</a:rPr>
              <a:t>   // Write repeat method in class</a:t>
            </a:r>
            <a:endParaRPr lang="en-US" alt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3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 values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8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Java's </a:t>
            </a:r>
            <a:r>
              <a:rPr lang="en-US" altLang="en-US" smtClean="0">
                <a:latin typeface="Courier New" panose="02070309020205020404" pitchFamily="49" charset="0"/>
              </a:rPr>
              <a:t>Math</a:t>
            </a:r>
            <a:r>
              <a:rPr lang="en-US" altLang="en-US" smtClean="0"/>
              <a:t> class</a:t>
            </a:r>
          </a:p>
        </p:txBody>
      </p:sp>
      <p:graphicFrame>
        <p:nvGraphicFramePr>
          <p:cNvPr id="506883" name="Group 3"/>
          <p:cNvGraphicFramePr>
            <a:graphicFrameLocks noGrp="1"/>
          </p:cNvGraphicFramePr>
          <p:nvPr/>
        </p:nvGraphicFramePr>
        <p:xfrm>
          <a:off x="1981200" y="1219200"/>
          <a:ext cx="6643688" cy="5237166"/>
        </p:xfrm>
        <a:graphic>
          <a:graphicData uri="http://schemas.openxmlformats.org/drawingml/2006/table">
            <a:tbl>
              <a:tblPr/>
              <a:tblGrid>
                <a:gridCol w="3082925"/>
                <a:gridCol w="3560763"/>
              </a:tblGrid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 name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Math.abs(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absolute value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Math.ceil(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rounds up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Math.floor(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rounds down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Math.log10(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logarithm, base 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Math.max(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value1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larger of two values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Math.min(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value1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smaller of two values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Math.pow(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base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base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to the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power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Math.random()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random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between 0 and 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Math.round(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nearest whole number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Math.sqrt(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square root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Math.sin(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Math.cos(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Math.tan(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sine/cosine/tangent of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 angle in radians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7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Math.toDegrees(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Math.toRadians(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convert degrees to</a:t>
                      </a:r>
                      <a:b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radians and back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6927" name="Group 47"/>
          <p:cNvGraphicFramePr>
            <a:graphicFrameLocks noGrp="1"/>
          </p:cNvGraphicFramePr>
          <p:nvPr/>
        </p:nvGraphicFramePr>
        <p:xfrm>
          <a:off x="7696201" y="5243513"/>
          <a:ext cx="2771775" cy="1006476"/>
        </p:xfrm>
        <a:graphic>
          <a:graphicData uri="http://schemas.openxmlformats.org/drawingml/2006/table">
            <a:tbl>
              <a:tblPr/>
              <a:tblGrid>
                <a:gridCol w="1219200"/>
                <a:gridCol w="1552575"/>
              </a:tblGrid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Constant 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Math.E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2.7182818...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Math.PI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3.1415926...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913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Calling </a:t>
            </a:r>
            <a:r>
              <a:rPr lang="en-US" altLang="en-US" smtClean="0">
                <a:latin typeface="Courier New" panose="02070309020205020404" pitchFamily="49" charset="0"/>
              </a:rPr>
              <a:t>Math</a:t>
            </a:r>
            <a:r>
              <a:rPr lang="en-US" altLang="en-US" smtClean="0"/>
              <a:t> methods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</a:t>
            </a:r>
            <a:r>
              <a:rPr lang="en-US" altLang="en-US" b="1" dirty="0" err="1" smtClean="0"/>
              <a:t>methodName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Examples: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20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squareRoot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Math.sqrt</a:t>
            </a:r>
            <a:r>
              <a:rPr lang="en-US" altLang="en-US" sz="2000" b="1" dirty="0">
                <a:latin typeface="Courier New" panose="02070309020205020404" pitchFamily="49" charset="0"/>
              </a:rPr>
              <a:t>(121.0)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squareRoot</a:t>
            </a:r>
            <a:r>
              <a:rPr lang="en-US" altLang="en-US" sz="2000" dirty="0">
                <a:latin typeface="Courier New" panose="02070309020205020404" pitchFamily="49" charset="0"/>
              </a:rPr>
              <a:t>);           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absoluteValue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Math.abs</a:t>
            </a:r>
            <a:r>
              <a:rPr lang="en-US" altLang="en-US" sz="2000" b="1" dirty="0">
                <a:latin typeface="Courier New" panose="02070309020205020404" pitchFamily="49" charset="0"/>
              </a:rPr>
              <a:t>(-50)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absoluteValue</a:t>
            </a:r>
            <a:r>
              <a:rPr lang="en-US" altLang="en-US" sz="2000" dirty="0">
                <a:latin typeface="Courier New" panose="02070309020205020404" pitchFamily="49" charset="0"/>
              </a:rPr>
              <a:t>);        </a:t>
            </a: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Math.min</a:t>
            </a:r>
            <a:r>
              <a:rPr lang="en-US" altLang="en-US" sz="2000" b="1" dirty="0">
                <a:latin typeface="Courier New" panose="02070309020205020404" pitchFamily="49" charset="0"/>
              </a:rPr>
              <a:t>(3, 7)</a:t>
            </a:r>
            <a:r>
              <a:rPr lang="en-US" altLang="en-US" sz="2000" dirty="0">
                <a:latin typeface="Courier New" panose="02070309020205020404" pitchFamily="49" charset="0"/>
              </a:rPr>
              <a:t> + 2); 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latin typeface="Courier New" panose="02070309020205020404" pitchFamily="49" charset="0"/>
              </a:rPr>
              <a:t>Math</a:t>
            </a:r>
            <a:r>
              <a:rPr lang="en-US" altLang="en-US" dirty="0" smtClean="0"/>
              <a:t> methods do not print to the console.</a:t>
            </a:r>
          </a:p>
          <a:p>
            <a:pPr lvl="1" eaLnBrk="1" hangingPunct="1"/>
            <a:r>
              <a:rPr lang="en-US" altLang="en-US" dirty="0" smtClean="0"/>
              <a:t>Each method produces ("returns") a numeric result.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10713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/>
              <a:t>return</a:t>
            </a:r>
            <a:r>
              <a:rPr lang="en-US" altLang="en-US" dirty="0" smtClean="0"/>
              <a:t>: To send out a value as the result of a method.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opposite of a parameter: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Parameters send information </a:t>
            </a:r>
            <a:r>
              <a:rPr lang="en-US" altLang="en-US" i="1" dirty="0" smtClean="0">
                <a:solidFill>
                  <a:srgbClr val="7030A0"/>
                </a:solidFill>
              </a:rPr>
              <a:t>in</a:t>
            </a:r>
            <a:r>
              <a:rPr lang="en-US" altLang="en-US" i="1" dirty="0" smtClean="0"/>
              <a:t>  </a:t>
            </a:r>
            <a:r>
              <a:rPr lang="en-US" altLang="en-US" dirty="0" smtClean="0"/>
              <a:t>from the caller to the method.</a:t>
            </a:r>
          </a:p>
          <a:p>
            <a:pPr lvl="2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Return values send information </a:t>
            </a:r>
            <a:r>
              <a:rPr lang="en-US" altLang="en-US" i="1" dirty="0" smtClean="0">
                <a:solidFill>
                  <a:srgbClr val="7030A0"/>
                </a:solidFill>
              </a:rPr>
              <a:t>out</a:t>
            </a:r>
            <a:r>
              <a:rPr lang="en-US" altLang="en-US" i="1" dirty="0" smtClean="0"/>
              <a:t>  </a:t>
            </a:r>
            <a:r>
              <a:rPr lang="en-US" altLang="en-US" dirty="0" smtClean="0"/>
              <a:t>from a method to its caller.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3505200" y="3887821"/>
            <a:ext cx="4927600" cy="2438400"/>
            <a:chOff x="1360" y="1968"/>
            <a:chExt cx="3104" cy="1536"/>
          </a:xfrm>
        </p:grpSpPr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1360" y="2520"/>
              <a:ext cx="512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dirty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 flipV="1">
              <a:off x="1885" y="2018"/>
              <a:ext cx="912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2800" y="1968"/>
              <a:ext cx="1376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Math.abs(-42)</a:t>
              </a:r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2051" y="2008"/>
              <a:ext cx="4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-42</a:t>
              </a:r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1868" y="2771"/>
              <a:ext cx="929" cy="4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2800" y="3248"/>
              <a:ext cx="1664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Math.round(2.71)</a:t>
              </a:r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 flipH="1" flipV="1">
              <a:off x="1837" y="2832"/>
              <a:ext cx="96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2326" y="2786"/>
              <a:ext cx="5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2.71</a:t>
              </a:r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 flipH="1">
              <a:off x="1981" y="2210"/>
              <a:ext cx="81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2400" y="2344"/>
              <a:ext cx="3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3399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42</a:t>
              </a: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2160" y="3112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3399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569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Math</a:t>
            </a:r>
            <a:r>
              <a:rPr lang="en-US" altLang="en-US" smtClean="0"/>
              <a:t> questions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Evaluate the following expressions: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Math.abs</a:t>
            </a:r>
            <a:r>
              <a:rPr lang="en-US" altLang="en-US" dirty="0" smtClean="0">
                <a:latin typeface="Courier New" panose="02070309020205020404" pitchFamily="49" charset="0"/>
              </a:rPr>
              <a:t>(-1.23)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Math.pow</a:t>
            </a:r>
            <a:r>
              <a:rPr lang="en-US" altLang="en-US" dirty="0" smtClean="0">
                <a:latin typeface="Courier New" panose="02070309020205020404" pitchFamily="49" charset="0"/>
              </a:rPr>
              <a:t>(3, 2)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Math.pow</a:t>
            </a:r>
            <a:r>
              <a:rPr lang="en-US" altLang="en-US" dirty="0" smtClean="0">
                <a:latin typeface="Courier New" panose="02070309020205020404" pitchFamily="49" charset="0"/>
              </a:rPr>
              <a:t>(10, -2)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altLang="en-US" dirty="0" smtClean="0">
                <a:latin typeface="Courier New" panose="02070309020205020404" pitchFamily="49" charset="0"/>
              </a:rPr>
              <a:t>(121.0) - 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altLang="en-US" dirty="0" smtClean="0">
                <a:latin typeface="Courier New" panose="02070309020205020404" pitchFamily="49" charset="0"/>
              </a:rPr>
              <a:t>(256.0)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Math.round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Math.PI</a:t>
            </a:r>
            <a:r>
              <a:rPr lang="en-US" altLang="en-US" dirty="0" smtClean="0">
                <a:latin typeface="Courier New" panose="02070309020205020404" pitchFamily="49" charset="0"/>
              </a:rPr>
              <a:t>) + 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Math.round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Math.E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Math.ceil</a:t>
            </a:r>
            <a:r>
              <a:rPr lang="en-US" altLang="en-US" dirty="0" smtClean="0">
                <a:latin typeface="Courier New" panose="02070309020205020404" pitchFamily="49" charset="0"/>
              </a:rPr>
              <a:t>(6.022) + 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Math.floor</a:t>
            </a:r>
            <a:r>
              <a:rPr lang="en-US" altLang="en-US" dirty="0" smtClean="0">
                <a:latin typeface="Courier New" panose="02070309020205020404" pitchFamily="49" charset="0"/>
              </a:rPr>
              <a:t>(15.9994)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Math.abs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Math.min</a:t>
            </a:r>
            <a:r>
              <a:rPr lang="en-US" altLang="en-US" dirty="0" smtClean="0">
                <a:latin typeface="Courier New" panose="02070309020205020404" pitchFamily="49" charset="0"/>
              </a:rPr>
              <a:t>(-3, -5))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200" dirty="0" err="1">
                <a:latin typeface="Courier New" panose="02070309020205020404" pitchFamily="49" charset="0"/>
              </a:rPr>
              <a:t>Math.max</a:t>
            </a:r>
            <a:r>
              <a:rPr lang="en-US" altLang="en-US" sz="2200" dirty="0"/>
              <a:t> and </a:t>
            </a:r>
            <a:r>
              <a:rPr lang="en-US" altLang="en-US" sz="2200" dirty="0" err="1">
                <a:latin typeface="Courier New" panose="02070309020205020404" pitchFamily="49" charset="0"/>
              </a:rPr>
              <a:t>Math.min</a:t>
            </a:r>
            <a:r>
              <a:rPr lang="en-US" altLang="en-US" sz="2200" dirty="0"/>
              <a:t> can be used to bound numbers.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Consider an 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variable named </a:t>
            </a:r>
            <a:r>
              <a:rPr lang="en-US" altLang="en-US" dirty="0" smtClean="0">
                <a:latin typeface="Courier New" panose="02070309020205020404" pitchFamily="49" charset="0"/>
              </a:rPr>
              <a:t>age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en-US" altLang="en-US" dirty="0" smtClean="0"/>
              <a:t>What statement would replace negative ages with 0?</a:t>
            </a:r>
          </a:p>
          <a:p>
            <a:pPr lvl="1" eaLnBrk="1" hangingPunct="1"/>
            <a:r>
              <a:rPr lang="en-US" altLang="en-US" dirty="0" smtClean="0"/>
              <a:t>What statement would cap the maximum age to 40?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528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Quirks of real numbers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Some </a:t>
            </a:r>
            <a:r>
              <a:rPr lang="en-US" altLang="en-US" dirty="0" smtClean="0">
                <a:latin typeface="Courier New" panose="02070309020205020404" pitchFamily="49" charset="0"/>
              </a:rPr>
              <a:t>Math</a:t>
            </a:r>
            <a:r>
              <a:rPr lang="en-US" altLang="en-US" dirty="0" smtClean="0"/>
              <a:t> methods return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or other non-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/>
              <a:t> types.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x =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Math.pow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(10, 3);   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// ERROR: 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incompat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. types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Some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values print poorly (too many digits).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double result = 1.0 / 3.0;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(result);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0.3333333333333</a:t>
            </a:r>
            <a:endParaRPr lang="en-US" altLang="en-US" sz="2000" dirty="0"/>
          </a:p>
          <a:p>
            <a:pPr lvl="1" eaLnBrk="1" hangingPunct="1"/>
            <a:endParaRPr lang="en-US" altLang="en-US" sz="2000" dirty="0"/>
          </a:p>
          <a:p>
            <a:pPr lvl="1" eaLnBrk="1" hangingPunct="1"/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The computer represents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s in an imprecise way.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(0.1 + 0.2);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Instead of 0.3, the output is </a:t>
            </a:r>
            <a:r>
              <a:rPr lang="en-US" altLang="en-US" dirty="0" smtClean="0">
                <a:latin typeface="Courier New" panose="02070309020205020404" pitchFamily="49" charset="0"/>
              </a:rPr>
              <a:t>0.30000000000000004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2822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casting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type cast</a:t>
            </a:r>
            <a:r>
              <a:rPr lang="en-US" altLang="en-US" dirty="0" smtClean="0"/>
              <a:t>: A conversion from one type to another.</a:t>
            </a:r>
          </a:p>
          <a:p>
            <a:pPr lvl="1" eaLnBrk="1" hangingPunct="1"/>
            <a:r>
              <a:rPr lang="en-US" altLang="en-US" dirty="0" smtClean="0"/>
              <a:t>To promote an 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into a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to get exact division from </a:t>
            </a:r>
            <a:r>
              <a:rPr lang="en-US" altLang="en-US" dirty="0" smtClean="0">
                <a:latin typeface="Courier New" panose="02070309020205020404" pitchFamily="49" charset="0"/>
              </a:rPr>
              <a:t>/</a:t>
            </a:r>
          </a:p>
          <a:p>
            <a:pPr lvl="1" eaLnBrk="1" hangingPunct="1"/>
            <a:r>
              <a:rPr lang="en-US" altLang="en-US" dirty="0" smtClean="0"/>
              <a:t>To truncate a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from a real number to an integer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Syntax: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(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expression</a:t>
            </a:r>
            <a:endParaRPr lang="en-US" altLang="en-US" b="1" i="1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/>
              <a:t>	Examples:</a:t>
            </a: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result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19 / 5;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result2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result;    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x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Math.pow</a:t>
            </a:r>
            <a:r>
              <a:rPr lang="en-US" altLang="en-US" dirty="0" smtClean="0">
                <a:latin typeface="Courier New" panose="02070309020205020404" pitchFamily="49" charset="0"/>
              </a:rPr>
              <a:t>(10, 3);       </a:t>
            </a:r>
            <a:endParaRPr lang="en-US" altLang="en-US" sz="9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09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Parameterized recipe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5563"/>
            <a:ext cx="11430000" cy="55324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808080"/>
                </a:solidFill>
              </a:rPr>
              <a:t>Recipe for baking </a:t>
            </a:r>
            <a:r>
              <a:rPr lang="en-US" altLang="en-US" b="1" dirty="0" smtClean="0">
                <a:solidFill>
                  <a:srgbClr val="808080"/>
                </a:solidFill>
              </a:rPr>
              <a:t>20</a:t>
            </a:r>
            <a:r>
              <a:rPr lang="en-US" altLang="en-US" dirty="0" smtClean="0">
                <a:solidFill>
                  <a:srgbClr val="808080"/>
                </a:solidFill>
              </a:rPr>
              <a:t> cookies: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808080"/>
                </a:solidFill>
              </a:rPr>
              <a:t>Mix the following ingredients in a bowl: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8080"/>
                </a:solidFill>
              </a:rPr>
              <a:t>4</a:t>
            </a:r>
            <a:r>
              <a:rPr lang="en-US" altLang="en-US" dirty="0" smtClean="0">
                <a:solidFill>
                  <a:srgbClr val="808080"/>
                </a:solidFill>
              </a:rPr>
              <a:t> cups flour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8080"/>
                </a:solidFill>
              </a:rPr>
              <a:t>1</a:t>
            </a:r>
            <a:r>
              <a:rPr lang="en-US" altLang="en-US" dirty="0" smtClean="0">
                <a:solidFill>
                  <a:srgbClr val="808080"/>
                </a:solidFill>
              </a:rPr>
              <a:t> cup sugar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8080"/>
                </a:solidFill>
              </a:rPr>
              <a:t>2</a:t>
            </a:r>
            <a:r>
              <a:rPr lang="en-US" altLang="en-US" dirty="0" smtClean="0">
                <a:solidFill>
                  <a:srgbClr val="808080"/>
                </a:solidFill>
              </a:rPr>
              <a:t> eggs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8080"/>
                </a:solidFill>
              </a:rPr>
              <a:t>...</a:t>
            </a:r>
          </a:p>
          <a:p>
            <a:pPr lvl="2" eaLnBrk="1" hangingPunct="1">
              <a:lnSpc>
                <a:spcPct val="60000"/>
              </a:lnSpc>
              <a:buFontTx/>
              <a:buNone/>
            </a:pPr>
            <a:endParaRPr lang="en-US" altLang="en-US" dirty="0" smtClean="0">
              <a:solidFill>
                <a:srgbClr val="80808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Recipe for baking </a:t>
            </a:r>
            <a:r>
              <a:rPr lang="en-US" altLang="en-US" b="1" dirty="0" smtClean="0">
                <a:solidFill>
                  <a:srgbClr val="800000"/>
                </a:solidFill>
              </a:rPr>
              <a:t>N</a:t>
            </a:r>
            <a:r>
              <a:rPr lang="en-US" altLang="en-US" dirty="0" smtClean="0"/>
              <a:t> cookies: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Mix the following ingredients in a bowl: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0000"/>
                </a:solidFill>
              </a:rPr>
              <a:t>N/5</a:t>
            </a:r>
            <a:r>
              <a:rPr lang="en-US" altLang="en-US" dirty="0" smtClean="0"/>
              <a:t>   cups flour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0000"/>
                </a:solidFill>
              </a:rPr>
              <a:t>N/20</a:t>
            </a:r>
            <a:r>
              <a:rPr lang="en-US" altLang="en-US" dirty="0" smtClean="0"/>
              <a:t> cups butter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0000"/>
                </a:solidFill>
              </a:rPr>
              <a:t>N/20</a:t>
            </a:r>
            <a:r>
              <a:rPr lang="en-US" altLang="en-US" dirty="0" smtClean="0"/>
              <a:t> cups sugar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0000"/>
                </a:solidFill>
              </a:rPr>
              <a:t>N/10</a:t>
            </a:r>
            <a:r>
              <a:rPr lang="en-US" altLang="en-US" dirty="0" smtClean="0"/>
              <a:t> eggs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b="1" dirty="0" smtClean="0">
                <a:solidFill>
                  <a:srgbClr val="800000"/>
                </a:solidFill>
              </a:rPr>
              <a:t>2N</a:t>
            </a:r>
            <a:r>
              <a:rPr lang="en-US" altLang="en-US" dirty="0" smtClean="0"/>
              <a:t> bags chocolate chips 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Place on sheet and Bake for about 10 minutes.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b="1" dirty="0" smtClean="0"/>
              <a:t>parameter</a:t>
            </a:r>
            <a:r>
              <a:rPr lang="en-US" altLang="en-US" dirty="0" smtClean="0"/>
              <a:t>: A value that distinguishes similar tasks.</a:t>
            </a:r>
          </a:p>
        </p:txBody>
      </p:sp>
    </p:spTree>
    <p:extLst>
      <p:ext uri="{BB962C8B-B14F-4D97-AF65-F5344CB8AC3E}">
        <p14:creationId xmlns:p14="http://schemas.microsoft.com/office/powerpoint/2010/main" val="1361378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about type casting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Type casting has high precedence and only casts the item immediately next to it.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x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1 + 1 / 2;   // </a:t>
            </a:r>
            <a:r>
              <a:rPr lang="en-US" altLang="en-US" b="1" dirty="0" smtClean="0">
                <a:latin typeface="Courier New" panose="02070309020205020404" pitchFamily="49" charset="0"/>
              </a:rPr>
              <a:t>?</a:t>
            </a:r>
            <a:r>
              <a:rPr lang="en-US" altLang="en-US" dirty="0" smtClean="0">
                <a:latin typeface="Courier New" panose="02070309020205020404" pitchFamily="49" charset="0"/>
              </a:rPr>
              <a:t>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y = 1 +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1 / 2;   // </a:t>
            </a:r>
            <a:r>
              <a:rPr lang="en-US" altLang="en-US" b="1" dirty="0" smtClean="0">
                <a:latin typeface="Courier New" panose="02070309020205020404" pitchFamily="49" charset="0"/>
              </a:rPr>
              <a:t>?</a:t>
            </a:r>
            <a:r>
              <a:rPr lang="en-US" altLang="en-US" dirty="0" smtClean="0">
                <a:latin typeface="Courier New" panose="02070309020205020404" pitchFamily="49" charset="0"/>
              </a:rPr>
              <a:t> 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b="1" dirty="0" smtClean="0">
              <a:solidFill>
                <a:srgbClr val="008080"/>
              </a:solidFill>
            </a:endParaRPr>
          </a:p>
          <a:p>
            <a:pPr eaLnBrk="1" hangingPunct="1"/>
            <a:r>
              <a:rPr lang="en-US" altLang="en-US" dirty="0" smtClean="0"/>
              <a:t>You can use parentheses to force evaluation order.</a:t>
            </a:r>
          </a:p>
          <a:p>
            <a:pPr lvl="1" eaLnBrk="1" hangingPunct="1"/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average = 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>
                <a:latin typeface="Courier New" panose="02070309020205020404" pitchFamily="49" charset="0"/>
              </a:rPr>
              <a:t> (a + b + c) / 3;</a:t>
            </a:r>
          </a:p>
          <a:p>
            <a:pPr lvl="1" eaLnBrk="1" hangingPunct="1"/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A conversion to </a:t>
            </a:r>
            <a:r>
              <a:rPr lang="en-US" altLang="en-US" dirty="0" smtClean="0"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 can be achieved in other ways.</a:t>
            </a:r>
          </a:p>
          <a:p>
            <a:pPr lvl="1" eaLnBrk="1" hangingPunct="1"/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double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average = 1.0 * (a + b + c) / 3;</a:t>
            </a:r>
          </a:p>
        </p:txBody>
      </p:sp>
    </p:spTree>
    <p:extLst>
      <p:ext uri="{BB962C8B-B14F-4D97-AF65-F5344CB8AC3E}">
        <p14:creationId xmlns:p14="http://schemas.microsoft.com/office/powerpoint/2010/main" val="210577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Returning a value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public static </a:t>
            </a:r>
            <a:r>
              <a:rPr lang="en-US" altLang="en-US" b="1" dirty="0" smtClean="0">
                <a:solidFill>
                  <a:srgbClr val="003399"/>
                </a:solidFill>
              </a:rPr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/>
              <a:t>statements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/>
              <a:t>...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return </a:t>
            </a:r>
            <a:r>
              <a:rPr lang="en-US" altLang="en-US" b="1" dirty="0" smtClean="0">
                <a:solidFill>
                  <a:srgbClr val="003399"/>
                </a:solidFill>
              </a:rPr>
              <a:t>expression</a:t>
            </a:r>
            <a:r>
              <a:rPr lang="en-US" alt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the slope of the line between the given points.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static </a:t>
            </a:r>
            <a:r>
              <a:rPr lang="en-US" altLang="en-US" sz="1800" b="1" dirty="0"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findSlope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x1,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y1,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          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x2,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y2)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// What do we do here?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latin typeface="Courier New" panose="02070309020205020404" pitchFamily="49" charset="0"/>
              </a:rPr>
              <a:t>return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dy</a:t>
            </a:r>
            <a:r>
              <a:rPr lang="en-US" altLang="en-US" sz="1800" b="1" dirty="0">
                <a:latin typeface="Courier New" panose="02070309020205020404" pitchFamily="49" charset="0"/>
              </a:rPr>
              <a:t> / dx;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err="1">
                <a:latin typeface="Courier New" panose="02070309020205020404" pitchFamily="49" charset="0"/>
              </a:rPr>
              <a:t>findSlope</a:t>
            </a:r>
            <a:r>
              <a:rPr lang="en-US" altLang="en-US" sz="2000" dirty="0">
                <a:latin typeface="Courier New" panose="02070309020205020404" pitchFamily="49" charset="0"/>
              </a:rPr>
              <a:t>(1, 3, 5, 11)</a:t>
            </a:r>
            <a:r>
              <a:rPr lang="en-US" altLang="en-US" sz="2000" dirty="0"/>
              <a:t> returns </a:t>
            </a:r>
            <a:r>
              <a:rPr lang="en-US" altLang="en-US" sz="2000" dirty="0">
                <a:latin typeface="Courier New" panose="02070309020205020404" pitchFamily="49" charset="0"/>
              </a:rPr>
              <a:t>2.0</a:t>
            </a:r>
          </a:p>
        </p:txBody>
      </p:sp>
    </p:spTree>
    <p:extLst>
      <p:ext uri="{BB962C8B-B14F-4D97-AF65-F5344CB8AC3E}">
        <p14:creationId xmlns:p14="http://schemas.microsoft.com/office/powerpoint/2010/main" val="118118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 examples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Converts degrees Fahrenheit to Celsius.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double </a:t>
            </a:r>
            <a:r>
              <a:rPr lang="en-US" altLang="en-US" sz="1800" dirty="0" err="1">
                <a:latin typeface="Courier New" panose="02070309020205020404" pitchFamily="49" charset="0"/>
              </a:rPr>
              <a:t>convertFToC</a:t>
            </a:r>
            <a:r>
              <a:rPr lang="en-US" altLang="en-US" sz="1800" dirty="0">
                <a:latin typeface="Courier New" panose="02070309020205020404" pitchFamily="49" charset="0"/>
              </a:rPr>
              <a:t>(double </a:t>
            </a:r>
            <a:r>
              <a:rPr lang="en-US" altLang="en-US" sz="1800" dirty="0" err="1">
                <a:latin typeface="Courier New" panose="02070309020205020404" pitchFamily="49" charset="0"/>
              </a:rPr>
              <a:t>degreesF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degreesC</a:t>
            </a:r>
            <a:r>
              <a:rPr lang="en-US" altLang="en-US" sz="1800" dirty="0">
                <a:latin typeface="Courier New" panose="02070309020205020404" pitchFamily="49" charset="0"/>
              </a:rPr>
              <a:t> = 5.0 / 9.0 * (</a:t>
            </a:r>
            <a:r>
              <a:rPr lang="en-US" altLang="en-US" sz="1800" dirty="0" err="1">
                <a:latin typeface="Courier New" panose="02070309020205020404" pitchFamily="49" charset="0"/>
              </a:rPr>
              <a:t>degreesF</a:t>
            </a:r>
            <a:r>
              <a:rPr lang="en-US" altLang="en-US" sz="1800" dirty="0">
                <a:latin typeface="Courier New" panose="02070309020205020404" pitchFamily="49" charset="0"/>
              </a:rPr>
              <a:t> - 32);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return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degreesC</a:t>
            </a:r>
            <a:r>
              <a:rPr lang="en-US" altLang="en-US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Computes triangle hypotenuse length given its side lengths.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double </a:t>
            </a:r>
            <a:r>
              <a:rPr lang="en-US" altLang="en-US" sz="1800" dirty="0" err="1">
                <a:latin typeface="Courier New" panose="02070309020205020404" pitchFamily="49" charset="0"/>
              </a:rPr>
              <a:t>computeHypotenuse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a,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b)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c = </a:t>
            </a:r>
            <a:r>
              <a:rPr lang="en-US" altLang="en-US" sz="1800" dirty="0" err="1">
                <a:latin typeface="Courier New" panose="02070309020205020404" pitchFamily="49" charset="0"/>
              </a:rPr>
              <a:t>Math.sqrt</a:t>
            </a:r>
            <a:r>
              <a:rPr lang="en-US" altLang="en-US" sz="1800" dirty="0">
                <a:latin typeface="Courier New" panose="02070309020205020404" pitchFamily="49" charset="0"/>
              </a:rPr>
              <a:t>(a * a + b * b);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return</a:t>
            </a:r>
            <a:r>
              <a:rPr lang="en-US" altLang="en-US" sz="1800" b="1" dirty="0">
                <a:latin typeface="Courier New" panose="02070309020205020404" pitchFamily="49" charset="0"/>
              </a:rPr>
              <a:t> c;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You can shorten the examples by returning an expression: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double </a:t>
            </a:r>
            <a:r>
              <a:rPr lang="en-US" altLang="en-US" sz="2000" dirty="0" err="1">
                <a:latin typeface="Courier New" panose="02070309020205020404" pitchFamily="49" charset="0"/>
              </a:rPr>
              <a:t>convertFToC</a:t>
            </a:r>
            <a:r>
              <a:rPr lang="en-US" altLang="en-US" sz="2000" dirty="0">
                <a:latin typeface="Courier New" panose="02070309020205020404" pitchFamily="49" charset="0"/>
              </a:rPr>
              <a:t>(double </a:t>
            </a:r>
            <a:r>
              <a:rPr lang="en-US" altLang="en-US" sz="2000" dirty="0" err="1">
                <a:latin typeface="Courier New" panose="02070309020205020404" pitchFamily="49" charset="0"/>
              </a:rPr>
              <a:t>degreesF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urier New" panose="02070309020205020404" pitchFamily="49" charset="0"/>
              </a:rPr>
              <a:t>return</a:t>
            </a:r>
            <a:r>
              <a:rPr lang="en-US" altLang="en-US" sz="20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5.0 / 9.0 *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degreesF</a:t>
            </a:r>
            <a:r>
              <a:rPr lang="en-US" altLang="en-US" sz="2000" b="1" dirty="0">
                <a:latin typeface="Courier New" panose="02070309020205020404" pitchFamily="49" charset="0"/>
              </a:rPr>
              <a:t> - 32);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077771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9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91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9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917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error: Not storing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return</a:t>
            </a:r>
            <a:r>
              <a:rPr lang="en-US" altLang="en-US" dirty="0" smtClean="0"/>
              <a:t> statement does NOT send a variable's </a:t>
            </a:r>
            <a:r>
              <a:rPr lang="en-US" altLang="en-US" b="1" i="1" dirty="0" smtClean="0"/>
              <a:t>name</a:t>
            </a:r>
            <a:r>
              <a:rPr lang="en-US" altLang="en-US" dirty="0" smtClean="0"/>
              <a:t> back to the calling method.</a:t>
            </a:r>
          </a:p>
          <a:p>
            <a:pPr lvl="1" eaLnBrk="1" hangingPunct="1"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main(String</a:t>
            </a:r>
            <a:r>
              <a:rPr lang="en-US" altLang="en-US" sz="1800" dirty="0">
                <a:latin typeface="Courier New" panose="02070309020205020404" pitchFamily="49" charset="0"/>
              </a:rPr>
              <a:t>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findSlope</a:t>
            </a:r>
            <a:r>
              <a:rPr lang="en-US" altLang="en-US" sz="1800" dirty="0">
                <a:latin typeface="Courier New" panose="02070309020205020404" pitchFamily="49" charset="0"/>
              </a:rPr>
              <a:t>(0, 0, 6, 3);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("The slope is " + </a:t>
            </a:r>
            <a:r>
              <a:rPr lang="en-US" alt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result</a:t>
            </a:r>
            <a:r>
              <a:rPr lang="en-US" altLang="en-US" sz="1800" dirty="0">
                <a:latin typeface="Courier New" panose="02070309020205020404" pitchFamily="49" charset="0"/>
              </a:rPr>
              <a:t>);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ERROR: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                                  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result not defined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buNone/>
            </a:pP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double </a:t>
            </a:r>
            <a:r>
              <a:rPr lang="en-US" altLang="en-US" sz="1800" dirty="0" err="1" smtClean="0">
                <a:latin typeface="Courier New" panose="02070309020205020404" pitchFamily="49" charset="0"/>
              </a:rPr>
              <a:t>findSlope</a:t>
            </a:r>
            <a:r>
              <a:rPr lang="en-US" altLang="en-US" sz="1800" dirty="0" smtClean="0"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dirty="0" smtClean="0">
                <a:latin typeface="Courier New" panose="02070309020205020404" pitchFamily="49" charset="0"/>
              </a:rPr>
              <a:t> x1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  <a:r>
              <a:rPr lang="en-US" altLang="en-US" sz="1800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x2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</a:p>
          <a:p>
            <a:pPr lvl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                  </a:t>
            </a:r>
            <a:r>
              <a:rPr lang="en-US" altLang="en-US" sz="1800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y1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  <a:r>
              <a:rPr lang="en-US" altLang="en-US" sz="1800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y2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dy</a:t>
            </a:r>
            <a:r>
              <a:rPr lang="en-US" altLang="en-US" sz="1800" dirty="0">
                <a:latin typeface="Courier New" panose="02070309020205020404" pitchFamily="49" charset="0"/>
              </a:rPr>
              <a:t> = y2 - y1;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dx = x2 - x1;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result = </a:t>
            </a:r>
            <a:r>
              <a:rPr lang="en-US" altLang="en-US" sz="1800" dirty="0" err="1">
                <a:latin typeface="Courier New" panose="02070309020205020404" pitchFamily="49" charset="0"/>
              </a:rPr>
              <a:t>dy</a:t>
            </a:r>
            <a:r>
              <a:rPr lang="en-US" altLang="en-US" sz="1800" dirty="0">
                <a:latin typeface="Courier New" panose="02070309020205020404" pitchFamily="49" charset="0"/>
              </a:rPr>
              <a:t> / dx;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return</a:t>
            </a:r>
            <a:r>
              <a:rPr lang="en-US" altLang="en-US" sz="1800" b="1" dirty="0">
                <a:latin typeface="Courier New" panose="02070309020205020404" pitchFamily="49" charset="0"/>
              </a:rPr>
              <a:t> result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128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Fixing the common error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Instead, returning sends the variable's </a:t>
            </a:r>
            <a:r>
              <a:rPr lang="en-US" altLang="en-US" i="1" dirty="0" smtClean="0">
                <a:solidFill>
                  <a:srgbClr val="7030A0"/>
                </a:solidFill>
              </a:rPr>
              <a:t>value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back.</a:t>
            </a:r>
          </a:p>
          <a:p>
            <a:pPr lvl="1" eaLnBrk="1" hangingPunct="1"/>
            <a:r>
              <a:rPr lang="en-US" altLang="en-US" dirty="0" smtClean="0"/>
              <a:t>The returned value must be stored into a variable or used in an expression to be useful to the caller.</a:t>
            </a:r>
          </a:p>
          <a:p>
            <a:pPr lvl="1" eaLnBrk="1" hangingPunct="1"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main(String</a:t>
            </a:r>
            <a:r>
              <a:rPr lang="en-US" altLang="en-US" sz="1800" dirty="0">
                <a:latin typeface="Courier New" panose="02070309020205020404" pitchFamily="49" charset="0"/>
              </a:rPr>
              <a:t>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double s = </a:t>
            </a:r>
            <a:r>
              <a:rPr lang="en-US" altLang="en-US" sz="1800" dirty="0" err="1">
                <a:latin typeface="Courier New" panose="02070309020205020404" pitchFamily="49" charset="0"/>
              </a:rPr>
              <a:t>findSlope</a:t>
            </a:r>
            <a:r>
              <a:rPr lang="en-US" altLang="en-US" sz="1800" dirty="0">
                <a:latin typeface="Courier New" panose="02070309020205020404" pitchFamily="49" charset="0"/>
              </a:rPr>
              <a:t>(0, 0, 6, 3);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("The slope is " + 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s</a:t>
            </a:r>
            <a:r>
              <a:rPr lang="en-US" altLang="en-US" sz="1800" dirty="0">
                <a:latin typeface="Courier New" panose="02070309020205020404" pitchFamily="49" charset="0"/>
              </a:rPr>
              <a:t>);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buNone/>
            </a:pP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double </a:t>
            </a:r>
            <a:r>
              <a:rPr lang="en-US" altLang="en-US" sz="1800" dirty="0" err="1">
                <a:latin typeface="Courier New" panose="02070309020205020404" pitchFamily="49" charset="0"/>
              </a:rPr>
              <a:t>findSlope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x1, </a:t>
            </a:r>
            <a:r>
              <a:rPr lang="en-US" altLang="en-US" sz="1800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x2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</a:p>
          <a:p>
            <a:pPr lvl="1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                  </a:t>
            </a:r>
            <a:r>
              <a:rPr lang="en-US" altLang="en-US" sz="1800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y1</a:t>
            </a:r>
            <a:r>
              <a:rPr lang="en-US" altLang="en-US" sz="1800" dirty="0">
                <a:latin typeface="Courier New" panose="02070309020205020404" pitchFamily="49" charset="0"/>
              </a:rPr>
              <a:t>, </a:t>
            </a:r>
            <a:r>
              <a:rPr lang="en-US" altLang="en-US" sz="1800" b="1" dirty="0" err="1" smtClean="0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y2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dy</a:t>
            </a:r>
            <a:r>
              <a:rPr lang="en-US" altLang="en-US" sz="1800" dirty="0">
                <a:latin typeface="Courier New" panose="02070309020205020404" pitchFamily="49" charset="0"/>
              </a:rPr>
              <a:t> = y2 - y1;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dx = x2 - x1;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result = </a:t>
            </a:r>
            <a:r>
              <a:rPr lang="en-US" altLang="en-US" sz="1800" dirty="0" err="1">
                <a:latin typeface="Courier New" panose="02070309020205020404" pitchFamily="49" charset="0"/>
              </a:rPr>
              <a:t>dy</a:t>
            </a:r>
            <a:r>
              <a:rPr lang="en-US" altLang="en-US" sz="1800" dirty="0">
                <a:latin typeface="Courier New" panose="02070309020205020404" pitchFamily="49" charset="0"/>
              </a:rPr>
              <a:t> / dx;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</a:rPr>
              <a:t>return</a:t>
            </a:r>
            <a:r>
              <a:rPr lang="en-US" altLang="en-US" sz="18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result;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43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Exercises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Write method “</a:t>
            </a:r>
            <a:r>
              <a:rPr lang="en-US" altLang="en-US" dirty="0" err="1" smtClean="0"/>
              <a:t>countQuarters</a:t>
            </a:r>
            <a:r>
              <a:rPr lang="en-US" altLang="en-US" dirty="0" smtClean="0"/>
              <a:t>” that takes an integer number of cents and returns the number of quarters represented by that many cents. Don’t count dollars, as those will be dispensed as dollar bills.</a:t>
            </a:r>
          </a:p>
          <a:p>
            <a:pPr lvl="1"/>
            <a:r>
              <a:rPr lang="en-US" altLang="en-US" dirty="0" err="1" smtClean="0"/>
              <a:t>countQuarters</a:t>
            </a:r>
            <a:r>
              <a:rPr lang="en-US" altLang="en-US" dirty="0" smtClean="0"/>
              <a:t> (83) returns 3</a:t>
            </a:r>
          </a:p>
          <a:p>
            <a:pPr lvl="1"/>
            <a:r>
              <a:rPr lang="en-US" altLang="en-US" dirty="0" err="1" smtClean="0"/>
              <a:t>countQuarters</a:t>
            </a:r>
            <a:r>
              <a:rPr lang="en-US" altLang="en-US" dirty="0" smtClean="0"/>
              <a:t> (1256) returns 2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Write method “distance” that takes four integer coordinates (x1, y1, x2, y2) and computes the distance between them.</a:t>
            </a:r>
          </a:p>
          <a:p>
            <a:pPr lvl="1"/>
            <a:r>
              <a:rPr lang="en-US" altLang="en-US" dirty="0" smtClean="0"/>
              <a:t>distance (1, 2, 4, 6) returns 5.0</a:t>
            </a:r>
          </a:p>
        </p:txBody>
      </p:sp>
    </p:spTree>
    <p:extLst>
      <p:ext uri="{BB962C8B-B14F-4D97-AF65-F5344CB8AC3E}">
        <p14:creationId xmlns:p14="http://schemas.microsoft.com/office/powerpoint/2010/main" val="600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296400" y="6400800"/>
            <a:ext cx="1371600" cy="457200"/>
          </a:xfrm>
          <a:prstGeom prst="rect">
            <a:avLst/>
          </a:prstGeom>
        </p:spPr>
        <p:txBody>
          <a:bodyPr/>
          <a:lstStyle/>
          <a:p>
            <a:fld id="{8E3790EB-2EF0-48CC-9C33-91DCE64F6C24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56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Exercises</a:t>
            </a:r>
            <a:endParaRPr lang="en-US" altLang="en-US" dirty="0"/>
          </a:p>
        </p:txBody>
      </p:sp>
      <p:sp>
        <p:nvSpPr>
          <p:cNvPr id="156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Write a method </a:t>
            </a:r>
            <a:r>
              <a:rPr lang="en-US" altLang="en-US" dirty="0" smtClean="0"/>
              <a:t>named “</a:t>
            </a:r>
            <a:r>
              <a:rPr lang="en-US" altLang="en-US" dirty="0" err="1" smtClean="0"/>
              <a:t>calcArea</a:t>
            </a:r>
            <a:r>
              <a:rPr lang="en-US" altLang="en-US" dirty="0" smtClean="0"/>
              <a:t>” </a:t>
            </a:r>
            <a:r>
              <a:rPr lang="en-US" altLang="en-US" dirty="0"/>
              <a:t>that accepts a circle's radius as a parameter and returns its area.</a:t>
            </a:r>
          </a:p>
          <a:p>
            <a:pPr lvl="1"/>
            <a:r>
              <a:rPr lang="en-US" altLang="en-US" dirty="0"/>
              <a:t>U</a:t>
            </a:r>
            <a:r>
              <a:rPr lang="en-US" altLang="en-US" dirty="0" smtClean="0"/>
              <a:t>se </a:t>
            </a:r>
            <a:r>
              <a:rPr lang="en-US" altLang="en-US" dirty="0"/>
              <a:t>the constant </a:t>
            </a:r>
            <a:r>
              <a:rPr lang="en-US" altLang="en-US" dirty="0" err="1">
                <a:latin typeface="Courier New" panose="02070309020205020404" pitchFamily="49" charset="0"/>
              </a:rPr>
              <a:t>Math.PI</a:t>
            </a:r>
            <a:r>
              <a:rPr lang="en-US" altLang="en-US" dirty="0"/>
              <a:t> in your solution.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Write a method named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calcDistanceFromOrigin</a:t>
            </a:r>
            <a:r>
              <a:rPr lang="en-US" altLang="en-US" dirty="0" smtClean="0"/>
              <a:t>”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smtClean="0"/>
              <a:t>that </a:t>
            </a:r>
            <a:r>
              <a:rPr lang="en-US" altLang="en-US" dirty="0"/>
              <a:t>accepts x and y coordinates as parameters and returns the distance between that (x, y) point and the origin.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Write a method </a:t>
            </a:r>
            <a:r>
              <a:rPr lang="en-US" altLang="en-US" dirty="0" smtClean="0"/>
              <a:t>named “</a:t>
            </a:r>
            <a:r>
              <a:rPr lang="en-US" altLang="en-US" dirty="0" err="1" smtClean="0"/>
              <a:t>calcAttendancePoints</a:t>
            </a:r>
            <a:r>
              <a:rPr lang="en-US" altLang="en-US" dirty="0" smtClean="0"/>
              <a:t>” </a:t>
            </a:r>
            <a:r>
              <a:rPr lang="en-US" altLang="en-US" dirty="0"/>
              <a:t>that accepts a number of lectures attended by a student, and returns how many points a student receives for attendance.  The student receives 2 points for each of the first 5 lectures and 1 point for each subsequent lecture.</a:t>
            </a:r>
          </a:p>
        </p:txBody>
      </p:sp>
    </p:spTree>
    <p:extLst>
      <p:ext uri="{BB962C8B-B14F-4D97-AF65-F5344CB8AC3E}">
        <p14:creationId xmlns:p14="http://schemas.microsoft.com/office/powerpoint/2010/main" val="9786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296400" y="6400800"/>
            <a:ext cx="1371600" cy="457200"/>
          </a:xfrm>
          <a:prstGeom prst="rect">
            <a:avLst/>
          </a:prstGeom>
        </p:spPr>
        <p:txBody>
          <a:bodyPr/>
          <a:lstStyle/>
          <a:p>
            <a:fld id="{A84AE4DE-5C0C-47D7-959D-82D1362B7548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56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Commenting</a:t>
            </a:r>
            <a:endParaRPr lang="en-US" altLang="en-US" dirty="0"/>
          </a:p>
        </p:txBody>
      </p:sp>
      <p:sp>
        <p:nvSpPr>
          <p:cNvPr id="156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If your method accepts parameters and/or returns a value, write a brief description of what the parameters are used for and what kind of value will be returned.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your comments, you can also write your assumptions about the values of the parameters.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You may wish to give examples of what values your method returns for various input parameter values.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Example: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	// This method returns the factorial of the given integer n.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	// The factorial is the product of all integers up to that number.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	// Assumes that the parameter value is non-negative.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	// Example: factorial(5) returns 1 * 2 * 3 * 4 * 5 = 120.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public static int factorial(int n)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   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4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Redundant figures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mtClean="0"/>
              <a:t>Consider the task of printing the following lines/boxes: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*************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*******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***********************************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**********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        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**********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*****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   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   *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*****</a:t>
            </a:r>
          </a:p>
        </p:txBody>
      </p:sp>
    </p:spTree>
    <p:extLst>
      <p:ext uri="{BB962C8B-B14F-4D97-AF65-F5344CB8AC3E}">
        <p14:creationId xmlns:p14="http://schemas.microsoft.com/office/powerpoint/2010/main" val="1402044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324600" y="0"/>
            <a:ext cx="5486400" cy="1325563"/>
          </a:xfrm>
        </p:spPr>
        <p:txBody>
          <a:bodyPr/>
          <a:lstStyle/>
          <a:p>
            <a:pPr eaLnBrk="1" hangingPunct="1"/>
            <a:r>
              <a:rPr lang="en-US" altLang="en-US" smtClean="0"/>
              <a:t>A redundant solution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11430000" cy="6781800"/>
          </a:xfrm>
        </p:spPr>
        <p:txBody>
          <a:bodyPr>
            <a:noAutofit/>
          </a:bodyPr>
          <a:lstStyle/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</a:rPr>
              <a:t>static void </a:t>
            </a:r>
            <a:r>
              <a:rPr lang="en-US" altLang="en-US" sz="1400" dirty="0">
                <a:latin typeface="Courier New" panose="02070309020205020404" pitchFamily="49" charset="0"/>
              </a:rPr>
              <a:t>main(String[] </a:t>
            </a:r>
            <a:r>
              <a:rPr lang="en-US" altLang="en-US" sz="1400" dirty="0" err="1">
                <a:latin typeface="Courier New" panose="02070309020205020404" pitchFamily="49" charset="0"/>
              </a:rPr>
              <a:t>args</a:t>
            </a:r>
            <a:r>
              <a:rPr lang="en-US" altLang="en-US" sz="1400" dirty="0">
                <a:latin typeface="Courier New" panose="02070309020205020404" pitchFamily="49" charset="0"/>
              </a:rPr>
              <a:t>) {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drawLineOf13();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drawLineOf7();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drawLineOf35();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drawBox10x3();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drawBox5x4();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400" dirty="0">
                <a:latin typeface="Courier New" panose="02070309020205020404" pitchFamily="49" charset="0"/>
              </a:rPr>
              <a:t>drawLineOf13() {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= 1;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&lt;= </a:t>
            </a:r>
            <a:r>
              <a:rPr lang="en-US" altLang="en-US" sz="1400" b="1" dirty="0">
                <a:solidFill>
                  <a:srgbClr val="A50021"/>
                </a:solidFill>
                <a:latin typeface="Courier New" panose="02070309020205020404" pitchFamily="49" charset="0"/>
              </a:rPr>
              <a:t>13</a:t>
            </a:r>
            <a:r>
              <a:rPr lang="en-US" altLang="en-US" sz="1400" dirty="0">
                <a:latin typeface="Courier New" panose="02070309020205020404" pitchFamily="49" charset="0"/>
              </a:rPr>
              <a:t>;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++) {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400" dirty="0">
                <a:latin typeface="Courier New" panose="02070309020205020404" pitchFamily="49" charset="0"/>
              </a:rPr>
              <a:t>("*");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}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400" dirty="0">
                <a:latin typeface="Courier New" panose="02070309020205020404" pitchFamily="49" charset="0"/>
              </a:rPr>
              <a:t>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400" dirty="0">
                <a:latin typeface="Courier New" panose="02070309020205020404" pitchFamily="49" charset="0"/>
              </a:rPr>
              <a:t>drawLineOf7()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smtClean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sz="1400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latin typeface="Courier New" panose="02070309020205020404" pitchFamily="49" charset="0"/>
              </a:rPr>
              <a:t>= </a:t>
            </a:r>
            <a:r>
              <a:rPr lang="en-US" altLang="en-US" sz="1400" dirty="0">
                <a:latin typeface="Courier New" panose="02070309020205020404" pitchFamily="49" charset="0"/>
              </a:rPr>
              <a:t>1;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&lt;= </a:t>
            </a:r>
            <a:r>
              <a:rPr lang="en-US" altLang="en-US" sz="1400" b="1" dirty="0">
                <a:solidFill>
                  <a:srgbClr val="A50021"/>
                </a:solidFill>
                <a:latin typeface="Courier New" panose="02070309020205020404" pitchFamily="49" charset="0"/>
              </a:rPr>
              <a:t>7</a:t>
            </a:r>
            <a:r>
              <a:rPr lang="en-US" altLang="en-US" sz="1400" dirty="0">
                <a:latin typeface="Courier New" panose="02070309020205020404" pitchFamily="49" charset="0"/>
              </a:rPr>
              <a:t>;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++) {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400" dirty="0">
                <a:latin typeface="Courier New" panose="02070309020205020404" pitchFamily="49" charset="0"/>
              </a:rPr>
              <a:t>("*");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}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400" dirty="0">
                <a:latin typeface="Courier New" panose="02070309020205020404" pitchFamily="49" charset="0"/>
              </a:rPr>
              <a:t>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800" dirty="0">
                <a:latin typeface="Courier New" panose="02070309020205020404" pitchFamily="49" charset="0"/>
              </a:rPr>
              <a:t>    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sz="1400" dirty="0">
                <a:latin typeface="Courier New" panose="02070309020205020404" pitchFamily="49" charset="0"/>
              </a:rPr>
              <a:t>drawLineOf35()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400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       for</a:t>
            </a:r>
            <a:r>
              <a:rPr lang="en-US" altLang="en-US" sz="1400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b="1" dirty="0" err="1">
                <a:solidFill>
                  <a:srgbClr val="7030A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7030A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00" dirty="0" smtClean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= 1;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&lt;= </a:t>
            </a:r>
            <a:r>
              <a:rPr lang="en-US" altLang="en-US" sz="1400" b="1" dirty="0">
                <a:solidFill>
                  <a:srgbClr val="A50021"/>
                </a:solidFill>
                <a:latin typeface="Courier New" panose="02070309020205020404" pitchFamily="49" charset="0"/>
              </a:rPr>
              <a:t>35</a:t>
            </a:r>
            <a:r>
              <a:rPr lang="en-US" altLang="en-US" sz="1400" dirty="0">
                <a:latin typeface="Courier New" panose="02070309020205020404" pitchFamily="49" charset="0"/>
              </a:rPr>
              <a:t>;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++) {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400" dirty="0">
                <a:latin typeface="Courier New" panose="02070309020205020404" pitchFamily="49" charset="0"/>
              </a:rPr>
              <a:t>("*");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}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400" dirty="0">
                <a:latin typeface="Courier New" panose="02070309020205020404" pitchFamily="49" charset="0"/>
              </a:rPr>
              <a:t>();</a:t>
            </a:r>
          </a:p>
          <a:p>
            <a:pPr marL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smtClean="0">
                <a:latin typeface="Courier New" panose="02070309020205020404" pitchFamily="49" charset="0"/>
              </a:rPr>
              <a:t>}</a:t>
            </a:r>
            <a:endParaRPr lang="en-US" altLang="en-US" sz="1400" dirty="0">
              <a:latin typeface="Courier New" panose="02070309020205020404" pitchFamily="49" charset="0"/>
            </a:endParaRP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6705600" y="1600200"/>
            <a:ext cx="3810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2575" indent="-282575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</a:rPr>
              <a:t>This code is redundant.</a:t>
            </a: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endParaRPr lang="en-US" altLang="en-US" sz="800" dirty="0">
              <a:latin typeface="Tahoma" panose="020B0604030504040204" pitchFamily="34" charset="0"/>
            </a:endParaRP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endParaRPr lang="en-US" altLang="en-US" sz="2200" dirty="0">
              <a:latin typeface="Tahoma" panose="020B0604030504040204" pitchFamily="34" charset="0"/>
            </a:endParaRP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</a:rPr>
              <a:t>Would </a:t>
            </a:r>
            <a:r>
              <a:rPr lang="en-US" altLang="en-US" sz="2200" dirty="0">
                <a:latin typeface="Tahoma" panose="020B0604030504040204" pitchFamily="34" charset="0"/>
              </a:rPr>
              <a:t>variables help?</a:t>
            </a:r>
            <a:br>
              <a:rPr lang="en-US" altLang="en-US" sz="2200" dirty="0">
                <a:latin typeface="Tahoma" panose="020B0604030504040204" pitchFamily="34" charset="0"/>
              </a:rPr>
            </a:br>
            <a:r>
              <a:rPr lang="en-US" altLang="en-US" sz="2200" dirty="0">
                <a:latin typeface="Tahoma" panose="020B0604030504040204" pitchFamily="34" charset="0"/>
              </a:rPr>
              <a:t>Would constants help?</a:t>
            </a: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endParaRPr lang="en-US" altLang="en-US" sz="800" dirty="0">
              <a:latin typeface="Tahoma" panose="020B0604030504040204" pitchFamily="34" charset="0"/>
            </a:endParaRP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endParaRPr lang="en-US" altLang="en-US" sz="800" dirty="0">
              <a:latin typeface="Tahoma" panose="020B0604030504040204" pitchFamily="34" charset="0"/>
            </a:endParaRP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endParaRPr lang="en-US" altLang="en-US" sz="800" dirty="0">
              <a:latin typeface="Tahoma" panose="020B0604030504040204" pitchFamily="34" charset="0"/>
            </a:endParaRP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 dirty="0">
                <a:latin typeface="Tahoma" panose="020B0604030504040204" pitchFamily="34" charset="0"/>
              </a:rPr>
              <a:t>What is a better solution?</a:t>
            </a:r>
          </a:p>
        </p:txBody>
      </p:sp>
      <p:sp>
        <p:nvSpPr>
          <p:cNvPr id="477189" name="Rectangle 5"/>
          <p:cNvSpPr>
            <a:spLocks noChangeArrowheads="1"/>
          </p:cNvSpPr>
          <p:nvPr/>
        </p:nvSpPr>
        <p:spPr bwMode="auto">
          <a:xfrm>
            <a:off x="6477000" y="4191000"/>
            <a:ext cx="4191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0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2000" dirty="0">
                <a:latin typeface="Tahoma" panose="020B0604030504040204" pitchFamily="34" charset="0"/>
              </a:rPr>
              <a:t> - A method to draw a line of any number of stars.</a:t>
            </a: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000" dirty="0" err="1">
                <a:latin typeface="Courier New" panose="02070309020205020404" pitchFamily="49" charset="0"/>
              </a:rPr>
              <a:t>drawBox</a:t>
            </a:r>
            <a:r>
              <a:rPr lang="en-US" altLang="en-US" sz="2000" dirty="0">
                <a:latin typeface="Tahoma" panose="020B0604030504040204" pitchFamily="34" charset="0"/>
              </a:rPr>
              <a:t> </a:t>
            </a:r>
            <a:r>
              <a:rPr lang="en-US" altLang="en-US" sz="2000" dirty="0">
                <a:latin typeface="Tahoma" panose="020B0604030504040204" pitchFamily="34" charset="0"/>
              </a:rPr>
              <a:t>- A method to draw a box of any size.</a:t>
            </a:r>
          </a:p>
        </p:txBody>
      </p:sp>
    </p:spTree>
    <p:extLst>
      <p:ext uri="{BB962C8B-B14F-4D97-AF65-F5344CB8AC3E}">
        <p14:creationId xmlns:p14="http://schemas.microsoft.com/office/powerpoint/2010/main" val="1243983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  <p:bldP spid="47718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Parameterization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/>
              <a:t>parameter</a:t>
            </a:r>
            <a:r>
              <a:rPr lang="en-US" altLang="en-US" dirty="0" smtClean="0"/>
              <a:t>: A value passed to a method by its caller.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Instead of </a:t>
            </a:r>
            <a:r>
              <a:rPr lang="en-US" altLang="en-US" dirty="0" smtClean="0">
                <a:latin typeface="Courier New" panose="02070309020205020404" pitchFamily="49" charset="0"/>
              </a:rPr>
              <a:t>drawLineOf7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drawLineOf13</a:t>
            </a:r>
            <a:r>
              <a:rPr lang="en-US" altLang="en-US" dirty="0" smtClean="0"/>
              <a:t>, write </a:t>
            </a:r>
            <a:r>
              <a:rPr lang="en-US" altLang="en-US" dirty="0" err="1" smtClean="0">
                <a:latin typeface="Courier New" panose="02070309020205020404" pitchFamily="49" charset="0"/>
              </a:rPr>
              <a:t>drawLine</a:t>
            </a:r>
            <a:r>
              <a:rPr lang="en-US" altLang="en-US" dirty="0" smtClean="0"/>
              <a:t> to draw any length.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When </a:t>
            </a:r>
            <a:r>
              <a:rPr lang="en-US" altLang="en-US" i="1" dirty="0" smtClean="0"/>
              <a:t>declaring </a:t>
            </a:r>
            <a:r>
              <a:rPr lang="en-US" altLang="en-US" dirty="0" smtClean="0"/>
              <a:t>the method, we will state that it requires a parameter for the number of stars.</a:t>
            </a:r>
          </a:p>
          <a:p>
            <a:pPr lvl="2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When </a:t>
            </a:r>
            <a:r>
              <a:rPr lang="en-US" altLang="en-US" i="1" dirty="0" smtClean="0"/>
              <a:t>calling</a:t>
            </a:r>
            <a:r>
              <a:rPr lang="en-US" altLang="en-US" dirty="0" smtClean="0"/>
              <a:t> the method, we will specify how many stars to draw.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2667000" y="5168900"/>
            <a:ext cx="6934200" cy="1308100"/>
            <a:chOff x="528" y="1968"/>
            <a:chExt cx="4368" cy="824"/>
          </a:xfrm>
        </p:grpSpPr>
        <p:sp>
          <p:nvSpPr>
            <p:cNvPr id="8198" name="Text Box 5"/>
            <p:cNvSpPr txBox="1">
              <a:spLocks noChangeArrowheads="1"/>
            </p:cNvSpPr>
            <p:nvPr/>
          </p:nvSpPr>
          <p:spPr bwMode="auto">
            <a:xfrm>
              <a:off x="528" y="2096"/>
              <a:ext cx="512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sp>
          <p:nvSpPr>
            <p:cNvPr id="8199" name="Line 6"/>
            <p:cNvSpPr>
              <a:spLocks noChangeShapeType="1"/>
            </p:cNvSpPr>
            <p:nvPr/>
          </p:nvSpPr>
          <p:spPr bwMode="auto">
            <a:xfrm>
              <a:off x="1053" y="2218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0" name="Text Box 7"/>
            <p:cNvSpPr txBox="1">
              <a:spLocks noChangeArrowheads="1"/>
            </p:cNvSpPr>
            <p:nvPr/>
          </p:nvSpPr>
          <p:spPr bwMode="auto">
            <a:xfrm>
              <a:off x="1968" y="2092"/>
              <a:ext cx="898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drawLine</a:t>
              </a:r>
            </a:p>
          </p:txBody>
        </p:sp>
        <p:sp>
          <p:nvSpPr>
            <p:cNvPr id="8201" name="Line 8"/>
            <p:cNvSpPr>
              <a:spLocks noChangeShapeType="1"/>
            </p:cNvSpPr>
            <p:nvPr/>
          </p:nvSpPr>
          <p:spPr bwMode="auto">
            <a:xfrm flipV="1">
              <a:off x="2880" y="2208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2" name="Text Box 9"/>
            <p:cNvSpPr txBox="1">
              <a:spLocks noChangeArrowheads="1"/>
            </p:cNvSpPr>
            <p:nvPr/>
          </p:nvSpPr>
          <p:spPr bwMode="auto">
            <a:xfrm>
              <a:off x="3526" y="2100"/>
              <a:ext cx="7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*******</a:t>
              </a:r>
            </a:p>
          </p:txBody>
        </p:sp>
        <p:sp>
          <p:nvSpPr>
            <p:cNvPr id="8203" name="Text Box 10"/>
            <p:cNvSpPr txBox="1">
              <a:spLocks noChangeArrowheads="1"/>
            </p:cNvSpPr>
            <p:nvPr/>
          </p:nvSpPr>
          <p:spPr bwMode="auto">
            <a:xfrm>
              <a:off x="1363" y="196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04" name="Line 11"/>
            <p:cNvSpPr>
              <a:spLocks noChangeShapeType="1"/>
            </p:cNvSpPr>
            <p:nvPr/>
          </p:nvSpPr>
          <p:spPr bwMode="auto">
            <a:xfrm>
              <a:off x="1036" y="2347"/>
              <a:ext cx="929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1968" y="2534"/>
              <a:ext cx="898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drawLine</a:t>
              </a:r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3526" y="2542"/>
              <a:ext cx="13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*************</a:t>
              </a: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1315" y="2484"/>
              <a:ext cx="3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13</a:t>
              </a:r>
            </a:p>
          </p:txBody>
        </p:sp>
      </p:grpSp>
      <p:sp>
        <p:nvSpPr>
          <p:cNvPr id="8197" name="Line 8"/>
          <p:cNvSpPr>
            <a:spLocks noChangeShapeType="1"/>
          </p:cNvSpPr>
          <p:nvPr/>
        </p:nvSpPr>
        <p:spPr bwMode="auto">
          <a:xfrm flipV="1">
            <a:off x="6400800" y="62357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37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Declaring a parameter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i="1" dirty="0" smtClean="0"/>
              <a:t>Stating that a method requires a parameter in order to run</a:t>
            </a:r>
          </a:p>
          <a:p>
            <a:pPr lvl="1" eaLnBrk="1" hangingPunct="1">
              <a:buFontTx/>
              <a:buNone/>
            </a:pPr>
            <a:endParaRPr lang="en-US" altLang="en-US" b="1" i="1" dirty="0" smtClean="0"/>
          </a:p>
          <a:p>
            <a:pPr lvl="1" eaLnBrk="1" hangingPunct="1"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b="1" dirty="0" smtClean="0"/>
              <a:t>name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olidFill>
                  <a:srgbClr val="003399"/>
                </a:solidFill>
              </a:rPr>
              <a:t>type</a:t>
            </a:r>
            <a:r>
              <a:rPr lang="en-US" alt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solidFill>
                  <a:srgbClr val="003399"/>
                </a:solidFill>
              </a:rPr>
              <a:t>name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/>
              <a:t>statement(s)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dirty="0" err="1" smtClean="0">
                <a:latin typeface="Courier New" panose="02070309020205020404" pitchFamily="49" charset="0"/>
              </a:rPr>
              <a:t>sayPassword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b="1" dirty="0" smtClean="0">
                <a:latin typeface="Courier New" panose="02070309020205020404" pitchFamily="49" charset="0"/>
              </a:rPr>
              <a:t> code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</a:t>
            </a:r>
            <a:r>
              <a:rPr lang="en-US" altLang="en-US" dirty="0" smtClean="0">
                <a:latin typeface="Courier New" panose="02070309020205020404" pitchFamily="49" charset="0"/>
              </a:rPr>
              <a:t>The password is: " + </a:t>
            </a:r>
            <a:r>
              <a:rPr lang="en-US" altLang="en-US" b="1" dirty="0" smtClean="0">
                <a:latin typeface="Courier New" panose="02070309020205020404" pitchFamily="49" charset="0"/>
              </a:rPr>
              <a:t>code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536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Passing a parameter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Calling a method and specifying values for its parameters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b="1" i="1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/>
              <a:t>name</a:t>
            </a:r>
            <a:r>
              <a:rPr lang="en-US" altLang="en-US" b="1" i="1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003399"/>
                </a:solidFill>
              </a:rPr>
              <a:t>expression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public static void </a:t>
            </a:r>
            <a:r>
              <a:rPr lang="en-US" altLang="en-US" dirty="0" smtClean="0">
                <a:latin typeface="Courier New" panose="02070309020205020404" pitchFamily="49" charset="0"/>
              </a:rPr>
              <a:t>main(String[] </a:t>
            </a:r>
            <a:r>
              <a:rPr lang="en-US" altLang="en-US" dirty="0" err="1" smtClean="0">
                <a:latin typeface="Courier New" panose="02070309020205020404" pitchFamily="49" charset="0"/>
              </a:rPr>
              <a:t>args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sayPassword</a:t>
            </a:r>
            <a:r>
              <a:rPr lang="en-US" altLang="en-US" b="1" dirty="0" smtClean="0">
                <a:latin typeface="Courier New" panose="02070309020205020404" pitchFamily="49" charset="0"/>
              </a:rPr>
              <a:t>(42);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sayPassword</a:t>
            </a:r>
            <a:r>
              <a:rPr lang="en-US" altLang="en-US" b="1" dirty="0" smtClean="0">
                <a:latin typeface="Courier New" panose="02070309020205020404" pitchFamily="49" charset="0"/>
              </a:rPr>
              <a:t>(12345);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  <a:endParaRPr lang="en-US" alt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b="1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The password is 42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The password is 12345</a:t>
            </a:r>
          </a:p>
        </p:txBody>
      </p:sp>
    </p:spTree>
    <p:extLst>
      <p:ext uri="{BB962C8B-B14F-4D97-AF65-F5344CB8AC3E}">
        <p14:creationId xmlns:p14="http://schemas.microsoft.com/office/powerpoint/2010/main" val="983425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Parameters and loops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A parameter can guide the number of repetitions of a loop.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dirty="0" err="1" smtClean="0">
                <a:latin typeface="Courier New" panose="02070309020205020404" pitchFamily="49" charset="0"/>
              </a:rPr>
              <a:t>args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>
                <a:latin typeface="Courier New" panose="02070309020205020404" pitchFamily="49" charset="0"/>
              </a:rPr>
              <a:t>chant(3);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public static void chant(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b="1" dirty="0" smtClean="0">
                <a:latin typeface="Courier New" panose="02070309020205020404" pitchFamily="49" charset="0"/>
              </a:rPr>
              <a:t> times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 = 1;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 &lt;= </a:t>
            </a:r>
            <a:r>
              <a:rPr lang="en-US" altLang="en-US" b="1" dirty="0" smtClean="0">
                <a:latin typeface="Courier New" panose="02070309020205020404" pitchFamily="49" charset="0"/>
              </a:rPr>
              <a:t>times</a:t>
            </a:r>
            <a:r>
              <a:rPr lang="en-US" altLang="en-US" dirty="0" smtClean="0">
                <a:latin typeface="Courier New" panose="02070309020205020404" pitchFamily="49" charset="0"/>
              </a:rPr>
              <a:t>;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("Just a salad...");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Just a salad...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Just a salad...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Just a salad...</a:t>
            </a:r>
          </a:p>
        </p:txBody>
      </p:sp>
    </p:spTree>
    <p:extLst>
      <p:ext uri="{BB962C8B-B14F-4D97-AF65-F5344CB8AC3E}">
        <p14:creationId xmlns:p14="http://schemas.microsoft.com/office/powerpoint/2010/main" val="1410323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17198</TotalTime>
  <Words>2437</Words>
  <Application>Microsoft Macintosh PowerPoint</Application>
  <PresentationFormat>Widescreen</PresentationFormat>
  <Paragraphs>590</Paragraphs>
  <Slides>37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Calibri</vt:lpstr>
      <vt:lpstr>Calibri Light</vt:lpstr>
      <vt:lpstr>Courier New</vt:lpstr>
      <vt:lpstr>Mangal</vt:lpstr>
      <vt:lpstr>Tahoma</vt:lpstr>
      <vt:lpstr>Times New Roman</vt:lpstr>
      <vt:lpstr>Wingdings</vt:lpstr>
      <vt:lpstr>Arial</vt:lpstr>
      <vt:lpstr>Custom Design</vt:lpstr>
      <vt:lpstr>Parameters &amp; Returns</vt:lpstr>
      <vt:lpstr>Redundant recipes</vt:lpstr>
      <vt:lpstr>Parameterized recipe</vt:lpstr>
      <vt:lpstr>Redundant figures</vt:lpstr>
      <vt:lpstr>A redundant solution</vt:lpstr>
      <vt:lpstr>Parameterization</vt:lpstr>
      <vt:lpstr>Declaring a parameter</vt:lpstr>
      <vt:lpstr>Passing a parameter</vt:lpstr>
      <vt:lpstr>Parameters and loops</vt:lpstr>
      <vt:lpstr>How parameters are passed</vt:lpstr>
      <vt:lpstr>Common errors</vt:lpstr>
      <vt:lpstr>Stars solution</vt:lpstr>
      <vt:lpstr>Multiple parameters</vt:lpstr>
      <vt:lpstr>Multiple params example</vt:lpstr>
      <vt:lpstr>Stars solution</vt:lpstr>
      <vt:lpstr>Stars solution, cont'd.</vt:lpstr>
      <vt:lpstr>Value semantics</vt:lpstr>
      <vt:lpstr>"Parameter Mystery" problem</vt:lpstr>
      <vt:lpstr>Strings</vt:lpstr>
      <vt:lpstr>Strings as parameters</vt:lpstr>
      <vt:lpstr>Stars solution</vt:lpstr>
      <vt:lpstr>Stars solution, cont'd.</vt:lpstr>
      <vt:lpstr>Return values</vt:lpstr>
      <vt:lpstr>Java's Math class</vt:lpstr>
      <vt:lpstr>Calling Math methods</vt:lpstr>
      <vt:lpstr>Return</vt:lpstr>
      <vt:lpstr>Math questions</vt:lpstr>
      <vt:lpstr>Quirks of real numbers</vt:lpstr>
      <vt:lpstr>Type casting</vt:lpstr>
      <vt:lpstr>More about type casting</vt:lpstr>
      <vt:lpstr>Returning a value</vt:lpstr>
      <vt:lpstr>Return examples</vt:lpstr>
      <vt:lpstr>Common error: Not storing</vt:lpstr>
      <vt:lpstr>Fixing the common error</vt:lpstr>
      <vt:lpstr>Exercises</vt:lpstr>
      <vt:lpstr>Exercises</vt:lpstr>
      <vt:lpstr>Commenting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594</cp:revision>
  <dcterms:created xsi:type="dcterms:W3CDTF">2008-06-28T20:57:21Z</dcterms:created>
  <dcterms:modified xsi:type="dcterms:W3CDTF">2017-09-21T13:38:38Z</dcterms:modified>
</cp:coreProperties>
</file>