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3" r:id="rId1"/>
  </p:sldMasterIdLst>
  <p:notesMasterIdLst>
    <p:notesMasterId r:id="rId23"/>
  </p:notesMasterIdLst>
  <p:sldIdLst>
    <p:sldId id="257" r:id="rId2"/>
    <p:sldId id="319" r:id="rId3"/>
    <p:sldId id="320" r:id="rId4"/>
    <p:sldId id="321" r:id="rId5"/>
    <p:sldId id="322" r:id="rId6"/>
    <p:sldId id="323" r:id="rId7"/>
    <p:sldId id="324" r:id="rId8"/>
    <p:sldId id="325" r:id="rId9"/>
    <p:sldId id="326" r:id="rId10"/>
    <p:sldId id="327" r:id="rId11"/>
    <p:sldId id="328" r:id="rId12"/>
    <p:sldId id="329" r:id="rId13"/>
    <p:sldId id="330" r:id="rId14"/>
    <p:sldId id="331" r:id="rId15"/>
    <p:sldId id="332" r:id="rId16"/>
    <p:sldId id="333" r:id="rId17"/>
    <p:sldId id="334" r:id="rId18"/>
    <p:sldId id="335" r:id="rId19"/>
    <p:sldId id="336" r:id="rId20"/>
    <p:sldId id="337" r:id="rId21"/>
    <p:sldId id="338" r:id="rId22"/>
  </p:sldIdLst>
  <p:sldSz cx="12192000" cy="6858000"/>
  <p:notesSz cx="6858000" cy="9144000"/>
  <p:defaultTextStyle>
    <a:defPPr>
      <a:defRPr lang="en-US"/>
    </a:defPPr>
    <a:lvl1pPr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CC0000"/>
    <a:srgbClr val="FFFFC0"/>
    <a:srgbClr val="FFFF8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96" autoAdjust="0"/>
    <p:restoredTop sz="85752" autoAdjust="0"/>
  </p:normalViewPr>
  <p:slideViewPr>
    <p:cSldViewPr>
      <p:cViewPr>
        <p:scale>
          <a:sx n="105" d="100"/>
          <a:sy n="105" d="100"/>
        </p:scale>
        <p:origin x="1336" y="23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notesMaster" Target="notesMasters/notesMaster1.xml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2EE7E115-1C5F-46AB-8CAE-42EB39E519A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95600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E7E115-1C5F-46AB-8CAE-42EB39E519AA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38055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91CBB825-4C56-4F04-BBCA-47568BF3E469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</a:rPr>
              <a:pPr/>
              <a:t>8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6627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r" eaLnBrk="0" hangingPunct="0"/>
            <a:fld id="{9D9D28E5-7065-4311-9D25-266760352EF0}" type="slidenum">
              <a:rPr lang="en-US" altLang="en-US"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 algn="r" eaLnBrk="0" hangingPunct="0"/>
              <a:t>8</a:t>
            </a:fld>
            <a:endParaRPr lang="en-US" altLang="en-US" sz="12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11112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6A80A2EE-9B87-4CC6-AB66-B1631712D6AE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</a:rPr>
              <a:pPr/>
              <a:t>10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765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2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7653" name="Slide Number Placeholder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r" eaLnBrk="0" hangingPunct="0"/>
            <a:fld id="{CE1D86A8-F85E-40F7-8EA7-B3CF4ED35B18}" type="slidenum">
              <a:rPr lang="en-US" altLang="en-US"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 algn="r" eaLnBrk="0" hangingPunct="0"/>
              <a:t>10</a:t>
            </a:fld>
            <a:endParaRPr lang="en-US" altLang="en-US" sz="12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24935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9D0438CE-E902-4AF0-9B36-7F8690461F61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</a:rPr>
              <a:pPr/>
              <a:t>14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8675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r" eaLnBrk="0" hangingPunct="0"/>
            <a:fld id="{5EDB5F5E-7483-42A1-BA42-873224D1C0B4}" type="slidenum">
              <a:rPr lang="en-US" altLang="en-US"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 algn="r" eaLnBrk="0" hangingPunct="0"/>
              <a:t>14</a:t>
            </a:fld>
            <a:endParaRPr lang="en-US" altLang="en-US" sz="12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67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929234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B55EACF2-02D8-473A-BAE1-CB9A7E0DF186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</a:rPr>
              <a:pPr/>
              <a:t>15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9699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r" eaLnBrk="0" hangingPunct="0"/>
            <a:fld id="{FBBAE815-76B9-4CC0-BCE2-3B5790312CD4}" type="slidenum">
              <a:rPr lang="en-US" altLang="en-US"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 algn="r" eaLnBrk="0" hangingPunct="0"/>
              <a:t>15</a:t>
            </a:fld>
            <a:endParaRPr lang="en-US" altLang="en-US" sz="12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7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70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393979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775EC243-146A-40C4-AB92-0E401B96EC72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</a:rPr>
              <a:pPr/>
              <a:t>16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30723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r" eaLnBrk="0" hangingPunct="0"/>
            <a:fld id="{FD8F3DDB-CB07-4B0F-94AF-FEB34B6575F6}" type="slidenum">
              <a:rPr lang="en-US" altLang="en-US"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 algn="r" eaLnBrk="0" hangingPunct="0"/>
              <a:t>16</a:t>
            </a:fld>
            <a:endParaRPr lang="en-US" altLang="en-US" sz="12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2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959810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E59C5849-626A-4E9E-903D-973400ABB8C7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</a:rPr>
              <a:pPr/>
              <a:t>18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3174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8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1749" name="Slide Number Placeholder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r" eaLnBrk="0" hangingPunct="0"/>
            <a:fld id="{ADE547CA-AD58-470E-B4BD-4463223F6A7B}" type="slidenum">
              <a:rPr lang="en-US" altLang="en-US"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 algn="r" eaLnBrk="0" hangingPunct="0"/>
              <a:t>18</a:t>
            </a:fld>
            <a:endParaRPr lang="en-US" altLang="en-US" sz="12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7796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9/14/17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47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9/14/17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034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9/14/17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044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9/14/17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981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9/14/17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788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9/14/17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867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9/14/17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974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9/14/17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192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9/14/17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715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9/14/17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577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9/14/17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420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0"/>
            <a:ext cx="11430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325563"/>
            <a:ext cx="11430000" cy="51753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48800" y="650089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125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Courier New" charset="0"/>
        <a:buChar char="o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Courier New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Loops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CSCI 161 </a:t>
            </a:r>
            <a:r>
              <a:rPr lang="mr-IN" altLang="en-US" dirty="0" smtClean="0"/>
              <a:t>–</a:t>
            </a:r>
            <a:r>
              <a:rPr lang="en-US" altLang="en-US" dirty="0" smtClean="0"/>
              <a:t> Introduction to Programming I</a:t>
            </a:r>
          </a:p>
          <a:p>
            <a:pPr eaLnBrk="1" hangingPunct="1"/>
            <a:r>
              <a:rPr lang="en-US" altLang="en-US" dirty="0" smtClean="0"/>
              <a:t>William Killian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75851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Limitations of variables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lnSpcReduction="10000"/>
          </a:bodyPr>
          <a:lstStyle/>
          <a:p>
            <a:pPr marL="273050" indent="-273050"/>
            <a:r>
              <a:rPr lang="en-US" altLang="en-US" dirty="0" smtClean="0"/>
              <a:t>Idea: Make a variable to represent the size.</a:t>
            </a:r>
          </a:p>
          <a:p>
            <a:pPr marL="393700" lvl="1" indent="0">
              <a:buNone/>
            </a:pPr>
            <a:endParaRPr lang="en-US" altLang="en-US" dirty="0" smtClean="0"/>
          </a:p>
          <a:p>
            <a:pPr marL="639763" lvl="1" indent="-246063"/>
            <a:endParaRPr lang="en-US" altLang="en-US" dirty="0" smtClean="0"/>
          </a:p>
          <a:p>
            <a:pPr marL="273050" indent="-273050"/>
            <a:r>
              <a:rPr lang="en-US" altLang="en-US" dirty="0" smtClean="0"/>
              <a:t>Problem: A variable in one method can't be seen in others.</a:t>
            </a:r>
            <a:endParaRPr lang="en-US" altLang="en-US" sz="3100" dirty="0"/>
          </a:p>
          <a:p>
            <a:pPr marL="639763" lvl="1" indent="-246063">
              <a:lnSpc>
                <a:spcPct val="80000"/>
              </a:lnSpc>
              <a:spcBef>
                <a:spcPts val="300"/>
              </a:spcBef>
              <a:spcAft>
                <a:spcPts val="100"/>
              </a:spcAft>
            </a:pPr>
            <a:endParaRPr lang="en-US" altLang="en-US" sz="800" dirty="0"/>
          </a:p>
          <a:p>
            <a:pPr marL="639763" lvl="1" indent="-246063">
              <a:lnSpc>
                <a:spcPct val="60000"/>
              </a:lnSpc>
              <a:spcBef>
                <a:spcPts val="300"/>
              </a:spcBef>
              <a:spcAft>
                <a:spcPts val="100"/>
              </a:spcAft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public static void main(String[] </a:t>
            </a:r>
            <a:r>
              <a:rPr lang="en-US" altLang="en-US" sz="1600" dirty="0" err="1">
                <a:latin typeface="Courier New" panose="02070309020205020404" pitchFamily="49" charset="0"/>
              </a:rPr>
              <a:t>args</a:t>
            </a:r>
            <a:r>
              <a:rPr lang="en-US" altLang="en-US" sz="1600" dirty="0">
                <a:latin typeface="Courier New" panose="02070309020205020404" pitchFamily="49" charset="0"/>
              </a:rPr>
              <a:t>) {</a:t>
            </a:r>
          </a:p>
          <a:p>
            <a:pPr marL="639763" lvl="1" indent="-246063">
              <a:lnSpc>
                <a:spcPct val="60000"/>
              </a:lnSpc>
              <a:spcBef>
                <a:spcPts val="300"/>
              </a:spcBef>
              <a:spcAft>
                <a:spcPts val="100"/>
              </a:spcAft>
              <a:buNone/>
            </a:pPr>
            <a:r>
              <a:rPr lang="en-US" altLang="en-US" sz="1600" b="1" dirty="0">
                <a:latin typeface="Courier New" panose="02070309020205020404" pitchFamily="49" charset="0"/>
              </a:rPr>
              <a:t>    </a:t>
            </a:r>
            <a:r>
              <a:rPr lang="en-US" altLang="en-US" sz="1600" b="1" dirty="0" err="1">
                <a:latin typeface="Courier New" panose="02070309020205020404" pitchFamily="49" charset="0"/>
              </a:rPr>
              <a:t>int</a:t>
            </a:r>
            <a:r>
              <a:rPr lang="en-US" altLang="en-US" sz="1600" b="1" dirty="0">
                <a:latin typeface="Courier New" panose="02070309020205020404" pitchFamily="49" charset="0"/>
              </a:rPr>
              <a:t> size = 4;</a:t>
            </a:r>
          </a:p>
          <a:p>
            <a:pPr marL="639763" lvl="1" indent="-246063">
              <a:lnSpc>
                <a:spcPct val="60000"/>
              </a:lnSpc>
              <a:spcBef>
                <a:spcPts val="300"/>
              </a:spcBef>
              <a:spcAft>
                <a:spcPts val="100"/>
              </a:spcAft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</a:t>
            </a:r>
            <a:r>
              <a:rPr lang="en-US" altLang="en-US" sz="1600" dirty="0" err="1">
                <a:latin typeface="Courier New" panose="02070309020205020404" pitchFamily="49" charset="0"/>
              </a:rPr>
              <a:t>drawTopHalf</a:t>
            </a:r>
            <a:r>
              <a:rPr lang="en-US" altLang="en-US" sz="1600" dirty="0">
                <a:latin typeface="Courier New" panose="02070309020205020404" pitchFamily="49" charset="0"/>
              </a:rPr>
              <a:t>();</a:t>
            </a:r>
          </a:p>
          <a:p>
            <a:pPr marL="639763" lvl="1" indent="-246063">
              <a:lnSpc>
                <a:spcPct val="60000"/>
              </a:lnSpc>
              <a:spcBef>
                <a:spcPts val="300"/>
              </a:spcBef>
              <a:spcAft>
                <a:spcPts val="100"/>
              </a:spcAft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</a:t>
            </a:r>
            <a:r>
              <a:rPr lang="en-US" altLang="en-US" sz="1600" dirty="0" err="1">
                <a:latin typeface="Courier New" panose="02070309020205020404" pitchFamily="49" charset="0"/>
              </a:rPr>
              <a:t>drawBottomHalf</a:t>
            </a:r>
            <a:r>
              <a:rPr lang="en-US" altLang="en-US" sz="1600" dirty="0">
                <a:latin typeface="Courier New" panose="02070309020205020404" pitchFamily="49" charset="0"/>
              </a:rPr>
              <a:t>();</a:t>
            </a:r>
          </a:p>
          <a:p>
            <a:pPr marL="639763" lvl="1" indent="-246063">
              <a:lnSpc>
                <a:spcPct val="60000"/>
              </a:lnSpc>
              <a:spcBef>
                <a:spcPts val="300"/>
              </a:spcBef>
              <a:spcAft>
                <a:spcPts val="100"/>
              </a:spcAft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}</a:t>
            </a:r>
          </a:p>
          <a:p>
            <a:pPr marL="639763" lvl="1" indent="-246063">
              <a:lnSpc>
                <a:spcPct val="60000"/>
              </a:lnSpc>
              <a:spcBef>
                <a:spcPts val="300"/>
              </a:spcBef>
              <a:spcAft>
                <a:spcPts val="100"/>
              </a:spcAft>
              <a:buNone/>
            </a:pPr>
            <a:endParaRPr lang="en-US" altLang="en-US" sz="800" dirty="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60000"/>
              </a:lnSpc>
              <a:spcBef>
                <a:spcPts val="300"/>
              </a:spcBef>
              <a:spcAft>
                <a:spcPts val="100"/>
              </a:spcAft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public static void </a:t>
            </a:r>
            <a:r>
              <a:rPr lang="en-US" altLang="en-US" sz="1600" dirty="0" err="1">
                <a:latin typeface="Courier New" panose="02070309020205020404" pitchFamily="49" charset="0"/>
              </a:rPr>
              <a:t>drawTopHalf</a:t>
            </a:r>
            <a:r>
              <a:rPr lang="en-US" altLang="en-US" sz="1600" dirty="0">
                <a:latin typeface="Courier New" panose="02070309020205020404" pitchFamily="49" charset="0"/>
              </a:rPr>
              <a:t>() {</a:t>
            </a:r>
          </a:p>
          <a:p>
            <a:pPr marL="639763" lvl="1" indent="-246063">
              <a:lnSpc>
                <a:spcPct val="60000"/>
              </a:lnSpc>
              <a:spcBef>
                <a:spcPts val="300"/>
              </a:spcBef>
              <a:spcAft>
                <a:spcPts val="100"/>
              </a:spcAft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for (</a:t>
            </a:r>
            <a:r>
              <a:rPr lang="en-US" altLang="en-US" sz="1600" dirty="0" err="1">
                <a:latin typeface="Courier New" panose="02070309020205020404" pitchFamily="49" charset="0"/>
              </a:rPr>
              <a:t>int</a:t>
            </a:r>
            <a:r>
              <a:rPr lang="en-US" altLang="en-US" sz="1600" dirty="0">
                <a:latin typeface="Courier New" panose="02070309020205020404" pitchFamily="49" charset="0"/>
              </a:rPr>
              <a:t> i = 1; i &lt;= </a:t>
            </a:r>
            <a:r>
              <a:rPr lang="en-US" altLang="en-US" sz="1600" b="1" dirty="0">
                <a:solidFill>
                  <a:srgbClr val="800000"/>
                </a:solidFill>
                <a:latin typeface="Courier New" panose="02070309020205020404" pitchFamily="49" charset="0"/>
              </a:rPr>
              <a:t>size</a:t>
            </a:r>
            <a:r>
              <a:rPr lang="en-US" altLang="en-US" sz="1600" dirty="0">
                <a:latin typeface="Courier New" panose="02070309020205020404" pitchFamily="49" charset="0"/>
              </a:rPr>
              <a:t>; i++) {    </a:t>
            </a:r>
            <a:r>
              <a:rPr lang="en-US" altLang="en-US" sz="1600" b="1" dirty="0">
                <a:solidFill>
                  <a:srgbClr val="A50021"/>
                </a:solidFill>
                <a:latin typeface="Courier New" panose="02070309020205020404" pitchFamily="49" charset="0"/>
              </a:rPr>
              <a:t>// ERROR: size not found</a:t>
            </a:r>
          </a:p>
          <a:p>
            <a:pPr marL="639763" lvl="1" indent="-246063">
              <a:lnSpc>
                <a:spcPct val="60000"/>
              </a:lnSpc>
              <a:spcBef>
                <a:spcPts val="300"/>
              </a:spcBef>
              <a:spcAft>
                <a:spcPts val="100"/>
              </a:spcAft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    ...</a:t>
            </a:r>
          </a:p>
          <a:p>
            <a:pPr marL="639763" lvl="1" indent="-246063">
              <a:lnSpc>
                <a:spcPct val="60000"/>
              </a:lnSpc>
              <a:spcBef>
                <a:spcPts val="300"/>
              </a:spcBef>
              <a:spcAft>
                <a:spcPts val="100"/>
              </a:spcAft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}</a:t>
            </a:r>
          </a:p>
          <a:p>
            <a:pPr marL="639763" lvl="1" indent="-246063">
              <a:lnSpc>
                <a:spcPct val="60000"/>
              </a:lnSpc>
              <a:spcBef>
                <a:spcPts val="300"/>
              </a:spcBef>
              <a:spcAft>
                <a:spcPts val="100"/>
              </a:spcAft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}</a:t>
            </a:r>
          </a:p>
          <a:p>
            <a:pPr marL="639763" lvl="1" indent="-246063">
              <a:lnSpc>
                <a:spcPct val="60000"/>
              </a:lnSpc>
              <a:spcBef>
                <a:spcPts val="300"/>
              </a:spcBef>
              <a:spcAft>
                <a:spcPts val="100"/>
              </a:spcAft>
              <a:buNone/>
            </a:pPr>
            <a:endParaRPr lang="en-US" altLang="en-US" sz="800" dirty="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60000"/>
              </a:lnSpc>
              <a:spcBef>
                <a:spcPts val="300"/>
              </a:spcBef>
              <a:spcAft>
                <a:spcPts val="100"/>
              </a:spcAft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public static void </a:t>
            </a:r>
            <a:r>
              <a:rPr lang="en-US" altLang="en-US" sz="1600" dirty="0" err="1">
                <a:latin typeface="Courier New" panose="02070309020205020404" pitchFamily="49" charset="0"/>
              </a:rPr>
              <a:t>drawBottomHalf</a:t>
            </a:r>
            <a:r>
              <a:rPr lang="en-US" altLang="en-US" sz="1600" dirty="0">
                <a:latin typeface="Courier New" panose="02070309020205020404" pitchFamily="49" charset="0"/>
              </a:rPr>
              <a:t>() {</a:t>
            </a:r>
          </a:p>
          <a:p>
            <a:pPr marL="639763" lvl="1" indent="-246063">
              <a:lnSpc>
                <a:spcPct val="60000"/>
              </a:lnSpc>
              <a:spcBef>
                <a:spcPts val="300"/>
              </a:spcBef>
              <a:spcAft>
                <a:spcPts val="100"/>
              </a:spcAft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for (</a:t>
            </a:r>
            <a:r>
              <a:rPr lang="en-US" altLang="en-US" sz="1600" dirty="0" err="1">
                <a:latin typeface="Courier New" panose="02070309020205020404" pitchFamily="49" charset="0"/>
              </a:rPr>
              <a:t>int</a:t>
            </a:r>
            <a:r>
              <a:rPr lang="en-US" altLang="en-US" sz="1600" dirty="0">
                <a:latin typeface="Courier New" panose="02070309020205020404" pitchFamily="49" charset="0"/>
              </a:rPr>
              <a:t> i = </a:t>
            </a:r>
            <a:r>
              <a:rPr lang="en-US" altLang="en-US" sz="1600" b="1" dirty="0">
                <a:solidFill>
                  <a:srgbClr val="800000"/>
                </a:solidFill>
                <a:latin typeface="Courier New" panose="02070309020205020404" pitchFamily="49" charset="0"/>
              </a:rPr>
              <a:t>size</a:t>
            </a:r>
            <a:r>
              <a:rPr lang="en-US" altLang="en-US" sz="1600" dirty="0">
                <a:latin typeface="Courier New" panose="02070309020205020404" pitchFamily="49" charset="0"/>
              </a:rPr>
              <a:t>; i &gt;= 1; i--) {    </a:t>
            </a:r>
            <a:r>
              <a:rPr lang="en-US" altLang="en-US" sz="1600" b="1" dirty="0">
                <a:solidFill>
                  <a:srgbClr val="A50021"/>
                </a:solidFill>
                <a:latin typeface="Courier New" panose="02070309020205020404" pitchFamily="49" charset="0"/>
              </a:rPr>
              <a:t>// ERROR: size not found</a:t>
            </a:r>
            <a:endParaRPr lang="en-US" altLang="en-US" sz="1600" dirty="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60000"/>
              </a:lnSpc>
              <a:spcBef>
                <a:spcPts val="300"/>
              </a:spcBef>
              <a:spcAft>
                <a:spcPts val="100"/>
              </a:spcAft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    ...</a:t>
            </a:r>
          </a:p>
          <a:p>
            <a:pPr marL="639763" lvl="1" indent="-246063">
              <a:lnSpc>
                <a:spcPct val="60000"/>
              </a:lnSpc>
              <a:spcBef>
                <a:spcPts val="300"/>
              </a:spcBef>
              <a:spcAft>
                <a:spcPts val="100"/>
              </a:spcAft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}</a:t>
            </a:r>
          </a:p>
          <a:p>
            <a:pPr marL="639763" lvl="1" indent="-246063">
              <a:lnSpc>
                <a:spcPct val="60000"/>
              </a:lnSpc>
              <a:spcBef>
                <a:spcPts val="300"/>
              </a:spcBef>
              <a:spcAft>
                <a:spcPts val="100"/>
              </a:spcAft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}</a:t>
            </a:r>
            <a:endParaRPr lang="en-US" altLang="en-US" sz="1300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8205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Scope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lnSpcReduction="10000"/>
          </a:bodyPr>
          <a:lstStyle/>
          <a:p>
            <a:pPr marL="273050" indent="-273050"/>
            <a:r>
              <a:rPr lang="en-US" altLang="en-US" b="1" dirty="0" smtClean="0"/>
              <a:t>scope</a:t>
            </a:r>
            <a:r>
              <a:rPr lang="en-US" altLang="en-US" dirty="0" smtClean="0"/>
              <a:t>: the part of a program where a variable exists.</a:t>
            </a:r>
          </a:p>
          <a:p>
            <a:pPr marL="639763" lvl="1" indent="-246063"/>
            <a:r>
              <a:rPr lang="en-US" altLang="en-US" dirty="0" smtClean="0"/>
              <a:t>From its declaration to the end of the </a:t>
            </a:r>
            <a:r>
              <a:rPr lang="en-US" altLang="en-US" dirty="0" smtClean="0">
                <a:latin typeface="Courier New" panose="02070309020205020404" pitchFamily="49" charset="0"/>
              </a:rPr>
              <a:t>{</a:t>
            </a:r>
            <a:r>
              <a:rPr lang="en-US" altLang="en-US" dirty="0" smtClean="0"/>
              <a:t> </a:t>
            </a:r>
            <a:r>
              <a:rPr lang="en-US" altLang="en-US" dirty="0" smtClean="0">
                <a:latin typeface="Courier New" panose="02070309020205020404" pitchFamily="49" charset="0"/>
              </a:rPr>
              <a:t>}</a:t>
            </a:r>
            <a:r>
              <a:rPr lang="en-US" altLang="en-US" dirty="0" smtClean="0"/>
              <a:t> braces</a:t>
            </a:r>
          </a:p>
          <a:p>
            <a:pPr lvl="2" indent="-246063"/>
            <a:r>
              <a:rPr lang="en-US" altLang="en-US" dirty="0" smtClean="0"/>
              <a:t>A variable declared in a </a:t>
            </a:r>
            <a:r>
              <a:rPr lang="en-US" altLang="en-US" dirty="0" smtClean="0">
                <a:latin typeface="Courier New" panose="02070309020205020404" pitchFamily="49" charset="0"/>
              </a:rPr>
              <a:t>for</a:t>
            </a:r>
            <a:r>
              <a:rPr lang="en-US" altLang="en-US" dirty="0" smtClean="0"/>
              <a:t> loop exists only in that loop.</a:t>
            </a:r>
          </a:p>
          <a:p>
            <a:pPr lvl="2" indent="-246063"/>
            <a:endParaRPr lang="en-US" altLang="en-US" dirty="0" smtClean="0"/>
          </a:p>
          <a:p>
            <a:pPr lvl="2" indent="-246063"/>
            <a:r>
              <a:rPr lang="en-US" altLang="en-US" dirty="0" smtClean="0"/>
              <a:t>A variable declared in a method exists only in that method.</a:t>
            </a:r>
          </a:p>
          <a:p>
            <a:pPr lvl="2" indent="-246063"/>
            <a:endParaRPr lang="en-US" altLang="en-US" dirty="0" smtClean="0"/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public static void example() {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    </a:t>
            </a:r>
            <a:r>
              <a:rPr lang="en-US" altLang="en-US" dirty="0" err="1" smtClean="0">
                <a:latin typeface="Courier New" panose="02070309020205020404" pitchFamily="49" charset="0"/>
              </a:rPr>
              <a:t>int</a:t>
            </a:r>
            <a:r>
              <a:rPr lang="en-US" altLang="en-US" dirty="0" smtClean="0">
                <a:latin typeface="Courier New" panose="02070309020205020404" pitchFamily="49" charset="0"/>
              </a:rPr>
              <a:t> x = 3;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    for (</a:t>
            </a:r>
            <a:r>
              <a:rPr lang="en-US" altLang="en-US" dirty="0" err="1" smtClean="0">
                <a:latin typeface="Courier New" panose="02070309020205020404" pitchFamily="49" charset="0"/>
              </a:rPr>
              <a:t>int</a:t>
            </a:r>
            <a:r>
              <a:rPr lang="en-US" altLang="en-US" dirty="0" smtClean="0">
                <a:latin typeface="Courier New" panose="02070309020205020404" pitchFamily="49" charset="0"/>
              </a:rPr>
              <a:t> i = 1; i &lt;= 10; i++) {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        </a:t>
            </a:r>
            <a:r>
              <a:rPr lang="en-US" altLang="en-US" dirty="0" err="1" smtClean="0">
                <a:latin typeface="Courier New" panose="02070309020205020404" pitchFamily="49" charset="0"/>
              </a:rPr>
              <a:t>System.out.println</a:t>
            </a:r>
            <a:r>
              <a:rPr lang="en-US" altLang="en-US" dirty="0" smtClean="0">
                <a:latin typeface="Courier New" panose="02070309020205020404" pitchFamily="49" charset="0"/>
              </a:rPr>
              <a:t>(x);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    }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    </a:t>
            </a:r>
            <a:r>
              <a:rPr lang="en-US" alt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// i no longer exists here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} </a:t>
            </a:r>
            <a:r>
              <a:rPr lang="en-US" alt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// x ceases to exist here</a:t>
            </a:r>
            <a:endParaRPr lang="en-US" altLang="en-US" b="1" dirty="0" smtClean="0">
              <a:solidFill>
                <a:srgbClr val="008080"/>
              </a:solidFill>
            </a:endParaRPr>
          </a:p>
        </p:txBody>
      </p:sp>
      <p:sp>
        <p:nvSpPr>
          <p:cNvPr id="1495044" name="AutoShape 4"/>
          <p:cNvSpPr>
            <a:spLocks/>
          </p:cNvSpPr>
          <p:nvPr/>
        </p:nvSpPr>
        <p:spPr bwMode="auto">
          <a:xfrm>
            <a:off x="9677400" y="4038600"/>
            <a:ext cx="838200" cy="1447800"/>
          </a:xfrm>
          <a:prstGeom prst="rightBrace">
            <a:avLst>
              <a:gd name="adj1" fmla="val 14394"/>
              <a:gd name="adj2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 sz="24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	x's scope</a:t>
            </a:r>
          </a:p>
        </p:txBody>
      </p:sp>
      <p:sp>
        <p:nvSpPr>
          <p:cNvPr id="1495045" name="AutoShape 5"/>
          <p:cNvSpPr>
            <a:spLocks/>
          </p:cNvSpPr>
          <p:nvPr/>
        </p:nvSpPr>
        <p:spPr bwMode="auto">
          <a:xfrm flipH="1">
            <a:off x="762000" y="4384393"/>
            <a:ext cx="533400" cy="756213"/>
          </a:xfrm>
          <a:prstGeom prst="rightBrace">
            <a:avLst>
              <a:gd name="adj1" fmla="val 25000"/>
              <a:gd name="adj2" fmla="val 51148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vert270" wrap="none" lIns="0" tIns="640080" rIns="2468880" bIns="0"/>
          <a:lstStyle/>
          <a:p>
            <a:pPr>
              <a:defRPr/>
            </a:pPr>
            <a:endParaRPr lang="en-US" sz="2400" dirty="0">
              <a:solidFill>
                <a:srgbClr val="000000"/>
              </a:solidFill>
              <a:latin typeface="+mn-lt"/>
              <a:cs typeface="Times New Roman" pitchFamily="18" charset="0"/>
            </a:endParaRPr>
          </a:p>
          <a:p>
            <a:pPr>
              <a:defRPr/>
            </a:pPr>
            <a:r>
              <a:rPr lang="en-US" sz="2400" dirty="0" err="1">
                <a:solidFill>
                  <a:srgbClr val="000000"/>
                </a:solidFill>
                <a:latin typeface="+mn-lt"/>
                <a:cs typeface="Times New Roman" pitchFamily="18" charset="0"/>
              </a:rPr>
              <a:t>i's</a:t>
            </a:r>
            <a:r>
              <a:rPr lang="en-US" sz="2400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 scope</a:t>
            </a:r>
          </a:p>
        </p:txBody>
      </p:sp>
    </p:spTree>
    <p:extLst>
      <p:ext uri="{BB962C8B-B14F-4D97-AF65-F5344CB8AC3E}">
        <p14:creationId xmlns:p14="http://schemas.microsoft.com/office/powerpoint/2010/main" val="72302696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950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950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950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950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5044" grpId="0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Scope implications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marL="273050" indent="-273050"/>
            <a:r>
              <a:rPr lang="en-US" altLang="en-US" smtClean="0"/>
              <a:t>Variables without overlapping scope can have same name.</a:t>
            </a:r>
          </a:p>
          <a:p>
            <a:pPr marL="639763" lvl="1" indent="-246063">
              <a:spcBef>
                <a:spcPct val="0"/>
              </a:spcBef>
              <a:buNone/>
            </a:pPr>
            <a:endParaRPr lang="en-US" altLang="en-US" sz="9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639763" lvl="1" indent="-246063">
              <a:spcBef>
                <a:spcPct val="0"/>
              </a:spcBef>
              <a:buNone/>
            </a:pPr>
            <a:r>
              <a:rPr lang="en-US" alt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for (int i = 1; i &lt;= 100; i++) {</a:t>
            </a:r>
          </a:p>
          <a:p>
            <a:pPr marL="639763" lvl="1" indent="-246063">
              <a:spcBef>
                <a:spcPct val="0"/>
              </a:spcBef>
              <a:buNone/>
            </a:pPr>
            <a:r>
              <a:rPr lang="en-US" alt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    System.out.print("/");</a:t>
            </a:r>
          </a:p>
          <a:p>
            <a:pPr marL="639763" lvl="1" indent="-246063">
              <a:spcBef>
                <a:spcPct val="0"/>
              </a:spcBef>
              <a:buNone/>
            </a:pPr>
            <a:r>
              <a:rPr lang="en-US" alt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639763" lvl="1" indent="-246063">
              <a:spcBef>
                <a:spcPct val="0"/>
              </a:spcBef>
              <a:buNone/>
            </a:pPr>
            <a:r>
              <a:rPr lang="en-US" alt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for (</a:t>
            </a:r>
            <a:r>
              <a:rPr lang="en-US" altLang="en-US" sz="1800" b="1">
                <a:solidFill>
                  <a:srgbClr val="0033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i = 1</a:t>
            </a:r>
            <a:r>
              <a:rPr lang="en-US" alt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; i &lt;= 100; i++) {   </a:t>
            </a:r>
            <a:r>
              <a:rPr lang="en-US" altLang="en-US" sz="1800" b="1">
                <a:solidFill>
                  <a:srgbClr val="0033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OK</a:t>
            </a:r>
          </a:p>
          <a:p>
            <a:pPr marL="639763" lvl="1" indent="-246063">
              <a:spcBef>
                <a:spcPct val="0"/>
              </a:spcBef>
              <a:buNone/>
            </a:pPr>
            <a:r>
              <a:rPr lang="en-US" alt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    System.out.print("\\");</a:t>
            </a:r>
          </a:p>
          <a:p>
            <a:pPr marL="639763" lvl="1" indent="-246063">
              <a:spcBef>
                <a:spcPct val="0"/>
              </a:spcBef>
              <a:buNone/>
            </a:pPr>
            <a:r>
              <a:rPr lang="en-US" alt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639763" lvl="1" indent="-246063">
              <a:spcBef>
                <a:spcPct val="0"/>
              </a:spcBef>
              <a:buNone/>
            </a:pPr>
            <a:r>
              <a:rPr lang="en-US" altLang="en-US" sz="1800" b="1">
                <a:solidFill>
                  <a:srgbClr val="0033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i = 5;                  // OK: outside of loop's scope</a:t>
            </a:r>
          </a:p>
          <a:p>
            <a:pPr marL="639763" lvl="1" indent="-246063">
              <a:spcBef>
                <a:spcPct val="0"/>
              </a:spcBef>
              <a:buNone/>
            </a:pPr>
            <a:endParaRPr lang="en-US" altLang="en-US" sz="1800" b="1">
              <a:solidFill>
                <a:srgbClr val="003399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73050" indent="-273050"/>
            <a:r>
              <a:rPr lang="en-US" altLang="en-US" smtClean="0"/>
              <a:t>A variable can't be declared twice or used out of its scope.</a:t>
            </a:r>
            <a:endParaRPr lang="en-US" altLang="en-US" sz="18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639763" lvl="1" indent="-246063">
              <a:spcBef>
                <a:spcPct val="0"/>
              </a:spcBef>
              <a:buNone/>
            </a:pPr>
            <a:endParaRPr lang="en-US" altLang="en-US" sz="9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639763" lvl="1" indent="-246063">
              <a:spcBef>
                <a:spcPct val="0"/>
              </a:spcBef>
              <a:buNone/>
            </a:pPr>
            <a:r>
              <a:rPr lang="en-US" alt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for (</a:t>
            </a:r>
            <a:r>
              <a:rPr lang="en-US" altLang="en-US" sz="1800" b="1">
                <a:latin typeface="Courier New" panose="02070309020205020404" pitchFamily="49" charset="0"/>
                <a:cs typeface="Courier New" panose="02070309020205020404" pitchFamily="49" charset="0"/>
              </a:rPr>
              <a:t>int i = 1</a:t>
            </a:r>
            <a:r>
              <a:rPr lang="en-US" alt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; i &lt;= 100 * line; i++) {</a:t>
            </a:r>
          </a:p>
          <a:p>
            <a:pPr marL="639763" lvl="1" indent="-246063">
              <a:spcBef>
                <a:spcPct val="0"/>
              </a:spcBef>
              <a:buNone/>
            </a:pPr>
            <a:r>
              <a:rPr lang="en-US" altLang="en-US" sz="1800" b="1">
                <a:solidFill>
                  <a:srgbClr val="8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int i = 2;              // ERROR: overlapping scope</a:t>
            </a:r>
          </a:p>
          <a:p>
            <a:pPr marL="639763" lvl="1" indent="-246063">
              <a:spcBef>
                <a:spcPct val="0"/>
              </a:spcBef>
              <a:buNone/>
            </a:pPr>
            <a:r>
              <a:rPr lang="en-US" alt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    System.out.print("/");</a:t>
            </a:r>
          </a:p>
          <a:p>
            <a:pPr marL="639763" lvl="1" indent="-246063">
              <a:spcBef>
                <a:spcPct val="0"/>
              </a:spcBef>
              <a:buNone/>
            </a:pPr>
            <a:r>
              <a:rPr lang="en-US" alt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639763" lvl="1" indent="-246063">
              <a:spcBef>
                <a:spcPct val="0"/>
              </a:spcBef>
              <a:buNone/>
            </a:pPr>
            <a:r>
              <a:rPr lang="en-US" altLang="en-US" sz="1800" b="1">
                <a:solidFill>
                  <a:srgbClr val="8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 = 4;                      // ERROR: outside scope</a:t>
            </a:r>
          </a:p>
        </p:txBody>
      </p:sp>
    </p:spTree>
    <p:extLst>
      <p:ext uri="{BB962C8B-B14F-4D97-AF65-F5344CB8AC3E}">
        <p14:creationId xmlns:p14="http://schemas.microsoft.com/office/powerpoint/2010/main" val="14517260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Class constants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altLang="en-US" b="1" dirty="0" smtClean="0"/>
              <a:t>class constant</a:t>
            </a:r>
            <a:r>
              <a:rPr lang="en-US" altLang="en-US" dirty="0" smtClean="0"/>
              <a:t>: </a:t>
            </a:r>
            <a:r>
              <a:rPr lang="en-US" altLang="en-US" sz="2200" dirty="0"/>
              <a:t>A fixed value visible to the whole program.</a:t>
            </a:r>
          </a:p>
          <a:p>
            <a:pPr lvl="1" eaLnBrk="1" hangingPunct="1"/>
            <a:r>
              <a:rPr lang="en-US" altLang="en-US" dirty="0" smtClean="0"/>
              <a:t>value can be set only at declaration;  cannot be reassigned</a:t>
            </a:r>
          </a:p>
          <a:p>
            <a:pPr lvl="1" eaLnBrk="1" hangingPunct="1"/>
            <a:r>
              <a:rPr lang="en-US" altLang="en-US" dirty="0"/>
              <a:t>d</a:t>
            </a:r>
            <a:r>
              <a:rPr lang="en-US" altLang="en-US" dirty="0" smtClean="0"/>
              <a:t>eclared outside of any method</a:t>
            </a:r>
          </a:p>
          <a:p>
            <a:pPr lvl="1" eaLnBrk="1" hangingPunct="1"/>
            <a:endParaRPr lang="en-US" altLang="en-US" dirty="0" smtClean="0"/>
          </a:p>
          <a:p>
            <a:pPr eaLnBrk="1" hangingPunct="1"/>
            <a:r>
              <a:rPr lang="en-US" altLang="en-US" dirty="0" smtClean="0"/>
              <a:t>Syntax:</a:t>
            </a:r>
          </a:p>
          <a:p>
            <a:pPr eaLnBrk="1" hangingPunct="1">
              <a:buFontTx/>
              <a:buNone/>
            </a:pPr>
            <a:r>
              <a:rPr lang="en-US" altLang="en-US" sz="800" dirty="0"/>
              <a:t>	</a:t>
            </a:r>
            <a:r>
              <a:rPr lang="en-US" altLang="en-US" sz="2500" dirty="0">
                <a:latin typeface="Courier New" panose="02070309020205020404" pitchFamily="49" charset="0"/>
              </a:rPr>
              <a:t>public static final </a:t>
            </a:r>
            <a:r>
              <a:rPr lang="en-US" altLang="en-US" sz="2500" b="1" dirty="0"/>
              <a:t>type</a:t>
            </a:r>
            <a:r>
              <a:rPr lang="en-US" altLang="en-US" sz="2500" dirty="0">
                <a:latin typeface="Courier New" panose="02070309020205020404" pitchFamily="49" charset="0"/>
              </a:rPr>
              <a:t> </a:t>
            </a:r>
            <a:r>
              <a:rPr lang="en-US" altLang="en-US" sz="2500" b="1" dirty="0"/>
              <a:t>name</a:t>
            </a:r>
            <a:r>
              <a:rPr lang="en-US" altLang="en-US" sz="2500" dirty="0">
                <a:latin typeface="Courier New" panose="02070309020205020404" pitchFamily="49" charset="0"/>
              </a:rPr>
              <a:t> = </a:t>
            </a:r>
            <a:r>
              <a:rPr lang="en-US" altLang="en-US" sz="2500" b="1" dirty="0"/>
              <a:t>value</a:t>
            </a:r>
            <a:r>
              <a:rPr lang="en-US" altLang="en-US" sz="2500" dirty="0">
                <a:latin typeface="Courier New" panose="02070309020205020404" pitchFamily="49" charset="0"/>
              </a:rPr>
              <a:t>;</a:t>
            </a:r>
            <a:endParaRPr lang="en-US" altLang="en-US" sz="2700" dirty="0">
              <a:latin typeface="Courier New" panose="02070309020205020404" pitchFamily="49" charset="0"/>
            </a:endParaRPr>
          </a:p>
          <a:p>
            <a:pPr lvl="1" eaLnBrk="1" hangingPunct="1"/>
            <a:endParaRPr lang="en-US" altLang="en-US" sz="900" dirty="0"/>
          </a:p>
          <a:p>
            <a:pPr lvl="1" eaLnBrk="1" hangingPunct="1"/>
            <a:r>
              <a:rPr lang="en-US" altLang="en-US" dirty="0" smtClean="0"/>
              <a:t>name is usually in ALL_UPPER_CASE</a:t>
            </a:r>
          </a:p>
          <a:p>
            <a:pPr lvl="1" eaLnBrk="1" hangingPunct="1"/>
            <a:endParaRPr lang="en-US" altLang="en-US" dirty="0" smtClean="0"/>
          </a:p>
          <a:p>
            <a:pPr lvl="1" eaLnBrk="1" hangingPunct="1"/>
            <a:r>
              <a:rPr lang="en-US" altLang="en-US" dirty="0" smtClean="0"/>
              <a:t>Examples:</a:t>
            </a:r>
          </a:p>
          <a:p>
            <a:pPr lvl="1">
              <a:spcBef>
                <a:spcPts val="200"/>
              </a:spcBef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public static final </a:t>
            </a:r>
            <a:r>
              <a:rPr lang="en-US" altLang="en-US" dirty="0" err="1" smtClean="0">
                <a:latin typeface="Courier New" panose="02070309020205020404" pitchFamily="49" charset="0"/>
              </a:rPr>
              <a:t>int</a:t>
            </a:r>
            <a:r>
              <a:rPr lang="en-US" altLang="en-US" dirty="0" smtClean="0">
                <a:latin typeface="Courier New" panose="02070309020205020404" pitchFamily="49" charset="0"/>
              </a:rPr>
              <a:t> DAYS_IN_WEEK = 7;</a:t>
            </a:r>
          </a:p>
          <a:p>
            <a:pPr lvl="1">
              <a:spcBef>
                <a:spcPts val="200"/>
              </a:spcBef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public static final double INTEREST_RATE = 3.5;</a:t>
            </a:r>
          </a:p>
          <a:p>
            <a:pPr lvl="1">
              <a:spcBef>
                <a:spcPts val="200"/>
              </a:spcBef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public static final </a:t>
            </a:r>
            <a:r>
              <a:rPr lang="en-US" altLang="en-US" dirty="0" err="1" smtClean="0">
                <a:latin typeface="Courier New" panose="02070309020205020404" pitchFamily="49" charset="0"/>
              </a:rPr>
              <a:t>int</a:t>
            </a:r>
            <a:r>
              <a:rPr lang="en-US" altLang="en-US" dirty="0" smtClean="0">
                <a:latin typeface="Courier New" panose="02070309020205020404" pitchFamily="49" charset="0"/>
              </a:rPr>
              <a:t> SSN = 658234569;</a:t>
            </a:r>
          </a:p>
        </p:txBody>
      </p:sp>
    </p:spTree>
    <p:extLst>
      <p:ext uri="{BB962C8B-B14F-4D97-AF65-F5344CB8AC3E}">
        <p14:creationId xmlns:p14="http://schemas.microsoft.com/office/powerpoint/2010/main" val="1597655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Constants and figures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marL="273050" indent="-273050">
              <a:tabLst>
                <a:tab pos="4114800" algn="l"/>
              </a:tabLst>
            </a:pPr>
            <a:r>
              <a:rPr lang="en-US" altLang="en-US" dirty="0" smtClean="0"/>
              <a:t>Consider task of drawing the following scalable figure (“Sign”)</a:t>
            </a:r>
          </a:p>
          <a:p>
            <a:pPr marL="639763" lvl="1" indent="-246063">
              <a:lnSpc>
                <a:spcPct val="80000"/>
              </a:lnSpc>
              <a:buNone/>
              <a:tabLst>
                <a:tab pos="4114800" algn="l"/>
              </a:tabLst>
            </a:pPr>
            <a:endParaRPr lang="en-US" altLang="en-US" sz="2000" dirty="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80000"/>
              </a:lnSpc>
              <a:buNone/>
              <a:tabLst>
                <a:tab pos="4114800" algn="l"/>
              </a:tabLst>
            </a:pPr>
            <a:r>
              <a:rPr lang="en-US" altLang="en-US" sz="2000" dirty="0">
                <a:latin typeface="Courier New" panose="02070309020205020404" pitchFamily="49" charset="0"/>
              </a:rPr>
              <a:t>+/\/\/\/\/\/\/\/\/\/\+</a:t>
            </a:r>
          </a:p>
          <a:p>
            <a:pPr marL="639763" lvl="1" indent="-246063">
              <a:lnSpc>
                <a:spcPct val="80000"/>
              </a:lnSpc>
              <a:buNone/>
              <a:tabLst>
                <a:tab pos="4114800" algn="l"/>
              </a:tabLst>
            </a:pPr>
            <a:r>
              <a:rPr lang="en-US" altLang="en-US" sz="2000" dirty="0">
                <a:latin typeface="Courier New" panose="02070309020205020404" pitchFamily="49" charset="0"/>
              </a:rPr>
              <a:t>|                    |</a:t>
            </a:r>
          </a:p>
          <a:p>
            <a:pPr marL="639763" lvl="1" indent="-246063">
              <a:lnSpc>
                <a:spcPct val="80000"/>
              </a:lnSpc>
              <a:buNone/>
              <a:tabLst>
                <a:tab pos="4114800" algn="l"/>
              </a:tabLst>
            </a:pPr>
            <a:r>
              <a:rPr lang="en-US" altLang="en-US" sz="2000" dirty="0">
                <a:latin typeface="Courier New" panose="02070309020205020404" pitchFamily="49" charset="0"/>
              </a:rPr>
              <a:t>|                    |</a:t>
            </a:r>
          </a:p>
          <a:p>
            <a:pPr marL="639763" lvl="1" indent="-246063">
              <a:lnSpc>
                <a:spcPct val="80000"/>
              </a:lnSpc>
              <a:buNone/>
              <a:tabLst>
                <a:tab pos="4114800" algn="l"/>
              </a:tabLst>
            </a:pPr>
            <a:r>
              <a:rPr lang="en-US" altLang="en-US" sz="2000" dirty="0">
                <a:latin typeface="Courier New" panose="02070309020205020404" pitchFamily="49" charset="0"/>
              </a:rPr>
              <a:t>|                    |	</a:t>
            </a:r>
            <a:r>
              <a:rPr lang="en-US" altLang="en-US" sz="2000" dirty="0"/>
              <a:t>Multiples of 5 occur many times</a:t>
            </a:r>
            <a:endParaRPr lang="en-US" altLang="en-US" sz="2000" dirty="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80000"/>
              </a:lnSpc>
              <a:buNone/>
              <a:tabLst>
                <a:tab pos="4114800" algn="l"/>
              </a:tabLst>
            </a:pPr>
            <a:r>
              <a:rPr lang="en-US" altLang="en-US" sz="2000" dirty="0">
                <a:latin typeface="Courier New" panose="02070309020205020404" pitchFamily="49" charset="0"/>
              </a:rPr>
              <a:t>|                    |</a:t>
            </a:r>
          </a:p>
          <a:p>
            <a:pPr marL="639763" lvl="1" indent="-246063">
              <a:lnSpc>
                <a:spcPct val="80000"/>
              </a:lnSpc>
              <a:buNone/>
              <a:tabLst>
                <a:tab pos="4114800" algn="l"/>
              </a:tabLst>
            </a:pPr>
            <a:r>
              <a:rPr lang="en-US" altLang="en-US" sz="2000" dirty="0">
                <a:latin typeface="Courier New" panose="02070309020205020404" pitchFamily="49" charset="0"/>
              </a:rPr>
              <a:t>|                    |</a:t>
            </a:r>
          </a:p>
          <a:p>
            <a:pPr marL="639763" lvl="1" indent="-246063">
              <a:lnSpc>
                <a:spcPct val="80000"/>
              </a:lnSpc>
              <a:buNone/>
              <a:tabLst>
                <a:tab pos="4114800" algn="l"/>
              </a:tabLst>
            </a:pPr>
            <a:r>
              <a:rPr lang="en-US" altLang="en-US" sz="2000" dirty="0">
                <a:latin typeface="Courier New" panose="02070309020205020404" pitchFamily="49" charset="0"/>
              </a:rPr>
              <a:t>+/\/\/\/\/\/\/\/\/\/\+</a:t>
            </a:r>
          </a:p>
          <a:p>
            <a:pPr marL="639763" lvl="1" indent="-246063">
              <a:lnSpc>
                <a:spcPct val="80000"/>
              </a:lnSpc>
              <a:buNone/>
              <a:tabLst>
                <a:tab pos="4114800" algn="l"/>
              </a:tabLst>
            </a:pPr>
            <a:endParaRPr lang="en-US" altLang="en-US" sz="2000" dirty="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80000"/>
              </a:lnSpc>
              <a:buNone/>
              <a:tabLst>
                <a:tab pos="4114800" algn="l"/>
              </a:tabLst>
            </a:pPr>
            <a:endParaRPr lang="en-US" altLang="en-US" sz="2000" dirty="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80000"/>
              </a:lnSpc>
              <a:buNone/>
              <a:tabLst>
                <a:tab pos="4114800" algn="l"/>
              </a:tabLst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+/\/\/\/\+</a:t>
            </a:r>
          </a:p>
          <a:p>
            <a:pPr marL="639763" lvl="1" indent="-246063">
              <a:lnSpc>
                <a:spcPct val="80000"/>
              </a:lnSpc>
              <a:buNone/>
              <a:tabLst>
                <a:tab pos="4114800" algn="l"/>
              </a:tabLst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|        |</a:t>
            </a:r>
          </a:p>
          <a:p>
            <a:pPr marL="639763" lvl="1" indent="-246063">
              <a:lnSpc>
                <a:spcPct val="80000"/>
              </a:lnSpc>
              <a:buNone/>
              <a:tabLst>
                <a:tab pos="4114800" algn="l"/>
              </a:tabLst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|        |	</a:t>
            </a:r>
            <a:r>
              <a:rPr lang="en-US" altLang="en-US" sz="2000" dirty="0"/>
              <a:t>The same figure at size 2</a:t>
            </a:r>
            <a:endParaRPr lang="en-US" alt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639763" lvl="1" indent="-246063">
              <a:lnSpc>
                <a:spcPct val="80000"/>
              </a:lnSpc>
              <a:buNone/>
              <a:tabLst>
                <a:tab pos="4114800" algn="l"/>
              </a:tabLst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+/\/\/\/\+</a:t>
            </a:r>
          </a:p>
        </p:txBody>
      </p:sp>
    </p:spTree>
    <p:extLst>
      <p:ext uri="{BB962C8B-B14F-4D97-AF65-F5344CB8AC3E}">
        <p14:creationId xmlns:p14="http://schemas.microsoft.com/office/powerpoint/2010/main" val="18135972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981200" y="-152400"/>
            <a:ext cx="8229600" cy="1143000"/>
          </a:xfrm>
        </p:spPr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dirty="0" smtClean="0"/>
              <a:t>Repetitive figure code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lnSpcReduction="10000"/>
          </a:bodyPr>
          <a:lstStyle/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public class Sign {</a:t>
            </a:r>
          </a:p>
          <a:p>
            <a:pPr marL="639763" lvl="1" indent="-246063">
              <a:lnSpc>
                <a:spcPct val="60000"/>
              </a:lnSpc>
              <a:buNone/>
            </a:pPr>
            <a:endParaRPr lang="en-US" altLang="en-US" sz="1600" dirty="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60000"/>
              </a:lnSpc>
              <a:buNone/>
            </a:pPr>
            <a:endParaRPr lang="en-US" altLang="en-US" sz="1600" dirty="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public static void main(String[] </a:t>
            </a:r>
            <a:r>
              <a:rPr lang="en-US" altLang="en-US" sz="1600" dirty="0" err="1">
                <a:latin typeface="Courier New" panose="02070309020205020404" pitchFamily="49" charset="0"/>
              </a:rPr>
              <a:t>args</a:t>
            </a:r>
            <a:r>
              <a:rPr lang="en-US" altLang="en-US" sz="1600" dirty="0">
                <a:latin typeface="Courier New" panose="02070309020205020404" pitchFamily="49" charset="0"/>
              </a:rPr>
              <a:t>) {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    </a:t>
            </a:r>
            <a:r>
              <a:rPr lang="en-US" altLang="en-US" sz="1600" dirty="0" err="1">
                <a:latin typeface="Courier New" panose="02070309020205020404" pitchFamily="49" charset="0"/>
              </a:rPr>
              <a:t>drawLine</a:t>
            </a:r>
            <a:r>
              <a:rPr lang="en-US" altLang="en-US" sz="1600" dirty="0">
                <a:latin typeface="Courier New" panose="02070309020205020404" pitchFamily="49" charset="0"/>
              </a:rPr>
              <a:t>();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    </a:t>
            </a:r>
            <a:r>
              <a:rPr lang="en-US" altLang="en-US" sz="1600" dirty="0" err="1">
                <a:latin typeface="Courier New" panose="02070309020205020404" pitchFamily="49" charset="0"/>
              </a:rPr>
              <a:t>drawBody</a:t>
            </a:r>
            <a:r>
              <a:rPr lang="en-US" altLang="en-US" sz="1600" dirty="0">
                <a:latin typeface="Courier New" panose="02070309020205020404" pitchFamily="49" charset="0"/>
              </a:rPr>
              <a:t>();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    </a:t>
            </a:r>
            <a:r>
              <a:rPr lang="en-US" altLang="en-US" sz="1600" dirty="0" err="1">
                <a:latin typeface="Courier New" panose="02070309020205020404" pitchFamily="49" charset="0"/>
              </a:rPr>
              <a:t>drawLine</a:t>
            </a:r>
            <a:r>
              <a:rPr lang="en-US" altLang="en-US" sz="1600" dirty="0">
                <a:latin typeface="Courier New" panose="02070309020205020404" pitchFamily="49" charset="0"/>
              </a:rPr>
              <a:t>();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}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public static void </a:t>
            </a:r>
            <a:r>
              <a:rPr lang="en-US" altLang="en-US" sz="1600" dirty="0" err="1">
                <a:latin typeface="Courier New" panose="02070309020205020404" pitchFamily="49" charset="0"/>
              </a:rPr>
              <a:t>drawLine</a:t>
            </a:r>
            <a:r>
              <a:rPr lang="en-US" altLang="en-US" sz="1600" dirty="0">
                <a:latin typeface="Courier New" panose="02070309020205020404" pitchFamily="49" charset="0"/>
              </a:rPr>
              <a:t>() {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    </a:t>
            </a:r>
            <a:r>
              <a:rPr lang="en-US" altLang="en-US" sz="1600" dirty="0" err="1">
                <a:latin typeface="Courier New" panose="02070309020205020404" pitchFamily="49" charset="0"/>
              </a:rPr>
              <a:t>System.out.print</a:t>
            </a:r>
            <a:r>
              <a:rPr lang="en-US" altLang="en-US" sz="1600" dirty="0">
                <a:latin typeface="Courier New" panose="02070309020205020404" pitchFamily="49" charset="0"/>
              </a:rPr>
              <a:t>("+");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    for (</a:t>
            </a:r>
            <a:r>
              <a:rPr lang="en-US" altLang="en-US" sz="1600" dirty="0" err="1">
                <a:latin typeface="Courier New" panose="02070309020205020404" pitchFamily="49" charset="0"/>
              </a:rPr>
              <a:t>int</a:t>
            </a:r>
            <a:r>
              <a:rPr lang="en-US" altLang="en-US" sz="1600" dirty="0">
                <a:latin typeface="Courier New" panose="02070309020205020404" pitchFamily="49" charset="0"/>
              </a:rPr>
              <a:t> i = 1; i &lt;= </a:t>
            </a:r>
            <a:r>
              <a:rPr lang="en-US" altLang="en-US" sz="1600" b="1" dirty="0">
                <a:latin typeface="Courier New" panose="02070309020205020404" pitchFamily="49" charset="0"/>
              </a:rPr>
              <a:t>10</a:t>
            </a:r>
            <a:r>
              <a:rPr lang="en-US" altLang="en-US" sz="1600" dirty="0">
                <a:latin typeface="Courier New" panose="02070309020205020404" pitchFamily="49" charset="0"/>
              </a:rPr>
              <a:t>; i++) {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        </a:t>
            </a:r>
            <a:r>
              <a:rPr lang="en-US" altLang="en-US" sz="1600" dirty="0" err="1">
                <a:latin typeface="Courier New" panose="02070309020205020404" pitchFamily="49" charset="0"/>
              </a:rPr>
              <a:t>System.out.print</a:t>
            </a:r>
            <a:r>
              <a:rPr lang="en-US" altLang="en-US" sz="1600" dirty="0">
                <a:latin typeface="Courier New" panose="02070309020205020404" pitchFamily="49" charset="0"/>
              </a:rPr>
              <a:t>("/\\");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    }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    </a:t>
            </a:r>
            <a:r>
              <a:rPr lang="en-US" altLang="en-US" sz="1600" dirty="0" err="1">
                <a:latin typeface="Courier New" panose="02070309020205020404" pitchFamily="49" charset="0"/>
              </a:rPr>
              <a:t>System.out.println</a:t>
            </a:r>
            <a:r>
              <a:rPr lang="en-US" altLang="en-US" sz="1600" dirty="0">
                <a:latin typeface="Courier New" panose="02070309020205020404" pitchFamily="49" charset="0"/>
              </a:rPr>
              <a:t>("+");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}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public static void </a:t>
            </a:r>
            <a:r>
              <a:rPr lang="en-US" altLang="en-US" sz="1600" dirty="0" err="1">
                <a:latin typeface="Courier New" panose="02070309020205020404" pitchFamily="49" charset="0"/>
              </a:rPr>
              <a:t>drawBody</a:t>
            </a:r>
            <a:r>
              <a:rPr lang="en-US" altLang="en-US" sz="1600" dirty="0">
                <a:latin typeface="Courier New" panose="02070309020205020404" pitchFamily="49" charset="0"/>
              </a:rPr>
              <a:t>() {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    for (</a:t>
            </a:r>
            <a:r>
              <a:rPr lang="en-US" altLang="en-US" sz="1600" dirty="0" err="1">
                <a:latin typeface="Courier New" panose="02070309020205020404" pitchFamily="49" charset="0"/>
              </a:rPr>
              <a:t>int</a:t>
            </a:r>
            <a:r>
              <a:rPr lang="en-US" altLang="en-US" sz="1600" dirty="0">
                <a:latin typeface="Courier New" panose="02070309020205020404" pitchFamily="49" charset="0"/>
              </a:rPr>
              <a:t> line = 1; line &lt;= </a:t>
            </a:r>
            <a:r>
              <a:rPr lang="en-US" altLang="en-US" sz="1600" b="1" dirty="0">
                <a:latin typeface="Courier New" panose="02070309020205020404" pitchFamily="49" charset="0"/>
              </a:rPr>
              <a:t>5</a:t>
            </a:r>
            <a:r>
              <a:rPr lang="en-US" altLang="en-US" sz="1600" dirty="0">
                <a:latin typeface="Courier New" panose="02070309020205020404" pitchFamily="49" charset="0"/>
              </a:rPr>
              <a:t>; line++) {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        </a:t>
            </a:r>
            <a:r>
              <a:rPr lang="en-US" altLang="en-US" sz="1600" dirty="0" err="1">
                <a:latin typeface="Courier New" panose="02070309020205020404" pitchFamily="49" charset="0"/>
              </a:rPr>
              <a:t>System.out.print</a:t>
            </a:r>
            <a:r>
              <a:rPr lang="en-US" altLang="en-US" sz="1600" dirty="0">
                <a:latin typeface="Courier New" panose="02070309020205020404" pitchFamily="49" charset="0"/>
              </a:rPr>
              <a:t>("|");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        for (</a:t>
            </a:r>
            <a:r>
              <a:rPr lang="en-US" altLang="en-US" sz="1600" dirty="0" err="1">
                <a:latin typeface="Courier New" panose="02070309020205020404" pitchFamily="49" charset="0"/>
              </a:rPr>
              <a:t>int</a:t>
            </a:r>
            <a:r>
              <a:rPr lang="en-US" altLang="en-US" sz="1600" dirty="0">
                <a:latin typeface="Courier New" panose="02070309020205020404" pitchFamily="49" charset="0"/>
              </a:rPr>
              <a:t> spaces = 1; spaces &lt;= </a:t>
            </a:r>
            <a:r>
              <a:rPr lang="en-US" altLang="en-US" sz="1600" b="1" dirty="0">
                <a:latin typeface="Courier New" panose="02070309020205020404" pitchFamily="49" charset="0"/>
              </a:rPr>
              <a:t>20</a:t>
            </a:r>
            <a:r>
              <a:rPr lang="en-US" altLang="en-US" sz="1600" dirty="0">
                <a:latin typeface="Courier New" panose="02070309020205020404" pitchFamily="49" charset="0"/>
              </a:rPr>
              <a:t>; spaces++) {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            </a:t>
            </a:r>
            <a:r>
              <a:rPr lang="en-US" altLang="en-US" sz="1600" dirty="0" err="1">
                <a:latin typeface="Courier New" panose="02070309020205020404" pitchFamily="49" charset="0"/>
              </a:rPr>
              <a:t>System.out.print</a:t>
            </a:r>
            <a:r>
              <a:rPr lang="en-US" altLang="en-US" sz="1600" dirty="0">
                <a:latin typeface="Courier New" panose="02070309020205020404" pitchFamily="49" charset="0"/>
              </a:rPr>
              <a:t>(" ");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        }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        </a:t>
            </a:r>
            <a:r>
              <a:rPr lang="en-US" altLang="en-US" sz="1600" dirty="0" err="1">
                <a:latin typeface="Courier New" panose="02070309020205020404" pitchFamily="49" charset="0"/>
              </a:rPr>
              <a:t>System.out.println</a:t>
            </a:r>
            <a:r>
              <a:rPr lang="en-US" altLang="en-US" sz="1600" dirty="0">
                <a:latin typeface="Courier New" panose="02070309020205020404" pitchFamily="49" charset="0"/>
              </a:rPr>
              <a:t>("|"); 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    }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}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5409379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981200" y="-152400"/>
            <a:ext cx="8229600" cy="1143000"/>
          </a:xfrm>
        </p:spPr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dirty="0" smtClean="0"/>
              <a:t>Adding a constant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lnSpcReduction="10000"/>
          </a:bodyPr>
          <a:lstStyle/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>
                <a:latin typeface="Courier New" panose="02070309020205020404" pitchFamily="49" charset="0"/>
              </a:rPr>
              <a:t>public class Sign {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 b="1">
                <a:solidFill>
                  <a:srgbClr val="003399"/>
                </a:solidFill>
                <a:latin typeface="Courier New" panose="02070309020205020404" pitchFamily="49" charset="0"/>
              </a:rPr>
              <a:t>    public static final int HEIGHT = 5;</a:t>
            </a:r>
          </a:p>
          <a:p>
            <a:pPr marL="639763" lvl="1" indent="-246063">
              <a:lnSpc>
                <a:spcPct val="60000"/>
              </a:lnSpc>
              <a:buNone/>
            </a:pPr>
            <a:endParaRPr lang="en-US" altLang="en-US" sz="1600" b="1">
              <a:solidFill>
                <a:srgbClr val="003399"/>
              </a:solidFill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public static void main(String[] args) {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drawLine();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drawBody();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drawLine();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}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public static void drawLine() {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System.out.print("+");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for (int i = 1; i &lt;= </a:t>
            </a:r>
            <a:r>
              <a:rPr lang="en-US" altLang="en-US" sz="1600" b="1">
                <a:solidFill>
                  <a:srgbClr val="003399"/>
                </a:solidFill>
                <a:latin typeface="Courier New" panose="02070309020205020404" pitchFamily="49" charset="0"/>
              </a:rPr>
              <a:t>HEIGHT * 2</a:t>
            </a:r>
            <a:r>
              <a:rPr lang="en-US" altLang="en-US" sz="1600">
                <a:latin typeface="Courier New" panose="02070309020205020404" pitchFamily="49" charset="0"/>
              </a:rPr>
              <a:t>; i++) {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    System.out.print("/\\");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}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System.out.println("+");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}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public static void drawBody() {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for (int line = 1; line &lt;= </a:t>
            </a:r>
            <a:r>
              <a:rPr lang="en-US" altLang="en-US" sz="1600" b="1">
                <a:solidFill>
                  <a:srgbClr val="003399"/>
                </a:solidFill>
                <a:latin typeface="Courier New" panose="02070309020205020404" pitchFamily="49" charset="0"/>
              </a:rPr>
              <a:t>HEIGHT</a:t>
            </a:r>
            <a:r>
              <a:rPr lang="en-US" altLang="en-US" sz="1600">
                <a:latin typeface="Courier New" panose="02070309020205020404" pitchFamily="49" charset="0"/>
              </a:rPr>
              <a:t>; line++) {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    System.out.print("|");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    for (int spaces = 1; spaces &lt;= </a:t>
            </a:r>
            <a:r>
              <a:rPr lang="en-US" altLang="en-US" sz="1600" b="1">
                <a:solidFill>
                  <a:srgbClr val="003399"/>
                </a:solidFill>
                <a:latin typeface="Courier New" panose="02070309020205020404" pitchFamily="49" charset="0"/>
              </a:rPr>
              <a:t>HEIGHT * 4</a:t>
            </a:r>
            <a:r>
              <a:rPr lang="en-US" altLang="en-US" sz="1600">
                <a:latin typeface="Courier New" panose="02070309020205020404" pitchFamily="49" charset="0"/>
              </a:rPr>
              <a:t>; spaces++) {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        System.out.print(" ");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    }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    System.out.println("|"); 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}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}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>
                <a:latin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742676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Complex figure w/ constant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fontScale="92500" lnSpcReduction="10000"/>
          </a:bodyPr>
          <a:lstStyle/>
          <a:p>
            <a:pPr marL="273050" indent="-273050"/>
            <a:r>
              <a:rPr lang="en-US" altLang="en-US" smtClean="0"/>
              <a:t>Modify the Mirror code to be resizable using a constant.</a:t>
            </a:r>
          </a:p>
          <a:p>
            <a:pPr marL="639763" lvl="1" indent="-246063"/>
            <a:endParaRPr lang="en-US" altLang="en-US" smtClean="0"/>
          </a:p>
          <a:p>
            <a:pPr marL="639763" lvl="1" indent="-246063">
              <a:buNone/>
            </a:pPr>
            <a:r>
              <a:rPr lang="en-US" altLang="en-US" smtClean="0"/>
              <a:t>A mirror of size 4:</a:t>
            </a:r>
          </a:p>
          <a:p>
            <a:pPr marL="639763" lvl="1" indent="-246063"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#================#</a:t>
            </a:r>
          </a:p>
          <a:p>
            <a:pPr marL="639763" lvl="1" indent="-246063"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|      &lt;&gt;&lt;&gt;      |</a:t>
            </a:r>
          </a:p>
          <a:p>
            <a:pPr marL="639763" lvl="1" indent="-246063"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|    &lt;&gt;....&lt;&gt;    |</a:t>
            </a:r>
          </a:p>
          <a:p>
            <a:pPr marL="639763" lvl="1" indent="-246063"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|  &lt;&gt;........&lt;&gt;  |</a:t>
            </a:r>
          </a:p>
          <a:p>
            <a:pPr marL="639763" lvl="1" indent="-246063"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|&lt;&gt;............&lt;&gt;|</a:t>
            </a:r>
          </a:p>
          <a:p>
            <a:pPr marL="639763" lvl="1" indent="-246063"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|&lt;&gt;............&lt;&gt;|</a:t>
            </a:r>
          </a:p>
          <a:p>
            <a:pPr marL="639763" lvl="1" indent="-246063"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|  &lt;&gt;........&lt;&gt;  |</a:t>
            </a:r>
          </a:p>
          <a:p>
            <a:pPr marL="639763" lvl="1" indent="-246063"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|    &lt;&gt;....&lt;&gt;    |</a:t>
            </a:r>
          </a:p>
          <a:p>
            <a:pPr marL="639763" lvl="1" indent="-246063"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|      &lt;&gt;&lt;&gt;      |</a:t>
            </a:r>
          </a:p>
          <a:p>
            <a:pPr marL="639763" lvl="1" indent="-246063"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#================#</a:t>
            </a: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6411914" y="2211388"/>
            <a:ext cx="2808287" cy="30777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1143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A mirror of size 3: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#============#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    &lt;&gt;&lt;&gt;    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  &lt;&gt;....&lt;&gt;  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|&lt;&gt;........&lt;&gt;|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|&lt;&gt;........&lt;&gt;|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  &lt;&gt;....&lt;&gt;  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    &lt;&gt;&lt;&gt;    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#============#</a:t>
            </a:r>
          </a:p>
        </p:txBody>
      </p:sp>
    </p:spTree>
    <p:extLst>
      <p:ext uri="{BB962C8B-B14F-4D97-AF65-F5344CB8AC3E}">
        <p14:creationId xmlns:p14="http://schemas.microsoft.com/office/powerpoint/2010/main" val="13903968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Using a constant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marL="273050" indent="-273050"/>
            <a:r>
              <a:rPr lang="en-US" altLang="en-US" smtClean="0"/>
              <a:t>Constant allows many methods to refer to same value:</a:t>
            </a:r>
            <a:endParaRPr lang="en-US" altLang="en-US" sz="3100"/>
          </a:p>
          <a:p>
            <a:pPr marL="639763" lvl="1" indent="-246063">
              <a:lnSpc>
                <a:spcPct val="80000"/>
              </a:lnSpc>
              <a:spcBef>
                <a:spcPts val="300"/>
              </a:spcBef>
              <a:spcAft>
                <a:spcPts val="100"/>
              </a:spcAft>
              <a:buNone/>
            </a:pPr>
            <a:endParaRPr lang="en-US" altLang="en-US" sz="800"/>
          </a:p>
          <a:p>
            <a:pPr marL="639763" lvl="1" indent="-246063">
              <a:lnSpc>
                <a:spcPct val="60000"/>
              </a:lnSpc>
              <a:spcBef>
                <a:spcPts val="300"/>
              </a:spcBef>
              <a:spcAft>
                <a:spcPts val="100"/>
              </a:spcAft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public static final int SIZE = 4;</a:t>
            </a:r>
          </a:p>
          <a:p>
            <a:pPr marL="639763" lvl="1" indent="-246063">
              <a:lnSpc>
                <a:spcPct val="60000"/>
              </a:lnSpc>
              <a:spcBef>
                <a:spcPts val="300"/>
              </a:spcBef>
              <a:spcAft>
                <a:spcPts val="100"/>
              </a:spcAft>
              <a:buNone/>
            </a:pPr>
            <a:endParaRPr lang="en-US" altLang="en-US" sz="1800" b="1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60000"/>
              </a:lnSpc>
              <a:spcBef>
                <a:spcPts val="300"/>
              </a:spcBef>
              <a:spcAft>
                <a:spcPts val="100"/>
              </a:spcAft>
              <a:buNone/>
            </a:pPr>
            <a:r>
              <a:rPr lang="en-US" altLang="en-US" sz="1800">
                <a:latin typeface="Courier New" panose="02070309020205020404" pitchFamily="49" charset="0"/>
              </a:rPr>
              <a:t>public static void main(String[] args) {</a:t>
            </a:r>
          </a:p>
          <a:p>
            <a:pPr marL="639763" lvl="1" indent="-246063">
              <a:lnSpc>
                <a:spcPct val="60000"/>
              </a:lnSpc>
              <a:spcBef>
                <a:spcPts val="300"/>
              </a:spcBef>
              <a:spcAft>
                <a:spcPts val="100"/>
              </a:spcAft>
              <a:buNone/>
            </a:pPr>
            <a:r>
              <a:rPr lang="en-US" altLang="en-US" sz="1800">
                <a:latin typeface="Courier New" panose="02070309020205020404" pitchFamily="49" charset="0"/>
              </a:rPr>
              <a:t>    drawTopHalf();</a:t>
            </a:r>
          </a:p>
          <a:p>
            <a:pPr marL="639763" lvl="1" indent="-246063">
              <a:lnSpc>
                <a:spcPct val="60000"/>
              </a:lnSpc>
              <a:spcBef>
                <a:spcPts val="300"/>
              </a:spcBef>
              <a:spcAft>
                <a:spcPts val="100"/>
              </a:spcAft>
              <a:buNone/>
            </a:pPr>
            <a:r>
              <a:rPr lang="en-US" altLang="en-US" sz="1800">
                <a:latin typeface="Courier New" panose="02070309020205020404" pitchFamily="49" charset="0"/>
              </a:rPr>
              <a:t>    drawBottomHalf();</a:t>
            </a:r>
          </a:p>
          <a:p>
            <a:pPr marL="639763" lvl="1" indent="-246063">
              <a:lnSpc>
                <a:spcPct val="60000"/>
              </a:lnSpc>
              <a:spcBef>
                <a:spcPts val="300"/>
              </a:spcBef>
              <a:spcAft>
                <a:spcPts val="100"/>
              </a:spcAft>
              <a:buNone/>
            </a:pPr>
            <a:r>
              <a:rPr lang="en-US" altLang="en-US" sz="1800">
                <a:latin typeface="Courier New" panose="02070309020205020404" pitchFamily="49" charset="0"/>
              </a:rPr>
              <a:t>}</a:t>
            </a:r>
          </a:p>
          <a:p>
            <a:pPr marL="639763" lvl="1" indent="-246063">
              <a:lnSpc>
                <a:spcPct val="60000"/>
              </a:lnSpc>
              <a:spcBef>
                <a:spcPts val="300"/>
              </a:spcBef>
              <a:spcAft>
                <a:spcPts val="100"/>
              </a:spcAft>
              <a:buNone/>
            </a:pPr>
            <a:endParaRPr lang="en-US" altLang="en-US" sz="90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60000"/>
              </a:lnSpc>
              <a:spcBef>
                <a:spcPts val="300"/>
              </a:spcBef>
              <a:spcAft>
                <a:spcPts val="100"/>
              </a:spcAft>
              <a:buNone/>
            </a:pPr>
            <a:r>
              <a:rPr lang="en-US" altLang="en-US" sz="1800">
                <a:latin typeface="Courier New" panose="02070309020205020404" pitchFamily="49" charset="0"/>
              </a:rPr>
              <a:t>public static void drawTopHalf() {</a:t>
            </a:r>
          </a:p>
          <a:p>
            <a:pPr marL="639763" lvl="1" indent="-246063">
              <a:lnSpc>
                <a:spcPct val="60000"/>
              </a:lnSpc>
              <a:spcBef>
                <a:spcPts val="300"/>
              </a:spcBef>
              <a:spcAft>
                <a:spcPts val="100"/>
              </a:spcAft>
              <a:buNone/>
            </a:pPr>
            <a:r>
              <a:rPr lang="en-US" altLang="en-US" sz="1800">
                <a:latin typeface="Courier New" panose="02070309020205020404" pitchFamily="49" charset="0"/>
              </a:rPr>
              <a:t>    for (int i = 1; i &lt;= </a:t>
            </a:r>
            <a:r>
              <a:rPr lang="en-US" altLang="en-US" sz="1800" b="1">
                <a:latin typeface="Courier New" panose="02070309020205020404" pitchFamily="49" charset="0"/>
              </a:rPr>
              <a:t>SIZE</a:t>
            </a:r>
            <a:r>
              <a:rPr lang="en-US" altLang="en-US" sz="1800">
                <a:latin typeface="Courier New" panose="02070309020205020404" pitchFamily="49" charset="0"/>
              </a:rPr>
              <a:t>; i++) {    </a:t>
            </a:r>
            <a:r>
              <a:rPr lang="en-US" altLang="en-US" sz="1800" b="1">
                <a:solidFill>
                  <a:schemeClr val="accent1"/>
                </a:solidFill>
                <a:latin typeface="Courier New" panose="02070309020205020404" pitchFamily="49" charset="0"/>
              </a:rPr>
              <a:t>// OK</a:t>
            </a:r>
          </a:p>
          <a:p>
            <a:pPr marL="639763" lvl="1" indent="-246063">
              <a:lnSpc>
                <a:spcPct val="60000"/>
              </a:lnSpc>
              <a:spcBef>
                <a:spcPts val="300"/>
              </a:spcBef>
              <a:spcAft>
                <a:spcPts val="100"/>
              </a:spcAft>
              <a:buNone/>
            </a:pPr>
            <a:r>
              <a:rPr lang="en-US" altLang="en-US" sz="1800">
                <a:latin typeface="Courier New" panose="02070309020205020404" pitchFamily="49" charset="0"/>
              </a:rPr>
              <a:t>        ...</a:t>
            </a:r>
          </a:p>
          <a:p>
            <a:pPr marL="639763" lvl="1" indent="-246063">
              <a:lnSpc>
                <a:spcPct val="60000"/>
              </a:lnSpc>
              <a:spcBef>
                <a:spcPts val="300"/>
              </a:spcBef>
              <a:spcAft>
                <a:spcPts val="100"/>
              </a:spcAft>
              <a:buNone/>
            </a:pPr>
            <a:r>
              <a:rPr lang="en-US" altLang="en-US" sz="1800">
                <a:latin typeface="Courier New" panose="02070309020205020404" pitchFamily="49" charset="0"/>
              </a:rPr>
              <a:t>    }</a:t>
            </a:r>
          </a:p>
          <a:p>
            <a:pPr marL="639763" lvl="1" indent="-246063">
              <a:lnSpc>
                <a:spcPct val="60000"/>
              </a:lnSpc>
              <a:spcBef>
                <a:spcPts val="300"/>
              </a:spcBef>
              <a:spcAft>
                <a:spcPts val="100"/>
              </a:spcAft>
              <a:buNone/>
            </a:pPr>
            <a:r>
              <a:rPr lang="en-US" altLang="en-US" sz="1800">
                <a:latin typeface="Courier New" panose="02070309020205020404" pitchFamily="49" charset="0"/>
              </a:rPr>
              <a:t>}</a:t>
            </a:r>
          </a:p>
          <a:p>
            <a:pPr marL="639763" lvl="1" indent="-246063">
              <a:lnSpc>
                <a:spcPct val="60000"/>
              </a:lnSpc>
              <a:spcBef>
                <a:spcPts val="300"/>
              </a:spcBef>
              <a:spcAft>
                <a:spcPts val="100"/>
              </a:spcAft>
              <a:buNone/>
            </a:pPr>
            <a:endParaRPr lang="en-US" altLang="en-US" sz="90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60000"/>
              </a:lnSpc>
              <a:spcBef>
                <a:spcPts val="300"/>
              </a:spcBef>
              <a:spcAft>
                <a:spcPts val="100"/>
              </a:spcAft>
              <a:buNone/>
            </a:pPr>
            <a:r>
              <a:rPr lang="en-US" altLang="en-US" sz="1800">
                <a:latin typeface="Courier New" panose="02070309020205020404" pitchFamily="49" charset="0"/>
              </a:rPr>
              <a:t>public static void drawBottomHalf() {</a:t>
            </a:r>
          </a:p>
          <a:p>
            <a:pPr marL="639763" lvl="1" indent="-246063">
              <a:lnSpc>
                <a:spcPct val="60000"/>
              </a:lnSpc>
              <a:spcBef>
                <a:spcPts val="300"/>
              </a:spcBef>
              <a:spcAft>
                <a:spcPts val="100"/>
              </a:spcAft>
              <a:buNone/>
            </a:pPr>
            <a:r>
              <a:rPr lang="en-US" altLang="en-US" sz="1800">
                <a:latin typeface="Courier New" panose="02070309020205020404" pitchFamily="49" charset="0"/>
              </a:rPr>
              <a:t>    for (int i = </a:t>
            </a:r>
            <a:r>
              <a:rPr lang="en-US" altLang="en-US" sz="1800" b="1">
                <a:latin typeface="Courier New" panose="02070309020205020404" pitchFamily="49" charset="0"/>
              </a:rPr>
              <a:t>SIZE</a:t>
            </a:r>
            <a:r>
              <a:rPr lang="en-US" altLang="en-US" sz="1800">
                <a:latin typeface="Courier New" panose="02070309020205020404" pitchFamily="49" charset="0"/>
              </a:rPr>
              <a:t>; i &gt;= 1; i--) {    </a:t>
            </a:r>
            <a:r>
              <a:rPr lang="en-US" altLang="en-US" sz="1800" b="1">
                <a:solidFill>
                  <a:schemeClr val="accent1"/>
                </a:solidFill>
                <a:latin typeface="Courier New" panose="02070309020205020404" pitchFamily="49" charset="0"/>
              </a:rPr>
              <a:t>// OK</a:t>
            </a:r>
            <a:endParaRPr lang="en-US" altLang="en-US" sz="1800">
              <a:solidFill>
                <a:schemeClr val="accent1"/>
              </a:solidFill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60000"/>
              </a:lnSpc>
              <a:spcBef>
                <a:spcPts val="300"/>
              </a:spcBef>
              <a:spcAft>
                <a:spcPts val="100"/>
              </a:spcAft>
              <a:buNone/>
            </a:pPr>
            <a:r>
              <a:rPr lang="en-US" altLang="en-US" sz="1800">
                <a:latin typeface="Courier New" panose="02070309020205020404" pitchFamily="49" charset="0"/>
              </a:rPr>
              <a:t>        ...</a:t>
            </a:r>
          </a:p>
          <a:p>
            <a:pPr marL="639763" lvl="1" indent="-246063">
              <a:lnSpc>
                <a:spcPct val="60000"/>
              </a:lnSpc>
              <a:spcBef>
                <a:spcPts val="300"/>
              </a:spcBef>
              <a:spcAft>
                <a:spcPts val="100"/>
              </a:spcAft>
              <a:buNone/>
            </a:pPr>
            <a:r>
              <a:rPr lang="en-US" altLang="en-US" sz="1800">
                <a:latin typeface="Courier New" panose="02070309020205020404" pitchFamily="49" charset="0"/>
              </a:rPr>
              <a:t>    }</a:t>
            </a:r>
          </a:p>
          <a:p>
            <a:pPr marL="639763" lvl="1" indent="-246063">
              <a:lnSpc>
                <a:spcPct val="60000"/>
              </a:lnSpc>
              <a:spcBef>
                <a:spcPts val="300"/>
              </a:spcBef>
              <a:spcAft>
                <a:spcPts val="100"/>
              </a:spcAft>
              <a:buNone/>
            </a:pPr>
            <a:r>
              <a:rPr lang="en-US" altLang="en-US" sz="1800">
                <a:latin typeface="Courier New" panose="02070309020205020404" pitchFamily="49" charset="0"/>
              </a:rPr>
              <a:t>}</a:t>
            </a:r>
            <a:endParaRPr lang="en-US" altLang="en-US" sz="150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02781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Loop tables and constant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fontScale="92500" lnSpcReduction="20000"/>
          </a:bodyPr>
          <a:lstStyle/>
          <a:p>
            <a:pPr marL="273050" indent="-273050"/>
            <a:r>
              <a:rPr lang="en-US" altLang="en-US" smtClean="0"/>
              <a:t>Let's modify our loop table to use </a:t>
            </a:r>
            <a:r>
              <a:rPr lang="en-US" altLang="en-US" smtClean="0">
                <a:latin typeface="Courier New" panose="02070309020205020404" pitchFamily="49" charset="0"/>
              </a:rPr>
              <a:t>SIZE</a:t>
            </a:r>
            <a:endParaRPr lang="en-US" altLang="en-US" smtClean="0"/>
          </a:p>
          <a:p>
            <a:pPr marL="639763" lvl="1" indent="-246063"/>
            <a:r>
              <a:rPr lang="en-US" altLang="en-US" smtClean="0"/>
              <a:t>This can change the amount added in the loop expression</a:t>
            </a:r>
          </a:p>
          <a:p>
            <a:pPr marL="639763" lvl="1" indent="-246063"/>
            <a:endParaRPr lang="en-US" altLang="en-US" smtClean="0"/>
          </a:p>
          <a:p>
            <a:pPr marL="639763" lvl="1" indent="-246063"/>
            <a:endParaRPr lang="en-US" altLang="en-US" smtClean="0"/>
          </a:p>
          <a:p>
            <a:pPr marL="639763" lvl="1" indent="-246063"/>
            <a:endParaRPr lang="en-US" altLang="en-US" smtClean="0"/>
          </a:p>
          <a:p>
            <a:pPr marL="639763" lvl="1" indent="-246063">
              <a:buNone/>
            </a:pPr>
            <a:endParaRPr lang="en-US" altLang="en-US" smtClean="0"/>
          </a:p>
          <a:p>
            <a:pPr marL="273050" indent="-273050">
              <a:lnSpc>
                <a:spcPct val="70000"/>
              </a:lnSpc>
              <a:buNone/>
            </a:pPr>
            <a:endParaRPr lang="en-US" altLang="en-US" sz="2200">
              <a:latin typeface="Courier New" panose="02070309020205020404" pitchFamily="49" charset="0"/>
            </a:endParaRPr>
          </a:p>
          <a:p>
            <a:pPr marL="273050" indent="-273050">
              <a:lnSpc>
                <a:spcPct val="65000"/>
              </a:lnSpc>
              <a:buNone/>
            </a:pPr>
            <a:r>
              <a:rPr lang="en-US" altLang="en-US" sz="2200">
                <a:latin typeface="Courier New" panose="02070309020205020404" pitchFamily="49" charset="0"/>
              </a:rPr>
              <a:t>#================#      #============#</a:t>
            </a:r>
          </a:p>
          <a:p>
            <a:pPr marL="273050" indent="-273050">
              <a:lnSpc>
                <a:spcPct val="65000"/>
              </a:lnSpc>
              <a:buNone/>
            </a:pPr>
            <a:r>
              <a:rPr lang="en-US" altLang="en-US" sz="2200">
                <a:latin typeface="Courier New" panose="02070309020205020404" pitchFamily="49" charset="0"/>
              </a:rPr>
              <a:t>|      &lt;&gt;&lt;&gt;      |      |    &lt;&gt;&lt;&gt;    |</a:t>
            </a:r>
          </a:p>
          <a:p>
            <a:pPr marL="273050" indent="-273050">
              <a:lnSpc>
                <a:spcPct val="65000"/>
              </a:lnSpc>
              <a:buNone/>
            </a:pPr>
            <a:r>
              <a:rPr lang="en-US" altLang="en-US" sz="2200">
                <a:latin typeface="Courier New" panose="02070309020205020404" pitchFamily="49" charset="0"/>
              </a:rPr>
              <a:t>|    &lt;&gt;....&lt;&gt;    |      |  &lt;&gt;....&lt;&gt;  |</a:t>
            </a:r>
          </a:p>
          <a:p>
            <a:pPr marL="273050" indent="-273050">
              <a:lnSpc>
                <a:spcPct val="65000"/>
              </a:lnSpc>
              <a:buNone/>
            </a:pPr>
            <a:r>
              <a:rPr lang="en-US" altLang="en-US" sz="2200">
                <a:latin typeface="Courier New" panose="02070309020205020404" pitchFamily="49" charset="0"/>
              </a:rPr>
              <a:t>|  &lt;&gt;........&lt;&gt;  |      |&lt;&gt;........&lt;&gt;|</a:t>
            </a:r>
          </a:p>
          <a:p>
            <a:pPr marL="273050" indent="-273050">
              <a:lnSpc>
                <a:spcPct val="65000"/>
              </a:lnSpc>
              <a:buNone/>
            </a:pPr>
            <a:r>
              <a:rPr lang="en-US" altLang="en-US" sz="2200">
                <a:latin typeface="Courier New" panose="02070309020205020404" pitchFamily="49" charset="0"/>
              </a:rPr>
              <a:t>|&lt;&gt;............&lt;&gt;|      |&lt;&gt;........&lt;&gt;|</a:t>
            </a:r>
          </a:p>
          <a:p>
            <a:pPr marL="273050" indent="-273050">
              <a:lnSpc>
                <a:spcPct val="65000"/>
              </a:lnSpc>
              <a:buNone/>
            </a:pPr>
            <a:r>
              <a:rPr lang="en-US" altLang="en-US" sz="2200">
                <a:latin typeface="Courier New" panose="02070309020205020404" pitchFamily="49" charset="0"/>
              </a:rPr>
              <a:t>|&lt;&gt;............&lt;&gt;|      |  &lt;&gt;....&lt;&gt;  |</a:t>
            </a:r>
          </a:p>
          <a:p>
            <a:pPr marL="273050" indent="-273050">
              <a:lnSpc>
                <a:spcPct val="65000"/>
              </a:lnSpc>
              <a:buNone/>
            </a:pPr>
            <a:r>
              <a:rPr lang="en-US" altLang="en-US" sz="2200">
                <a:latin typeface="Courier New" panose="02070309020205020404" pitchFamily="49" charset="0"/>
              </a:rPr>
              <a:t>|  &lt;&gt;........&lt;&gt;  |      |    &lt;&gt;&lt;&gt;    |</a:t>
            </a:r>
          </a:p>
          <a:p>
            <a:pPr marL="273050" indent="-273050">
              <a:lnSpc>
                <a:spcPct val="65000"/>
              </a:lnSpc>
              <a:buNone/>
            </a:pPr>
            <a:r>
              <a:rPr lang="en-US" altLang="en-US" sz="2200">
                <a:latin typeface="Courier New" panose="02070309020205020404" pitchFamily="49" charset="0"/>
              </a:rPr>
              <a:t>|    &lt;&gt;....&lt;&gt;    |      #============#</a:t>
            </a:r>
          </a:p>
          <a:p>
            <a:pPr marL="273050" indent="-273050">
              <a:lnSpc>
                <a:spcPct val="65000"/>
              </a:lnSpc>
              <a:buNone/>
            </a:pPr>
            <a:r>
              <a:rPr lang="en-US" altLang="en-US" sz="2200">
                <a:latin typeface="Courier New" panose="02070309020205020404" pitchFamily="49" charset="0"/>
              </a:rPr>
              <a:t>|      &lt;&gt;&lt;&gt;      |</a:t>
            </a:r>
          </a:p>
          <a:p>
            <a:pPr marL="273050" indent="-273050">
              <a:lnSpc>
                <a:spcPct val="65000"/>
              </a:lnSpc>
              <a:buNone/>
            </a:pPr>
            <a:r>
              <a:rPr lang="en-US" altLang="en-US" sz="2200">
                <a:latin typeface="Courier New" panose="02070309020205020404" pitchFamily="49" charset="0"/>
              </a:rPr>
              <a:t>#================#</a:t>
            </a:r>
          </a:p>
        </p:txBody>
      </p:sp>
      <p:graphicFrame>
        <p:nvGraphicFramePr>
          <p:cNvPr id="1521892" name="Group 228"/>
          <p:cNvGraphicFramePr>
            <a:graphicFrameLocks noGrp="1"/>
          </p:cNvGraphicFramePr>
          <p:nvPr/>
        </p:nvGraphicFramePr>
        <p:xfrm>
          <a:off x="2057401" y="2286000"/>
          <a:ext cx="8029575" cy="1149502"/>
        </p:xfrm>
        <a:graphic>
          <a:graphicData uri="http://schemas.openxmlformats.org/drawingml/2006/table">
            <a:tbl>
              <a:tblPr/>
              <a:tblGrid>
                <a:gridCol w="738188"/>
                <a:gridCol w="1016000"/>
                <a:gridCol w="1179512"/>
                <a:gridCol w="2384425"/>
                <a:gridCol w="1162050"/>
                <a:gridCol w="1549400"/>
              </a:tblGrid>
              <a:tr h="3655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SIZE</a:t>
                      </a:r>
                    </a:p>
                  </a:txBody>
                  <a:tcPr marT="45695" marB="4569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line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spaces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-2*line + 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(2*SIZE)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dots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4*line - 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6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T="45695" marB="4569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1,2,3,4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6,4,2,0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-2*line + 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0,4,8,12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4*line - 4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1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T="45695" marB="4569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1,2,3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4,2,0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-2*line + 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0,4,8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4*line - 4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5" name="Group 228"/>
          <p:cNvGraphicFramePr>
            <a:graphicFrameLocks noGrp="1"/>
          </p:cNvGraphicFramePr>
          <p:nvPr/>
        </p:nvGraphicFramePr>
        <p:xfrm>
          <a:off x="2057401" y="2286000"/>
          <a:ext cx="8029575" cy="1149502"/>
        </p:xfrm>
        <a:graphic>
          <a:graphicData uri="http://schemas.openxmlformats.org/drawingml/2006/table">
            <a:tbl>
              <a:tblPr/>
              <a:tblGrid>
                <a:gridCol w="738188"/>
                <a:gridCol w="1016000"/>
                <a:gridCol w="1179512"/>
                <a:gridCol w="2384425"/>
                <a:gridCol w="1162050"/>
                <a:gridCol w="1549400"/>
              </a:tblGrid>
              <a:tr h="3655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SIZE</a:t>
                      </a:r>
                    </a:p>
                  </a:txBody>
                  <a:tcPr marT="45695" marB="4569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line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spaces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dots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6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T="45695" marB="4569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1,2,3,4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6,4,2,0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0,4,8,12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1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T="45695" marB="4569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1,2,3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4,2,0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0,4,8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6" name="Group 228"/>
          <p:cNvGraphicFramePr>
            <a:graphicFrameLocks noGrp="1"/>
          </p:cNvGraphicFramePr>
          <p:nvPr/>
        </p:nvGraphicFramePr>
        <p:xfrm>
          <a:off x="2057401" y="2286000"/>
          <a:ext cx="8029575" cy="1149502"/>
        </p:xfrm>
        <a:graphic>
          <a:graphicData uri="http://schemas.openxmlformats.org/drawingml/2006/table">
            <a:tbl>
              <a:tblPr/>
              <a:tblGrid>
                <a:gridCol w="738188"/>
                <a:gridCol w="1016000"/>
                <a:gridCol w="1179512"/>
                <a:gridCol w="2384425"/>
                <a:gridCol w="1162050"/>
                <a:gridCol w="1549400"/>
              </a:tblGrid>
              <a:tr h="3655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SIZE</a:t>
                      </a:r>
                    </a:p>
                  </a:txBody>
                  <a:tcPr marT="45695" marB="4569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line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spaces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dots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6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T="45695" marB="4569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1,2,3,4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6,4,2,0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-2*line +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0,4,8,12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4*line - 4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1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T="45695" marB="4569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1,2,3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4,2,0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-2*line +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0,4,8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4*line - 4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17840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1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21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1. Pseudo-code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marL="273050" indent="-273050"/>
            <a:r>
              <a:rPr lang="en-US" altLang="en-US" b="1" smtClean="0"/>
              <a:t>pseudo-code</a:t>
            </a:r>
            <a:r>
              <a:rPr lang="en-US" altLang="en-US" smtClean="0"/>
              <a:t>: An English description of an algorithm.</a:t>
            </a:r>
          </a:p>
          <a:p>
            <a:pPr marL="639763" lvl="1" indent="-246063"/>
            <a:endParaRPr lang="en-US" altLang="en-US" smtClean="0"/>
          </a:p>
          <a:p>
            <a:pPr marL="273050" indent="-273050"/>
            <a:r>
              <a:rPr lang="en-US" altLang="en-US" smtClean="0"/>
              <a:t>Example: Drawing a 12 wide by 7 tall box of stars</a:t>
            </a:r>
            <a:br>
              <a:rPr lang="en-US" altLang="en-US" smtClean="0"/>
            </a:br>
            <a:endParaRPr lang="en-US" altLang="en-US" sz="900">
              <a:latin typeface="Courier New" panose="02070309020205020404" pitchFamily="49" charset="0"/>
            </a:endParaRPr>
          </a:p>
          <a:p>
            <a:pPr marL="639763" lvl="1" indent="-246063">
              <a:buNone/>
            </a:pPr>
            <a:r>
              <a:rPr lang="en-US" altLang="en-US" i="1" smtClean="0"/>
              <a:t>	</a:t>
            </a:r>
            <a:r>
              <a:rPr lang="en-US" altLang="en-US" sz="2000" i="1"/>
              <a:t>print 12 stars.</a:t>
            </a:r>
          </a:p>
          <a:p>
            <a:pPr marL="639763" lvl="1" indent="-246063">
              <a:buNone/>
            </a:pPr>
            <a:r>
              <a:rPr lang="en-US" altLang="en-US" sz="2000" i="1"/>
              <a:t>	for (each of 5 lines) {</a:t>
            </a:r>
          </a:p>
          <a:p>
            <a:pPr marL="639763" lvl="1" indent="-246063">
              <a:buNone/>
            </a:pPr>
            <a:r>
              <a:rPr lang="en-US" altLang="en-US" sz="2000" i="1"/>
              <a:t>	    print a star.</a:t>
            </a:r>
          </a:p>
          <a:p>
            <a:pPr marL="639763" lvl="1" indent="-246063">
              <a:buNone/>
            </a:pPr>
            <a:r>
              <a:rPr lang="en-US" altLang="en-US" sz="2000" i="1"/>
              <a:t>	    print 10 spaces.</a:t>
            </a:r>
          </a:p>
          <a:p>
            <a:pPr marL="639763" lvl="1" indent="-246063">
              <a:buNone/>
            </a:pPr>
            <a:r>
              <a:rPr lang="en-US" altLang="en-US" sz="2000" i="1"/>
              <a:t>	    print a star.</a:t>
            </a:r>
          </a:p>
          <a:p>
            <a:pPr marL="639763" lvl="1" indent="-246063">
              <a:buNone/>
            </a:pPr>
            <a:r>
              <a:rPr lang="en-US" altLang="en-US" sz="2000" i="1"/>
              <a:t>	}</a:t>
            </a:r>
          </a:p>
          <a:p>
            <a:pPr marL="639763" lvl="1" indent="-246063">
              <a:buNone/>
            </a:pPr>
            <a:r>
              <a:rPr lang="en-US" altLang="en-US" sz="2000" i="1"/>
              <a:t>	print 12 stars.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7239000" y="3505200"/>
            <a:ext cx="2133600" cy="180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************</a:t>
            </a:r>
          </a:p>
          <a:p>
            <a:pPr>
              <a:lnSpc>
                <a:spcPct val="80000"/>
              </a:lnSpc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*          *</a:t>
            </a:r>
          </a:p>
          <a:p>
            <a:pPr>
              <a:lnSpc>
                <a:spcPct val="80000"/>
              </a:lnSpc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*          *</a:t>
            </a:r>
          </a:p>
          <a:p>
            <a:pPr>
              <a:lnSpc>
                <a:spcPct val="80000"/>
              </a:lnSpc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*          *</a:t>
            </a:r>
          </a:p>
          <a:p>
            <a:pPr>
              <a:lnSpc>
                <a:spcPct val="80000"/>
              </a:lnSpc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*          *</a:t>
            </a:r>
          </a:p>
          <a:p>
            <a:pPr>
              <a:lnSpc>
                <a:spcPct val="80000"/>
              </a:lnSpc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*          *</a:t>
            </a:r>
          </a:p>
          <a:p>
            <a:pPr>
              <a:lnSpc>
                <a:spcPct val="80000"/>
              </a:lnSpc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************</a:t>
            </a:r>
          </a:p>
        </p:txBody>
      </p:sp>
    </p:spTree>
    <p:extLst>
      <p:ext uri="{BB962C8B-B14F-4D97-AF65-F5344CB8AC3E}">
        <p14:creationId xmlns:p14="http://schemas.microsoft.com/office/powerpoint/2010/main" val="3207277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Partial solution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marL="273050" indent="-273050">
              <a:spcBef>
                <a:spcPct val="0"/>
              </a:spcBef>
              <a:buNone/>
            </a:pPr>
            <a:r>
              <a:rPr lang="en-US" altLang="en-US" sz="1600" b="1">
                <a:latin typeface="Courier New" panose="02070309020205020404" pitchFamily="49" charset="0"/>
              </a:rPr>
              <a:t>public static final int SIZE = 4;</a:t>
            </a:r>
          </a:p>
          <a:p>
            <a:pPr marL="273050" indent="-273050">
              <a:spcBef>
                <a:spcPct val="0"/>
              </a:spcBef>
              <a:buNone/>
            </a:pPr>
            <a:endParaRPr lang="en-US" altLang="en-US" sz="800" b="1">
              <a:latin typeface="Courier New" panose="02070309020205020404" pitchFamily="49" charset="0"/>
            </a:endParaRPr>
          </a:p>
          <a:p>
            <a:pPr marL="273050" indent="-273050">
              <a:spcBef>
                <a:spcPct val="0"/>
              </a:spcBef>
              <a:buNone/>
            </a:pPr>
            <a:r>
              <a:rPr lang="en-US" altLang="en-US" sz="1600" b="1">
                <a:solidFill>
                  <a:srgbClr val="008080"/>
                </a:solidFill>
                <a:latin typeface="Courier New" panose="02070309020205020404" pitchFamily="49" charset="0"/>
              </a:rPr>
              <a:t>// Prints the expanding pattern of &lt;&gt; for the top half of the figure.</a:t>
            </a:r>
          </a:p>
          <a:p>
            <a:pPr marL="273050" indent="-273050">
              <a:spcBef>
                <a:spcPct val="0"/>
              </a:spcBef>
              <a:buNone/>
            </a:pPr>
            <a:r>
              <a:rPr lang="en-US" altLang="en-US" sz="1600">
                <a:latin typeface="Courier New" panose="02070309020205020404" pitchFamily="49" charset="0"/>
              </a:rPr>
              <a:t>public static void drawTopHalf() {</a:t>
            </a:r>
          </a:p>
          <a:p>
            <a:pPr marL="273050" indent="-273050">
              <a:spcBef>
                <a:spcPct val="0"/>
              </a:spcBef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for (int line = 1; line &lt;= </a:t>
            </a:r>
            <a:r>
              <a:rPr lang="en-US" altLang="en-US" sz="1600" b="1">
                <a:latin typeface="Courier New" panose="02070309020205020404" pitchFamily="49" charset="0"/>
              </a:rPr>
              <a:t>SIZE</a:t>
            </a:r>
            <a:r>
              <a:rPr lang="en-US" altLang="en-US" sz="1600">
                <a:latin typeface="Courier New" panose="02070309020205020404" pitchFamily="49" charset="0"/>
              </a:rPr>
              <a:t>; line++) {</a:t>
            </a:r>
          </a:p>
          <a:p>
            <a:pPr marL="273050" indent="-273050">
              <a:spcBef>
                <a:spcPct val="0"/>
              </a:spcBef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System.out.print("|");</a:t>
            </a:r>
          </a:p>
          <a:p>
            <a:pPr marL="273050" indent="-273050">
              <a:spcBef>
                <a:spcPct val="0"/>
              </a:spcBef>
              <a:buNone/>
            </a:pPr>
            <a:endParaRPr lang="en-US" altLang="en-US" sz="800">
              <a:latin typeface="Courier New" panose="02070309020205020404" pitchFamily="49" charset="0"/>
            </a:endParaRPr>
          </a:p>
          <a:p>
            <a:pPr marL="273050" indent="-273050">
              <a:spcBef>
                <a:spcPct val="0"/>
              </a:spcBef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for (int space = 1; space &lt;= (line * -2 + </a:t>
            </a:r>
            <a:r>
              <a:rPr lang="en-US" altLang="en-US" sz="1600" b="1">
                <a:latin typeface="Courier New" panose="02070309020205020404" pitchFamily="49" charset="0"/>
              </a:rPr>
              <a:t>(2*SIZE)</a:t>
            </a:r>
            <a:r>
              <a:rPr lang="en-US" altLang="en-US" sz="1600">
                <a:latin typeface="Courier New" panose="02070309020205020404" pitchFamily="49" charset="0"/>
              </a:rPr>
              <a:t>); space++) {</a:t>
            </a:r>
          </a:p>
          <a:p>
            <a:pPr marL="273050" indent="-273050">
              <a:spcBef>
                <a:spcPct val="0"/>
              </a:spcBef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    System.out.print(" ");</a:t>
            </a:r>
          </a:p>
          <a:p>
            <a:pPr marL="273050" indent="-273050">
              <a:spcBef>
                <a:spcPct val="0"/>
              </a:spcBef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}</a:t>
            </a:r>
          </a:p>
          <a:p>
            <a:pPr marL="273050" indent="-273050">
              <a:spcBef>
                <a:spcPct val="0"/>
              </a:spcBef>
              <a:buNone/>
            </a:pPr>
            <a:endParaRPr lang="en-US" altLang="en-US" sz="800">
              <a:latin typeface="Courier New" panose="02070309020205020404" pitchFamily="49" charset="0"/>
            </a:endParaRPr>
          </a:p>
          <a:p>
            <a:pPr marL="273050" indent="-273050">
              <a:spcBef>
                <a:spcPct val="0"/>
              </a:spcBef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System.out.print("&lt;&gt;");</a:t>
            </a:r>
          </a:p>
          <a:p>
            <a:pPr marL="273050" indent="-273050">
              <a:spcBef>
                <a:spcPct val="0"/>
              </a:spcBef>
              <a:buNone/>
            </a:pPr>
            <a:endParaRPr lang="en-US" altLang="en-US" sz="800">
              <a:latin typeface="Courier New" panose="02070309020205020404" pitchFamily="49" charset="0"/>
            </a:endParaRPr>
          </a:p>
          <a:p>
            <a:pPr marL="273050" indent="-273050">
              <a:spcBef>
                <a:spcPct val="0"/>
              </a:spcBef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for (int dot = 1; dot &lt;= (line * 4 - </a:t>
            </a:r>
            <a:r>
              <a:rPr lang="en-US" altLang="en-US" sz="1600" b="1">
                <a:latin typeface="Courier New" panose="02070309020205020404" pitchFamily="49" charset="0"/>
              </a:rPr>
              <a:t>4</a:t>
            </a:r>
            <a:r>
              <a:rPr lang="en-US" altLang="en-US" sz="1600">
                <a:latin typeface="Courier New" panose="02070309020205020404" pitchFamily="49" charset="0"/>
              </a:rPr>
              <a:t>); dot++) {</a:t>
            </a:r>
          </a:p>
          <a:p>
            <a:pPr marL="273050" indent="-273050">
              <a:spcBef>
                <a:spcPct val="0"/>
              </a:spcBef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    System.out.print(".");</a:t>
            </a:r>
          </a:p>
          <a:p>
            <a:pPr marL="273050" indent="-273050">
              <a:spcBef>
                <a:spcPct val="0"/>
              </a:spcBef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}</a:t>
            </a:r>
          </a:p>
          <a:p>
            <a:pPr marL="273050" indent="-273050">
              <a:spcBef>
                <a:spcPct val="0"/>
              </a:spcBef>
              <a:buNone/>
            </a:pPr>
            <a:endParaRPr lang="en-US" altLang="en-US" sz="800">
              <a:latin typeface="Courier New" panose="02070309020205020404" pitchFamily="49" charset="0"/>
            </a:endParaRPr>
          </a:p>
          <a:p>
            <a:pPr marL="273050" indent="-273050">
              <a:spcBef>
                <a:spcPct val="0"/>
              </a:spcBef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System.out.print("&lt;&gt;");</a:t>
            </a:r>
          </a:p>
          <a:p>
            <a:pPr marL="273050" indent="-273050">
              <a:spcBef>
                <a:spcPct val="0"/>
              </a:spcBef>
              <a:buNone/>
            </a:pPr>
            <a:endParaRPr lang="en-US" altLang="en-US" sz="800">
              <a:latin typeface="Courier New" panose="02070309020205020404" pitchFamily="49" charset="0"/>
            </a:endParaRPr>
          </a:p>
          <a:p>
            <a:pPr marL="273050" indent="-273050">
              <a:spcBef>
                <a:spcPct val="0"/>
              </a:spcBef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for (int space = 1; space &lt;= (line * -2 + </a:t>
            </a:r>
            <a:r>
              <a:rPr lang="en-US" altLang="en-US" sz="1600" b="1">
                <a:latin typeface="Courier New" panose="02070309020205020404" pitchFamily="49" charset="0"/>
              </a:rPr>
              <a:t>(2*SIZE)</a:t>
            </a:r>
            <a:r>
              <a:rPr lang="en-US" altLang="en-US" sz="1600">
                <a:latin typeface="Courier New" panose="02070309020205020404" pitchFamily="49" charset="0"/>
              </a:rPr>
              <a:t>); space++) {</a:t>
            </a:r>
          </a:p>
          <a:p>
            <a:pPr marL="273050" indent="-273050">
              <a:spcBef>
                <a:spcPct val="0"/>
              </a:spcBef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    System.out.print(" ");</a:t>
            </a:r>
          </a:p>
          <a:p>
            <a:pPr marL="273050" indent="-273050">
              <a:spcBef>
                <a:spcPct val="0"/>
              </a:spcBef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}</a:t>
            </a:r>
          </a:p>
          <a:p>
            <a:pPr marL="273050" indent="-273050">
              <a:spcBef>
                <a:spcPct val="0"/>
              </a:spcBef>
              <a:buNone/>
            </a:pPr>
            <a:endParaRPr lang="en-US" altLang="en-US" sz="800">
              <a:latin typeface="Courier New" panose="02070309020205020404" pitchFamily="49" charset="0"/>
            </a:endParaRPr>
          </a:p>
          <a:p>
            <a:pPr marL="273050" indent="-273050">
              <a:spcBef>
                <a:spcPct val="0"/>
              </a:spcBef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System.out.println("|");</a:t>
            </a:r>
          </a:p>
          <a:p>
            <a:pPr marL="273050" indent="-273050">
              <a:spcBef>
                <a:spcPct val="0"/>
              </a:spcBef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}</a:t>
            </a:r>
          </a:p>
          <a:p>
            <a:pPr marL="273050" indent="-273050">
              <a:spcBef>
                <a:spcPct val="0"/>
              </a:spcBef>
              <a:buNone/>
            </a:pPr>
            <a:r>
              <a:rPr lang="en-US" altLang="en-US" sz="1600">
                <a:latin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720130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Observations about constant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marL="273050" indent="-273050"/>
            <a:r>
              <a:rPr lang="en-US" altLang="en-US" dirty="0" smtClean="0"/>
              <a:t>The constant can change the "intercept" in an expression.</a:t>
            </a:r>
          </a:p>
          <a:p>
            <a:pPr marL="639763" lvl="1" indent="-246063"/>
            <a:r>
              <a:rPr lang="en-US" altLang="en-US" dirty="0" smtClean="0"/>
              <a:t>Usually the "slope" is unchanged.</a:t>
            </a:r>
          </a:p>
          <a:p>
            <a:pPr marL="639763" lvl="1" indent="-246063">
              <a:buNone/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marL="639763" lvl="1" indent="-246063"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public static final </a:t>
            </a:r>
            <a:r>
              <a:rPr lang="en-US" altLang="en-US" sz="1800" dirty="0" err="1">
                <a:latin typeface="Courier New" panose="02070309020205020404" pitchFamily="49" charset="0"/>
              </a:rPr>
              <a:t>int</a:t>
            </a:r>
            <a:r>
              <a:rPr lang="en-US" altLang="en-US" sz="1800" dirty="0">
                <a:latin typeface="Courier New" panose="02070309020205020404" pitchFamily="49" charset="0"/>
              </a:rPr>
              <a:t> SIZE = 4;</a:t>
            </a:r>
          </a:p>
          <a:p>
            <a:pPr marL="639763" lvl="1" indent="-246063">
              <a:buNone/>
            </a:pPr>
            <a:endParaRPr lang="en-US" altLang="en-US" sz="800" dirty="0">
              <a:latin typeface="Courier New" panose="02070309020205020404" pitchFamily="49" charset="0"/>
            </a:endParaRPr>
          </a:p>
          <a:p>
            <a:pPr marL="639763" lvl="1" indent="-246063"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for (</a:t>
            </a:r>
            <a:r>
              <a:rPr lang="en-US" altLang="en-US" sz="1800" dirty="0" err="1">
                <a:latin typeface="Courier New" panose="02070309020205020404" pitchFamily="49" charset="0"/>
              </a:rPr>
              <a:t>int</a:t>
            </a:r>
            <a:r>
              <a:rPr lang="en-US" altLang="en-US" sz="1800" dirty="0">
                <a:latin typeface="Courier New" panose="02070309020205020404" pitchFamily="49" charset="0"/>
              </a:rPr>
              <a:t> space = 1; space &lt;= (line * </a:t>
            </a:r>
            <a:r>
              <a:rPr lang="en-US" altLang="en-US" sz="1800" dirty="0">
                <a:solidFill>
                  <a:srgbClr val="808080"/>
                </a:solidFill>
                <a:latin typeface="Courier New" panose="02070309020205020404" pitchFamily="49" charset="0"/>
              </a:rPr>
              <a:t>-2</a:t>
            </a:r>
            <a:r>
              <a:rPr lang="en-US" altLang="en-US" sz="1800" dirty="0">
                <a:latin typeface="Courier New" panose="02070309020205020404" pitchFamily="49" charset="0"/>
              </a:rPr>
              <a:t> + </a:t>
            </a:r>
            <a:r>
              <a:rPr lang="en-US" altLang="en-US" sz="1800" b="1" dirty="0">
                <a:solidFill>
                  <a:srgbClr val="003399"/>
                </a:solidFill>
                <a:latin typeface="Courier New" panose="02070309020205020404" pitchFamily="49" charset="0"/>
              </a:rPr>
              <a:t>(2 * SIZE)</a:t>
            </a:r>
            <a:r>
              <a:rPr lang="en-US" altLang="en-US" sz="1800" dirty="0">
                <a:latin typeface="Courier New" panose="02070309020205020404" pitchFamily="49" charset="0"/>
              </a:rPr>
              <a:t>);     </a:t>
            </a:r>
          </a:p>
          <a:p>
            <a:pPr marL="639763" lvl="1" indent="-246063"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space++) {</a:t>
            </a:r>
          </a:p>
          <a:p>
            <a:pPr marL="639763" lvl="1" indent="-246063"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</a:t>
            </a:r>
            <a:r>
              <a:rPr lang="en-US" altLang="en-US" sz="1800" dirty="0" err="1">
                <a:latin typeface="Courier New" panose="02070309020205020404" pitchFamily="49" charset="0"/>
              </a:rPr>
              <a:t>System.out.print</a:t>
            </a:r>
            <a:r>
              <a:rPr lang="en-US" altLang="en-US" sz="1800" dirty="0">
                <a:latin typeface="Courier New" panose="02070309020205020404" pitchFamily="49" charset="0"/>
              </a:rPr>
              <a:t>(" ");</a:t>
            </a:r>
          </a:p>
          <a:p>
            <a:pPr marL="639763" lvl="1" indent="-246063"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}</a:t>
            </a:r>
          </a:p>
          <a:p>
            <a:pPr marL="639763" lvl="1" indent="-246063"/>
            <a:endParaRPr lang="en-US" altLang="en-US" sz="1900" dirty="0">
              <a:latin typeface="Courier New" panose="02070309020205020404" pitchFamily="49" charset="0"/>
            </a:endParaRPr>
          </a:p>
          <a:p>
            <a:pPr marL="273050" indent="-273050"/>
            <a:r>
              <a:rPr lang="en-US" altLang="en-US" dirty="0" smtClean="0"/>
              <a:t>It doesn't replace </a:t>
            </a:r>
            <a:r>
              <a:rPr lang="en-US" altLang="en-US" i="1" dirty="0" smtClean="0"/>
              <a:t>every </a:t>
            </a:r>
            <a:r>
              <a:rPr lang="en-US" altLang="en-US" dirty="0" smtClean="0"/>
              <a:t>occurrence of the original value.</a:t>
            </a:r>
          </a:p>
          <a:p>
            <a:pPr marL="639763" lvl="1" indent="-246063">
              <a:buNone/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marL="639763" lvl="1" indent="-246063"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for (</a:t>
            </a:r>
            <a:r>
              <a:rPr lang="en-US" altLang="en-US" sz="2000" dirty="0" err="1">
                <a:latin typeface="Courier New" panose="02070309020205020404" pitchFamily="49" charset="0"/>
              </a:rPr>
              <a:t>int</a:t>
            </a:r>
            <a:r>
              <a:rPr lang="en-US" altLang="en-US" sz="2000" dirty="0">
                <a:latin typeface="Courier New" panose="02070309020205020404" pitchFamily="49" charset="0"/>
              </a:rPr>
              <a:t> dot = 1; dot &lt;= (line * </a:t>
            </a:r>
            <a:r>
              <a:rPr lang="en-US" altLang="en-US" sz="2000" b="1" dirty="0">
                <a:solidFill>
                  <a:srgbClr val="808080"/>
                </a:solidFill>
                <a:latin typeface="Courier New" panose="02070309020205020404" pitchFamily="49" charset="0"/>
              </a:rPr>
              <a:t>4</a:t>
            </a:r>
            <a:r>
              <a:rPr lang="en-US" altLang="en-US" sz="2000" dirty="0">
                <a:latin typeface="Courier New" panose="02070309020205020404" pitchFamily="49" charset="0"/>
              </a:rPr>
              <a:t> - </a:t>
            </a:r>
            <a:r>
              <a:rPr lang="en-US" altLang="en-US" sz="2000" b="1" dirty="0">
                <a:solidFill>
                  <a:srgbClr val="808080"/>
                </a:solidFill>
                <a:latin typeface="Courier New" panose="02070309020205020404" pitchFamily="49" charset="0"/>
              </a:rPr>
              <a:t>4</a:t>
            </a:r>
            <a:r>
              <a:rPr lang="en-US" altLang="en-US" sz="2000" dirty="0">
                <a:latin typeface="Courier New" panose="02070309020205020404" pitchFamily="49" charset="0"/>
              </a:rPr>
              <a:t>); dot++) {</a:t>
            </a:r>
          </a:p>
          <a:p>
            <a:pPr marL="639763" lvl="1" indent="-246063"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 </a:t>
            </a:r>
            <a:r>
              <a:rPr lang="en-US" altLang="en-US" sz="2000" dirty="0" err="1">
                <a:latin typeface="Courier New" panose="02070309020205020404" pitchFamily="49" charset="0"/>
              </a:rPr>
              <a:t>System.out.print</a:t>
            </a:r>
            <a:r>
              <a:rPr lang="en-US" altLang="en-US" sz="2000" dirty="0">
                <a:latin typeface="Courier New" panose="02070309020205020404" pitchFamily="49" charset="0"/>
              </a:rPr>
              <a:t>(".");</a:t>
            </a:r>
          </a:p>
          <a:p>
            <a:pPr marL="639763" lvl="1" indent="-246063"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185040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Pseudo-code algorithm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fontScale="92500" lnSpcReduction="10000"/>
          </a:bodyPr>
          <a:lstStyle/>
          <a:p>
            <a:pPr marL="639763" lvl="1" indent="-246063">
              <a:buNone/>
            </a:pPr>
            <a:r>
              <a:rPr lang="en-US" altLang="en-US" smtClean="0"/>
              <a:t>1. Line</a:t>
            </a:r>
          </a:p>
          <a:p>
            <a:pPr lvl="2" indent="-246063"/>
            <a:r>
              <a:rPr lang="en-US" altLang="en-US" smtClean="0">
                <a:latin typeface="Courier New" panose="02070309020205020404" pitchFamily="49" charset="0"/>
              </a:rPr>
              <a:t>#</a:t>
            </a:r>
            <a:r>
              <a:rPr lang="en-US" altLang="en-US" smtClean="0"/>
              <a:t> , 16 </a:t>
            </a:r>
            <a:r>
              <a:rPr lang="en-US" altLang="en-US" smtClean="0">
                <a:latin typeface="Courier New" panose="02070309020205020404" pitchFamily="49" charset="0"/>
              </a:rPr>
              <a:t>=</a:t>
            </a:r>
            <a:r>
              <a:rPr lang="en-US" altLang="en-US" smtClean="0"/>
              <a:t>, </a:t>
            </a:r>
            <a:r>
              <a:rPr lang="en-US" altLang="en-US" smtClean="0">
                <a:latin typeface="Courier New" panose="02070309020205020404" pitchFamily="49" charset="0"/>
              </a:rPr>
              <a:t>#</a:t>
            </a:r>
          </a:p>
          <a:p>
            <a:pPr marL="639763" lvl="1" indent="-246063">
              <a:buNone/>
            </a:pPr>
            <a:endParaRPr lang="en-US" altLang="en-US" smtClean="0">
              <a:latin typeface="Courier New" panose="02070309020205020404" pitchFamily="49" charset="0"/>
            </a:endParaRPr>
          </a:p>
          <a:p>
            <a:pPr marL="639763" lvl="1" indent="-246063">
              <a:buNone/>
            </a:pPr>
            <a:r>
              <a:rPr lang="en-US" altLang="en-US" smtClean="0">
                <a:solidFill>
                  <a:srgbClr val="003399"/>
                </a:solidFill>
              </a:rPr>
              <a:t>2. Top half</a:t>
            </a:r>
          </a:p>
          <a:p>
            <a:pPr lvl="2" indent="-246063"/>
            <a:r>
              <a:rPr lang="en-US" altLang="en-US" sz="1800">
                <a:solidFill>
                  <a:srgbClr val="003399"/>
                </a:solidFill>
                <a:latin typeface="Courier New" panose="02070309020205020404" pitchFamily="49" charset="0"/>
              </a:rPr>
              <a:t>|</a:t>
            </a:r>
          </a:p>
          <a:p>
            <a:pPr lvl="2" indent="-246063"/>
            <a:r>
              <a:rPr lang="en-US" altLang="en-US" sz="1800">
                <a:solidFill>
                  <a:srgbClr val="003399"/>
                </a:solidFill>
              </a:rPr>
              <a:t>spaces (decreasing)</a:t>
            </a:r>
          </a:p>
          <a:p>
            <a:pPr lvl="2" indent="-246063"/>
            <a:r>
              <a:rPr lang="en-US" altLang="en-US" sz="1800">
                <a:solidFill>
                  <a:srgbClr val="003399"/>
                </a:solidFill>
                <a:latin typeface="Courier New" panose="02070309020205020404" pitchFamily="49" charset="0"/>
              </a:rPr>
              <a:t>&lt;&gt;</a:t>
            </a:r>
          </a:p>
          <a:p>
            <a:pPr lvl="2" indent="-246063"/>
            <a:r>
              <a:rPr lang="en-US" altLang="en-US" sz="1800">
                <a:solidFill>
                  <a:srgbClr val="003399"/>
                </a:solidFill>
              </a:rPr>
              <a:t>dots (increasing)</a:t>
            </a:r>
          </a:p>
          <a:p>
            <a:pPr lvl="2" indent="-246063"/>
            <a:r>
              <a:rPr lang="en-US" altLang="en-US" sz="1800">
                <a:solidFill>
                  <a:srgbClr val="003399"/>
                </a:solidFill>
                <a:latin typeface="Courier New" panose="02070309020205020404" pitchFamily="49" charset="0"/>
              </a:rPr>
              <a:t>&lt;&gt;</a:t>
            </a:r>
          </a:p>
          <a:p>
            <a:pPr lvl="2" indent="-246063"/>
            <a:r>
              <a:rPr lang="en-US" altLang="en-US" sz="1800">
                <a:solidFill>
                  <a:srgbClr val="003399"/>
                </a:solidFill>
              </a:rPr>
              <a:t>spaces (same as above)</a:t>
            </a:r>
          </a:p>
          <a:p>
            <a:pPr lvl="2" indent="-246063"/>
            <a:r>
              <a:rPr lang="en-US" altLang="en-US" sz="1800">
                <a:solidFill>
                  <a:srgbClr val="003399"/>
                </a:solidFill>
                <a:latin typeface="Courier New" panose="02070309020205020404" pitchFamily="49" charset="0"/>
              </a:rPr>
              <a:t>|</a:t>
            </a:r>
          </a:p>
          <a:p>
            <a:pPr lvl="2" indent="-246063">
              <a:buNone/>
            </a:pPr>
            <a:endParaRPr lang="en-US" altLang="en-US" sz="1800">
              <a:solidFill>
                <a:srgbClr val="003399"/>
              </a:solidFill>
              <a:latin typeface="Courier New" panose="02070309020205020404" pitchFamily="49" charset="0"/>
            </a:endParaRPr>
          </a:p>
          <a:p>
            <a:pPr marL="639763" lvl="1" indent="-246063">
              <a:buNone/>
            </a:pPr>
            <a:r>
              <a:rPr lang="en-US" altLang="en-US" smtClean="0"/>
              <a:t>3. Bottom half (top half upside-down)</a:t>
            </a:r>
          </a:p>
          <a:p>
            <a:pPr marL="639763" lvl="1" indent="-246063">
              <a:buNone/>
            </a:pPr>
            <a:endParaRPr lang="en-US" altLang="en-US" smtClean="0"/>
          </a:p>
          <a:p>
            <a:pPr marL="639763" lvl="1" indent="-246063">
              <a:buNone/>
            </a:pPr>
            <a:r>
              <a:rPr lang="en-US" altLang="en-US" smtClean="0"/>
              <a:t>4. Line</a:t>
            </a:r>
          </a:p>
          <a:p>
            <a:pPr lvl="2" indent="-246063"/>
            <a:r>
              <a:rPr lang="en-US" altLang="en-US" smtClean="0">
                <a:latin typeface="Courier New" panose="02070309020205020404" pitchFamily="49" charset="0"/>
              </a:rPr>
              <a:t>#</a:t>
            </a:r>
            <a:r>
              <a:rPr lang="en-US" altLang="en-US" smtClean="0"/>
              <a:t> , 16 </a:t>
            </a:r>
            <a:r>
              <a:rPr lang="en-US" altLang="en-US" smtClean="0">
                <a:latin typeface="Courier New" panose="02070309020205020404" pitchFamily="49" charset="0"/>
              </a:rPr>
              <a:t>=</a:t>
            </a:r>
            <a:r>
              <a:rPr lang="en-US" altLang="en-US" smtClean="0"/>
              <a:t>, </a:t>
            </a:r>
            <a:r>
              <a:rPr lang="en-US" altLang="en-US" smtClean="0">
                <a:latin typeface="Courier New" panose="02070309020205020404" pitchFamily="49" charset="0"/>
              </a:rPr>
              <a:t>#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7515380" y="3124200"/>
            <a:ext cx="3070071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1143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#================#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3399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      &lt;&gt;&lt;&gt;      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3399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    &lt;&gt;....&lt;&gt;    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3399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  &lt;&gt;........&lt;&gt;  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3399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|&lt;&gt;............&lt;&gt;|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|&lt;&gt;............&lt;&gt;|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  &lt;&gt;........&lt;&gt;  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    &lt;&gt;....&lt;&gt;    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      &lt;&gt;&lt;&gt;      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#================#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366942" y="2133600"/>
            <a:ext cx="3211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What should “main” look like?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6428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Methods from pseudocode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1371600" y="1325563"/>
            <a:ext cx="8991600" cy="5181600"/>
          </a:xfrm>
        </p:spPr>
        <p:txBody>
          <a:bodyPr>
            <a:normAutofit lnSpcReduction="10000"/>
          </a:bodyPr>
          <a:lstStyle/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public class Mirror {</a:t>
            </a:r>
          </a:p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    public static void main(String[] </a:t>
            </a:r>
            <a:r>
              <a:rPr lang="en-US" altLang="en-US" sz="1600" dirty="0" err="1">
                <a:latin typeface="Consolas" charset="0"/>
                <a:ea typeface="Consolas" charset="0"/>
                <a:cs typeface="Consolas" charset="0"/>
              </a:rPr>
              <a:t>args</a:t>
            </a: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) {</a:t>
            </a:r>
          </a:p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1600" dirty="0" err="1">
                <a:latin typeface="Consolas" charset="0"/>
                <a:ea typeface="Consolas" charset="0"/>
                <a:cs typeface="Consolas" charset="0"/>
              </a:rPr>
              <a:t>drawLine</a:t>
            </a: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();</a:t>
            </a:r>
          </a:p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1600" dirty="0" err="1">
                <a:latin typeface="Consolas" charset="0"/>
                <a:ea typeface="Consolas" charset="0"/>
                <a:cs typeface="Consolas" charset="0"/>
              </a:rPr>
              <a:t>drawTopHalf</a:t>
            </a: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();</a:t>
            </a:r>
          </a:p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1600" dirty="0" err="1">
                <a:latin typeface="Consolas" charset="0"/>
                <a:ea typeface="Consolas" charset="0"/>
                <a:cs typeface="Consolas" charset="0"/>
              </a:rPr>
              <a:t>drawBottomHalf</a:t>
            </a: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();</a:t>
            </a:r>
          </a:p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1600" dirty="0" err="1">
                <a:latin typeface="Consolas" charset="0"/>
                <a:ea typeface="Consolas" charset="0"/>
                <a:cs typeface="Consolas" charset="0"/>
              </a:rPr>
              <a:t>drawLine</a:t>
            </a: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();</a:t>
            </a:r>
          </a:p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    }</a:t>
            </a:r>
          </a:p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endParaRPr lang="en-US" altLang="en-US" sz="1100" dirty="0">
              <a:latin typeface="Consolas" charset="0"/>
              <a:ea typeface="Consolas" charset="0"/>
              <a:cs typeface="Consolas" charset="0"/>
            </a:endParaRPr>
          </a:p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    public static void </a:t>
            </a:r>
            <a:r>
              <a:rPr lang="en-US" altLang="en-US" sz="1600" dirty="0" err="1">
                <a:latin typeface="Consolas" charset="0"/>
                <a:ea typeface="Consolas" charset="0"/>
                <a:cs typeface="Consolas" charset="0"/>
              </a:rPr>
              <a:t>drawTopHalf</a:t>
            </a: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() {</a:t>
            </a:r>
          </a:p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16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 ("drawing top");</a:t>
            </a:r>
          </a:p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        for (</a:t>
            </a:r>
            <a:r>
              <a:rPr lang="en-US" altLang="en-US" sz="1600" dirty="0" err="1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 line = 1; line &lt;= 4; line++) {</a:t>
            </a:r>
          </a:p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            </a:t>
            </a:r>
            <a:r>
              <a:rPr lang="en-US" altLang="en-US" sz="16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// contents of each line</a:t>
            </a:r>
          </a:p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        }</a:t>
            </a:r>
          </a:p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    }</a:t>
            </a:r>
          </a:p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endParaRPr lang="en-US" altLang="en-US" sz="1100" dirty="0">
              <a:latin typeface="Consolas" charset="0"/>
              <a:ea typeface="Consolas" charset="0"/>
              <a:cs typeface="Consolas" charset="0"/>
            </a:endParaRPr>
          </a:p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    public static void </a:t>
            </a:r>
            <a:r>
              <a:rPr lang="en-US" altLang="en-US" sz="1600" dirty="0" err="1">
                <a:latin typeface="Consolas" charset="0"/>
                <a:ea typeface="Consolas" charset="0"/>
                <a:cs typeface="Consolas" charset="0"/>
              </a:rPr>
              <a:t>drawBottomHalf</a:t>
            </a: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() {</a:t>
            </a:r>
          </a:p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16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 ("drawing bottom");</a:t>
            </a:r>
          </a:p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        for (</a:t>
            </a:r>
            <a:r>
              <a:rPr lang="en-US" altLang="en-US" sz="1600" dirty="0" err="1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 line = 1; line &lt;= 4; line++) {</a:t>
            </a:r>
          </a:p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            </a:t>
            </a:r>
            <a:r>
              <a:rPr lang="en-US" altLang="en-US" sz="16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// contents of each line</a:t>
            </a:r>
          </a:p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        }</a:t>
            </a:r>
          </a:p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    }</a:t>
            </a:r>
          </a:p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    </a:t>
            </a:r>
          </a:p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    public static void </a:t>
            </a:r>
            <a:r>
              <a:rPr lang="en-US" altLang="en-US" sz="1600" dirty="0" err="1">
                <a:latin typeface="Consolas" charset="0"/>
                <a:ea typeface="Consolas" charset="0"/>
                <a:cs typeface="Consolas" charset="0"/>
              </a:rPr>
              <a:t>drawLine</a:t>
            </a: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() {</a:t>
            </a:r>
          </a:p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16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// ...</a:t>
            </a:r>
          </a:p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    }</a:t>
            </a:r>
          </a:p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269510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2. Tables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marL="273050" indent="-273050"/>
            <a:r>
              <a:rPr lang="en-US" altLang="en-US" smtClean="0"/>
              <a:t>A table for the top half:</a:t>
            </a:r>
          </a:p>
          <a:p>
            <a:pPr marL="639763" lvl="1" indent="-246063"/>
            <a:r>
              <a:rPr lang="en-US" altLang="en-US" smtClean="0"/>
              <a:t>Compute spaces and dots expressions from line number</a:t>
            </a:r>
          </a:p>
        </p:txBody>
      </p:sp>
      <p:graphicFrame>
        <p:nvGraphicFramePr>
          <p:cNvPr id="1490948" name="Group 4"/>
          <p:cNvGraphicFramePr>
            <a:graphicFrameLocks noGrp="1"/>
          </p:cNvGraphicFramePr>
          <p:nvPr/>
        </p:nvGraphicFramePr>
        <p:xfrm>
          <a:off x="1676400" y="2590801"/>
          <a:ext cx="6019800" cy="2514601"/>
        </p:xfrm>
        <a:graphic>
          <a:graphicData uri="http://schemas.openxmlformats.org/drawingml/2006/table">
            <a:tbl>
              <a:tblPr/>
              <a:tblGrid>
                <a:gridCol w="728663"/>
                <a:gridCol w="1179512"/>
                <a:gridCol w="1597025"/>
                <a:gridCol w="838200"/>
                <a:gridCol w="1676400"/>
              </a:tblGrid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line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spaces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dots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1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1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490987" name="Group 43"/>
          <p:cNvGraphicFramePr>
            <a:graphicFrameLocks noGrp="1"/>
          </p:cNvGraphicFramePr>
          <p:nvPr>
            <p:extLst/>
          </p:nvPr>
        </p:nvGraphicFramePr>
        <p:xfrm>
          <a:off x="1676400" y="2590801"/>
          <a:ext cx="6019800" cy="2514601"/>
        </p:xfrm>
        <a:graphic>
          <a:graphicData uri="http://schemas.openxmlformats.org/drawingml/2006/table">
            <a:tbl>
              <a:tblPr/>
              <a:tblGrid>
                <a:gridCol w="728663"/>
                <a:gridCol w="1179512"/>
                <a:gridCol w="1597025"/>
                <a:gridCol w="838200"/>
                <a:gridCol w="1676400"/>
              </a:tblGrid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line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spaces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+mn-ea"/>
                          <a:cs typeface="Times New Roman" pitchFamily="18" charset="0"/>
                        </a:rPr>
                        <a:t>?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dots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1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1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272" name="Text Box 4"/>
          <p:cNvSpPr txBox="1">
            <a:spLocks noChangeArrowheads="1"/>
          </p:cNvSpPr>
          <p:nvPr/>
        </p:nvSpPr>
        <p:spPr bwMode="auto">
          <a:xfrm>
            <a:off x="7597930" y="3124200"/>
            <a:ext cx="3070071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1143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#================#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 b="1">
                <a:solidFill>
                  <a:srgbClr val="003399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      &lt;&gt;&lt;&gt;      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 b="1">
                <a:solidFill>
                  <a:srgbClr val="003399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    &lt;&gt;....&lt;&gt;    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 b="1">
                <a:solidFill>
                  <a:srgbClr val="003399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  &lt;&gt;........&lt;&gt;  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 b="1">
                <a:solidFill>
                  <a:srgbClr val="003399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|&lt;&gt;............&lt;&gt;|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|&lt;&gt;............&lt;&gt;|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  &lt;&gt;........&lt;&gt;  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    &lt;&gt;....&lt;&gt;    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      &lt;&gt;&lt;&gt;      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#================#</a:t>
            </a:r>
          </a:p>
        </p:txBody>
      </p:sp>
    </p:spTree>
    <p:extLst>
      <p:ext uri="{BB962C8B-B14F-4D97-AF65-F5344CB8AC3E}">
        <p14:creationId xmlns:p14="http://schemas.microsoft.com/office/powerpoint/2010/main" val="10233486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3. Writing the code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marL="273050" indent="-273050"/>
            <a:r>
              <a:rPr lang="en-US" altLang="en-US" dirty="0" smtClean="0"/>
              <a:t>Useful questions about the top half:</a:t>
            </a:r>
          </a:p>
          <a:p>
            <a:pPr marL="639763" lvl="1" indent="-246063"/>
            <a:endParaRPr lang="en-US" altLang="en-US" dirty="0" smtClean="0"/>
          </a:p>
          <a:p>
            <a:pPr marL="639763" lvl="1" indent="-246063"/>
            <a:r>
              <a:rPr lang="en-US" altLang="en-US" dirty="0" smtClean="0"/>
              <a:t>What methods? (think structure and redundancy)</a:t>
            </a:r>
          </a:p>
          <a:p>
            <a:pPr marL="639763" lvl="1" indent="-246063"/>
            <a:endParaRPr lang="en-US" altLang="en-US" dirty="0" smtClean="0"/>
          </a:p>
          <a:p>
            <a:pPr marL="639763" lvl="1" indent="-246063"/>
            <a:r>
              <a:rPr lang="en-US" altLang="en-US" dirty="0" smtClean="0"/>
              <a:t>Number of (nested) loops per line?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7597930" y="3124200"/>
            <a:ext cx="3070071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1143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#================#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      &lt;&gt;&lt;&gt;      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    &lt;&gt;....&lt;&gt;    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  &lt;&gt;........&lt;&gt;  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|&lt;&gt;............&lt;&gt;|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|&lt;&gt;............&lt;&gt;|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  &lt;&gt;........&lt;&gt;  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    &lt;&gt;....&lt;&gt;    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      &lt;&gt;&lt;&gt;      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#================#</a:t>
            </a:r>
          </a:p>
        </p:txBody>
      </p:sp>
    </p:spTree>
    <p:extLst>
      <p:ext uri="{BB962C8B-B14F-4D97-AF65-F5344CB8AC3E}">
        <p14:creationId xmlns:p14="http://schemas.microsoft.com/office/powerpoint/2010/main" val="2248703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Partial solution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1600" b="1">
                <a:solidFill>
                  <a:srgbClr val="008080"/>
                </a:solidFill>
                <a:latin typeface="Courier New" panose="02070309020205020404" pitchFamily="49" charset="0"/>
              </a:rPr>
              <a:t>// Prints the expanding pattern of &lt;&gt; for the top half of the figure.</a:t>
            </a:r>
          </a:p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1600">
                <a:latin typeface="Courier New" panose="02070309020205020404" pitchFamily="49" charset="0"/>
              </a:rPr>
              <a:t>public static void drawTopHalf() {</a:t>
            </a:r>
          </a:p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for (int line = 1; line &lt;= 4; line++) {</a:t>
            </a:r>
          </a:p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System.out.print("|");</a:t>
            </a:r>
          </a:p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endParaRPr lang="en-US" altLang="en-US" sz="800">
              <a:latin typeface="Courier New" panose="02070309020205020404" pitchFamily="49" charset="0"/>
            </a:endParaRPr>
          </a:p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for (int space = 1; space &lt;= </a:t>
            </a:r>
            <a:r>
              <a:rPr lang="en-US" altLang="en-US" sz="1600" b="1">
                <a:solidFill>
                  <a:srgbClr val="003399"/>
                </a:solidFill>
                <a:latin typeface="Courier New" panose="02070309020205020404" pitchFamily="49" charset="0"/>
              </a:rPr>
              <a:t>(line * -2 + 8)</a:t>
            </a:r>
            <a:r>
              <a:rPr lang="en-US" altLang="en-US" sz="1600">
                <a:latin typeface="Courier New" panose="02070309020205020404" pitchFamily="49" charset="0"/>
              </a:rPr>
              <a:t>; space++) {</a:t>
            </a:r>
          </a:p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    System.out.print(" ");</a:t>
            </a:r>
          </a:p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}</a:t>
            </a:r>
          </a:p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endParaRPr lang="en-US" altLang="en-US" sz="800">
              <a:latin typeface="Courier New" panose="02070309020205020404" pitchFamily="49" charset="0"/>
            </a:endParaRPr>
          </a:p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System.out.print("&lt;&gt;");</a:t>
            </a:r>
          </a:p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endParaRPr lang="en-US" altLang="en-US" sz="800">
              <a:latin typeface="Courier New" panose="02070309020205020404" pitchFamily="49" charset="0"/>
            </a:endParaRPr>
          </a:p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for (int dot = 1; dot &lt;= </a:t>
            </a:r>
            <a:r>
              <a:rPr lang="en-US" altLang="en-US" sz="1600" b="1">
                <a:solidFill>
                  <a:srgbClr val="003399"/>
                </a:solidFill>
                <a:latin typeface="Courier New" panose="02070309020205020404" pitchFamily="49" charset="0"/>
              </a:rPr>
              <a:t>(line * 4 - 4)</a:t>
            </a:r>
            <a:r>
              <a:rPr lang="en-US" altLang="en-US" sz="1600">
                <a:latin typeface="Courier New" panose="02070309020205020404" pitchFamily="49" charset="0"/>
              </a:rPr>
              <a:t>; dot++) {</a:t>
            </a:r>
          </a:p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    System.out.print(".");</a:t>
            </a:r>
          </a:p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}</a:t>
            </a:r>
          </a:p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endParaRPr lang="en-US" altLang="en-US" sz="800">
              <a:latin typeface="Courier New" panose="02070309020205020404" pitchFamily="49" charset="0"/>
            </a:endParaRPr>
          </a:p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System.out.print("&lt;&gt;");</a:t>
            </a:r>
          </a:p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endParaRPr lang="en-US" altLang="en-US" sz="800">
              <a:latin typeface="Courier New" panose="02070309020205020404" pitchFamily="49" charset="0"/>
            </a:endParaRPr>
          </a:p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for (int space = 1; space &lt;= </a:t>
            </a:r>
            <a:r>
              <a:rPr lang="en-US" altLang="en-US" sz="1600" b="1">
                <a:solidFill>
                  <a:srgbClr val="003399"/>
                </a:solidFill>
                <a:latin typeface="Courier New" panose="02070309020205020404" pitchFamily="49" charset="0"/>
              </a:rPr>
              <a:t>(line * -2 + 8)</a:t>
            </a:r>
            <a:r>
              <a:rPr lang="en-US" altLang="en-US" sz="1600">
                <a:latin typeface="Courier New" panose="02070309020205020404" pitchFamily="49" charset="0"/>
              </a:rPr>
              <a:t>; space++) {</a:t>
            </a:r>
          </a:p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    System.out.print(" ");</a:t>
            </a:r>
          </a:p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}</a:t>
            </a:r>
          </a:p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endParaRPr lang="en-US" altLang="en-US" sz="800">
              <a:latin typeface="Courier New" panose="02070309020205020404" pitchFamily="49" charset="0"/>
            </a:endParaRPr>
          </a:p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System.out.println("|");</a:t>
            </a:r>
          </a:p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}</a:t>
            </a:r>
          </a:p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1600">
                <a:latin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9729600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Grp="1" noChangeArrowheads="1"/>
          </p:cNvSpPr>
          <p:nvPr>
            <p:ph type="ctrTitle" idx="4294967295"/>
          </p:nvPr>
        </p:nvSpPr>
        <p:spPr>
          <a:xfrm>
            <a:off x="2209800" y="1219201"/>
            <a:ext cx="7772400" cy="1470025"/>
          </a:xfrm>
        </p:spPr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>
                <a:solidFill>
                  <a:schemeClr val="tx1"/>
                </a:solidFill>
              </a:rPr>
              <a:t>Class constants</a:t>
            </a:r>
            <a:br>
              <a:rPr lang="en-US" altLang="en-US" smtClean="0">
                <a:solidFill>
                  <a:schemeClr val="tx1"/>
                </a:solidFill>
              </a:rPr>
            </a:br>
            <a:r>
              <a:rPr lang="en-US" altLang="en-US" smtClean="0">
                <a:solidFill>
                  <a:schemeClr val="tx1"/>
                </a:solidFill>
              </a:rPr>
              <a:t>and scope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2063750" y="3016251"/>
            <a:ext cx="7905750" cy="1851025"/>
          </a:xfrm>
        </p:spPr>
        <p:txBody>
          <a:bodyPr/>
          <a:lstStyle/>
          <a:p>
            <a:pPr marL="0" indent="0" algn="ctr">
              <a:buNone/>
            </a:pPr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24503761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5"/>
          <p:cNvSpPr>
            <a:spLocks noGrp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Scaling the mirror</a:t>
            </a:r>
          </a:p>
        </p:txBody>
      </p:sp>
      <p:sp>
        <p:nvSpPr>
          <p:cNvPr id="12291" name="Content Placeholder 6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marL="273050" indent="-273050"/>
            <a:r>
              <a:rPr lang="en-US" altLang="en-US" dirty="0" smtClean="0"/>
              <a:t>Modify Mirror program so it can scale.</a:t>
            </a:r>
          </a:p>
          <a:p>
            <a:pPr marL="639763" lvl="1" indent="-246063"/>
            <a:r>
              <a:rPr lang="en-US" altLang="en-US" dirty="0" smtClean="0"/>
              <a:t>Mirror (left) is at size 4; right is at size 3</a:t>
            </a:r>
          </a:p>
          <a:p>
            <a:pPr marL="639763" lvl="1" indent="-246063"/>
            <a:endParaRPr lang="en-US" altLang="en-US" sz="900" dirty="0"/>
          </a:p>
          <a:p>
            <a:pPr marL="639763" lvl="1" indent="-246063"/>
            <a:endParaRPr lang="en-US" altLang="en-US" sz="900" dirty="0"/>
          </a:p>
          <a:p>
            <a:pPr marL="273050" indent="-273050"/>
            <a:r>
              <a:rPr lang="en-US" altLang="en-US" dirty="0" smtClean="0"/>
              <a:t>Structure code so we can change the size </a:t>
            </a:r>
            <a:r>
              <a:rPr lang="en-US" altLang="en-US" i="1" dirty="0" smtClean="0">
                <a:solidFill>
                  <a:srgbClr val="C00000"/>
                </a:solidFill>
              </a:rPr>
              <a:t>in one place</a:t>
            </a:r>
            <a:endParaRPr lang="en-US" altLang="en-US" dirty="0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2340130" y="3216275"/>
            <a:ext cx="3070071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1143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#================#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      &lt;&gt;&lt;&gt;      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    &lt;&gt;....&lt;&gt;    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  &lt;&gt;........&lt;&gt;  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|&lt;&gt;............&lt;&gt;|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|&lt;&gt;............&lt;&gt;|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  &lt;&gt;........&lt;&gt;  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    &lt;&gt;....&lt;&gt;    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      &lt;&gt;&lt;&gt;      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#================#</a:t>
            </a:r>
          </a:p>
        </p:txBody>
      </p:sp>
      <p:sp>
        <p:nvSpPr>
          <p:cNvPr id="12293" name="Text Box 4"/>
          <p:cNvSpPr txBox="1">
            <a:spLocks noChangeArrowheads="1"/>
          </p:cNvSpPr>
          <p:nvPr/>
        </p:nvSpPr>
        <p:spPr bwMode="auto">
          <a:xfrm>
            <a:off x="7326314" y="3200401"/>
            <a:ext cx="2579687" cy="2739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1143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#============#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    &lt;&gt;&lt;&gt;    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  &lt;&gt;....&lt;&gt;  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|&lt;&gt;........&lt;&gt;|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|&lt;&gt;........&lt;&gt;|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  &lt;&gt;....&lt;&gt;  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    &lt;&gt;&lt;&gt;    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#============#</a:t>
            </a:r>
          </a:p>
        </p:txBody>
      </p:sp>
    </p:spTree>
    <p:extLst>
      <p:ext uri="{BB962C8B-B14F-4D97-AF65-F5344CB8AC3E}">
        <p14:creationId xmlns:p14="http://schemas.microsoft.com/office/powerpoint/2010/main" val="891480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17162</TotalTime>
  <Words>1748</Words>
  <Application>Microsoft Macintosh PowerPoint</Application>
  <PresentationFormat>Widescreen</PresentationFormat>
  <Paragraphs>504</Paragraphs>
  <Slides>21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2" baseType="lpstr">
      <vt:lpstr>Arial</vt:lpstr>
      <vt:lpstr>Calibri</vt:lpstr>
      <vt:lpstr>Calibri Light</vt:lpstr>
      <vt:lpstr>Consolas</vt:lpstr>
      <vt:lpstr>Courier New</vt:lpstr>
      <vt:lpstr>Mangal</vt:lpstr>
      <vt:lpstr>Tahoma</vt:lpstr>
      <vt:lpstr>Times New Roman</vt:lpstr>
      <vt:lpstr>Verdana</vt:lpstr>
      <vt:lpstr>Wingdings</vt:lpstr>
      <vt:lpstr>Custom Design</vt:lpstr>
      <vt:lpstr>Loops</vt:lpstr>
      <vt:lpstr>1. Pseudo-code</vt:lpstr>
      <vt:lpstr>Pseudo-code algorithm</vt:lpstr>
      <vt:lpstr>Methods from pseudocode</vt:lpstr>
      <vt:lpstr>2. Tables</vt:lpstr>
      <vt:lpstr>3. Writing the code</vt:lpstr>
      <vt:lpstr>Partial solution</vt:lpstr>
      <vt:lpstr>Class constants and scope</vt:lpstr>
      <vt:lpstr>Scaling the mirror</vt:lpstr>
      <vt:lpstr>Limitations of variables</vt:lpstr>
      <vt:lpstr>Scope</vt:lpstr>
      <vt:lpstr>Scope implications</vt:lpstr>
      <vt:lpstr>Class constants</vt:lpstr>
      <vt:lpstr>Constants and figures</vt:lpstr>
      <vt:lpstr>Repetitive figure code</vt:lpstr>
      <vt:lpstr>Adding a constant</vt:lpstr>
      <vt:lpstr>Complex figure w/ constant</vt:lpstr>
      <vt:lpstr>Using a constant</vt:lpstr>
      <vt:lpstr>Loop tables and constant</vt:lpstr>
      <vt:lpstr>Partial solution</vt:lpstr>
      <vt:lpstr>Observations about constant</vt:lpstr>
    </vt:vector>
  </TitlesOfParts>
  <Company>University of Washington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Java Programs</dc:title>
  <dc:creator>Gary Zoppetti</dc:creator>
  <cp:keywords/>
  <dc:description/>
  <cp:lastModifiedBy>William Killian</cp:lastModifiedBy>
  <cp:revision>591</cp:revision>
  <dcterms:created xsi:type="dcterms:W3CDTF">2008-06-28T20:57:21Z</dcterms:created>
  <dcterms:modified xsi:type="dcterms:W3CDTF">2017-09-14T20:00:49Z</dcterms:modified>
</cp:coreProperties>
</file>