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3"/>
  </p:notesMasterIdLst>
  <p:sldIdLst>
    <p:sldId id="257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85752" autoAdjust="0"/>
  </p:normalViewPr>
  <p:slideViewPr>
    <p:cSldViewPr>
      <p:cViewPr>
        <p:scale>
          <a:sx n="105" d="100"/>
          <a:sy n="105" d="100"/>
        </p:scale>
        <p:origin x="1336" y="2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CBB825-4C56-4F04-BBCA-47568BF3E46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9D9D28E5-7065-4311-9D25-266760352EF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11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A80A2EE-9B87-4CC6-AB66-B1631712D6A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CE1D86A8-F85E-40F7-8EA7-B3CF4ED35B1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10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9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0438CE-E902-4AF0-9B36-7F8690461F6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5EDB5F5E-7483-42A1-BA42-873224D1C0B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292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5EACF2-02D8-473A-BAE1-CB9A7E0DF18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BBAE815-76B9-4CC0-BCE2-3B5790312CD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15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939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5EC243-146A-40C4-AB92-0E401B96EC7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D8F3DDB-CB07-4B0F-94AF-FEB34B6575F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5981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59C5849-626A-4E9E-903D-973400ABB8C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ADE547CA-AD58-470E-B4BD-4463223F6A7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18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Loops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Limitations of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Idea: Make a variable to represent the size.</a:t>
            </a:r>
          </a:p>
          <a:p>
            <a:pPr marL="393700" lvl="1" indent="0">
              <a:buNone/>
            </a:pPr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Problem: A variable in one method can't be seen in others.</a:t>
            </a:r>
            <a:endParaRPr lang="en-US" altLang="en-US" sz="3100" dirty="0"/>
          </a:p>
          <a:p>
            <a:pPr marL="639763" lvl="1" indent="-246063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</a:pPr>
            <a:endParaRPr lang="en-US" altLang="en-US" sz="800" dirty="0"/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size = 4;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drawTopHalf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drawBottomHalf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drawTopHalf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size</a:t>
            </a:r>
            <a:r>
              <a:rPr lang="en-US" altLang="en-US" sz="1600" dirty="0">
                <a:latin typeface="Courier New" panose="02070309020205020404" pitchFamily="49" charset="0"/>
              </a:rPr>
              <a:t>; i++) {    </a:t>
            </a:r>
            <a:r>
              <a:rPr lang="en-US" altLang="en-US" sz="1600" b="1" dirty="0">
                <a:solidFill>
                  <a:srgbClr val="A50021"/>
                </a:solidFill>
                <a:latin typeface="Courier New" panose="02070309020205020404" pitchFamily="49" charset="0"/>
              </a:rPr>
              <a:t>// ERROR: size not found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drawBottomHalf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size</a:t>
            </a:r>
            <a:r>
              <a:rPr lang="en-US" altLang="en-US" sz="1600" dirty="0">
                <a:latin typeface="Courier New" panose="02070309020205020404" pitchFamily="49" charset="0"/>
              </a:rPr>
              <a:t>; i &gt;= 1; i--) {    </a:t>
            </a:r>
            <a:r>
              <a:rPr lang="en-US" altLang="en-US" sz="1600" b="1" dirty="0">
                <a:solidFill>
                  <a:srgbClr val="A50021"/>
                </a:solidFill>
                <a:latin typeface="Courier New" panose="02070309020205020404" pitchFamily="49" charset="0"/>
              </a:rPr>
              <a:t>// ERROR: size not found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20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Scope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dirty="0" smtClean="0"/>
              <a:t>scope</a:t>
            </a:r>
            <a:r>
              <a:rPr lang="en-US" altLang="en-US" dirty="0" smtClean="0"/>
              <a:t>: the part of a program where a variable exists.</a:t>
            </a:r>
          </a:p>
          <a:p>
            <a:pPr marL="639763" lvl="1" indent="-246063"/>
            <a:r>
              <a:rPr lang="en-US" altLang="en-US" dirty="0" smtClean="0"/>
              <a:t>From its declaration to the end of the </a:t>
            </a:r>
            <a:r>
              <a:rPr lang="en-US" altLang="en-US" dirty="0" smtClean="0">
                <a:latin typeface="Courier New" panose="02070309020205020404" pitchFamily="49" charset="0"/>
              </a:rPr>
              <a:t>{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  <a:r>
              <a:rPr lang="en-US" altLang="en-US" dirty="0" smtClean="0"/>
              <a:t> braces</a:t>
            </a:r>
          </a:p>
          <a:p>
            <a:pPr lvl="2" indent="-246063"/>
            <a:r>
              <a:rPr lang="en-US" altLang="en-US" dirty="0" smtClean="0"/>
              <a:t>A variable declared in a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 exists only in that loop.</a:t>
            </a:r>
          </a:p>
          <a:p>
            <a:pPr lvl="2" indent="-246063"/>
            <a:endParaRPr lang="en-US" altLang="en-US" dirty="0" smtClean="0"/>
          </a:p>
          <a:p>
            <a:pPr lvl="2" indent="-246063"/>
            <a:r>
              <a:rPr lang="en-US" altLang="en-US" dirty="0" smtClean="0"/>
              <a:t>A variable declared in a method exists only in that method.</a:t>
            </a:r>
          </a:p>
          <a:p>
            <a:pPr lvl="2" indent="-246063"/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static void example()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3;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i = 1; i &lt;= 10;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(x);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i no longer exists here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x ceases to exist here</a:t>
            </a:r>
            <a:endParaRPr lang="en-US" altLang="en-US" b="1" dirty="0" smtClean="0">
              <a:solidFill>
                <a:srgbClr val="008080"/>
              </a:solidFill>
            </a:endParaRPr>
          </a:p>
        </p:txBody>
      </p:sp>
      <p:sp>
        <p:nvSpPr>
          <p:cNvPr id="1495044" name="AutoShape 4"/>
          <p:cNvSpPr>
            <a:spLocks/>
          </p:cNvSpPr>
          <p:nvPr/>
        </p:nvSpPr>
        <p:spPr bwMode="auto">
          <a:xfrm>
            <a:off x="9677400" y="4038600"/>
            <a:ext cx="838200" cy="1447800"/>
          </a:xfrm>
          <a:prstGeom prst="rightBrace">
            <a:avLst>
              <a:gd name="adj1" fmla="val 1439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x's scope</a:t>
            </a:r>
          </a:p>
        </p:txBody>
      </p:sp>
      <p:sp>
        <p:nvSpPr>
          <p:cNvPr id="1495045" name="AutoShape 5"/>
          <p:cNvSpPr>
            <a:spLocks/>
          </p:cNvSpPr>
          <p:nvPr/>
        </p:nvSpPr>
        <p:spPr bwMode="auto">
          <a:xfrm flipH="1">
            <a:off x="762000" y="4384393"/>
            <a:ext cx="533400" cy="756213"/>
          </a:xfrm>
          <a:prstGeom prst="rightBrace">
            <a:avLst>
              <a:gd name="adj1" fmla="val 25000"/>
              <a:gd name="adj2" fmla="val 511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0" tIns="640080" rIns="2468880" bIns="0"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i's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scope</a:t>
            </a:r>
          </a:p>
        </p:txBody>
      </p:sp>
    </p:spTree>
    <p:extLst>
      <p:ext uri="{BB962C8B-B14F-4D97-AF65-F5344CB8AC3E}">
        <p14:creationId xmlns:p14="http://schemas.microsoft.com/office/powerpoint/2010/main" val="723026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4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Scope implications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Variables without overlapping scope can have same name.</a:t>
            </a: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(int i = 1; i &lt;= 100; i++) {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System.out.print("/");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 = 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 &lt;= 100; i++) {   </a:t>
            </a: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System.out.print("\\");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 = 5;                  // OK: outside of loop's scope</a:t>
            </a: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1800" b="1">
              <a:solidFill>
                <a:srgbClr val="00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A variable can't be declared twice or used out of its scope.</a:t>
            </a:r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int i = 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 &lt;= 100 * line; i++) {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i = 2;              // ERROR: overlapping scope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System.out.print("/");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= 4;                      // ERROR: outside scope</a:t>
            </a:r>
          </a:p>
        </p:txBody>
      </p:sp>
    </p:spTree>
    <p:extLst>
      <p:ext uri="{BB962C8B-B14F-4D97-AF65-F5344CB8AC3E}">
        <p14:creationId xmlns:p14="http://schemas.microsoft.com/office/powerpoint/2010/main" val="1451726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constants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class constant</a:t>
            </a:r>
            <a:r>
              <a:rPr lang="en-US" altLang="en-US" dirty="0" smtClean="0"/>
              <a:t>: </a:t>
            </a:r>
            <a:r>
              <a:rPr lang="en-US" altLang="en-US" sz="2200" dirty="0"/>
              <a:t>A fixed value visible to the whole program.</a:t>
            </a:r>
          </a:p>
          <a:p>
            <a:pPr lvl="1" eaLnBrk="1" hangingPunct="1"/>
            <a:r>
              <a:rPr lang="en-US" altLang="en-US" dirty="0" smtClean="0"/>
              <a:t>value can be set only at declaration;  cannot be reassigned</a:t>
            </a:r>
          </a:p>
          <a:p>
            <a:pPr lvl="1" eaLnBrk="1" hangingPunct="1"/>
            <a:r>
              <a:rPr lang="en-US" altLang="en-US" dirty="0"/>
              <a:t>d</a:t>
            </a:r>
            <a:r>
              <a:rPr lang="en-US" altLang="en-US" dirty="0" smtClean="0"/>
              <a:t>eclared outside of any method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Syntax:</a:t>
            </a:r>
          </a:p>
          <a:p>
            <a:pPr eaLnBrk="1" hangingPunct="1">
              <a:buFontTx/>
              <a:buNone/>
            </a:pPr>
            <a:r>
              <a:rPr lang="en-US" altLang="en-US" sz="800" dirty="0"/>
              <a:t>	</a:t>
            </a:r>
            <a:r>
              <a:rPr lang="en-US" altLang="en-US" sz="2500" dirty="0">
                <a:latin typeface="Courier New" panose="02070309020205020404" pitchFamily="49" charset="0"/>
              </a:rPr>
              <a:t>public static final </a:t>
            </a:r>
            <a:r>
              <a:rPr lang="en-US" altLang="en-US" sz="2500" b="1" dirty="0"/>
              <a:t>type</a:t>
            </a:r>
            <a:r>
              <a:rPr lang="en-US" altLang="en-US" sz="2500" dirty="0">
                <a:latin typeface="Courier New" panose="02070309020205020404" pitchFamily="49" charset="0"/>
              </a:rPr>
              <a:t> </a:t>
            </a:r>
            <a:r>
              <a:rPr lang="en-US" altLang="en-US" sz="2500" b="1" dirty="0"/>
              <a:t>name</a:t>
            </a:r>
            <a:r>
              <a:rPr lang="en-US" altLang="en-US" sz="2500" dirty="0">
                <a:latin typeface="Courier New" panose="02070309020205020404" pitchFamily="49" charset="0"/>
              </a:rPr>
              <a:t> = </a:t>
            </a:r>
            <a:r>
              <a:rPr lang="en-US" altLang="en-US" sz="2500" b="1" dirty="0"/>
              <a:t>value</a:t>
            </a:r>
            <a:r>
              <a:rPr lang="en-US" altLang="en-US" sz="2500" dirty="0">
                <a:latin typeface="Courier New" panose="02070309020205020404" pitchFamily="49" charset="0"/>
              </a:rPr>
              <a:t>;</a:t>
            </a:r>
            <a:endParaRPr lang="en-US" altLang="en-US" sz="27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name is usually in ALL_UPPER_CASE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final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DAYS_IN_WEEK = 7;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final double INTEREST_RATE = 3.5;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final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SSN = 658234569;</a:t>
            </a:r>
          </a:p>
        </p:txBody>
      </p:sp>
    </p:spTree>
    <p:extLst>
      <p:ext uri="{BB962C8B-B14F-4D97-AF65-F5344CB8AC3E}">
        <p14:creationId xmlns:p14="http://schemas.microsoft.com/office/powerpoint/2010/main" val="15976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Constants and figures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4114800" algn="l"/>
              </a:tabLst>
            </a:pPr>
            <a:r>
              <a:rPr lang="en-US" altLang="en-US" dirty="0" smtClean="0"/>
              <a:t>Consider task of drawing the following scalable figure (“Sign”)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+/\/\/\/\/\/\/\/\/\/\+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	</a:t>
            </a:r>
            <a:r>
              <a:rPr lang="en-US" altLang="en-US" sz="2000" dirty="0"/>
              <a:t>Multiples of 5 occur many times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+/\/\/\/\/\/\/\/\/\/\+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altLang="en-US" sz="2000" dirty="0"/>
              <a:t>The same figure at size 2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1813597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52400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Repetitive figure code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class Sign {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drawBody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600" b="1" dirty="0">
                <a:latin typeface="Courier New" panose="02070309020205020404" pitchFamily="49" charset="0"/>
              </a:rPr>
              <a:t>10</a:t>
            </a:r>
            <a:r>
              <a:rPr lang="en-US" altLang="en-US" sz="1600" dirty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("/\\");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drawBody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line = 1; line &lt;= </a:t>
            </a:r>
            <a:r>
              <a:rPr lang="en-US" altLang="en-US" sz="1600" b="1" dirty="0">
                <a:latin typeface="Courier New" panose="02070309020205020404" pitchFamily="49" charset="0"/>
              </a:rPr>
              <a:t>5</a:t>
            </a:r>
            <a:r>
              <a:rPr lang="en-US" altLang="en-US" sz="1600" dirty="0">
                <a:latin typeface="Courier New" panose="02070309020205020404" pitchFamily="49" charset="0"/>
              </a:rPr>
              <a:t>; line++)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("|");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spaces = 1; spaces &lt;= </a:t>
            </a:r>
            <a:r>
              <a:rPr lang="en-US" altLang="en-US" sz="1600" b="1" dirty="0">
                <a:latin typeface="Courier New" panose="02070309020205020404" pitchFamily="49" charset="0"/>
              </a:rPr>
              <a:t>20</a:t>
            </a:r>
            <a:r>
              <a:rPr lang="en-US" altLang="en-US" sz="1600" dirty="0">
                <a:latin typeface="Courier New" panose="02070309020205020404" pitchFamily="49" charset="0"/>
              </a:rPr>
              <a:t>; spaces++)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 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("|");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0937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52400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Adding a constant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Sign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    public static final int HEIGHT = 5;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drawLine();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drawBody();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drawLine();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drawLine()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1; i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 * 2</a:t>
            </a:r>
            <a:r>
              <a:rPr lang="en-US" altLang="en-US" sz="160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System.out.print("/\\");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drawBody()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line = 1; line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</a:t>
            </a:r>
            <a:r>
              <a:rPr lang="en-US" altLang="en-US" sz="1600">
                <a:latin typeface="Courier New" panose="02070309020205020404" pitchFamily="49" charset="0"/>
              </a:rPr>
              <a:t>; line++)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System.out.print("|");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for (int spaces = 1; spaces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 * 4</a:t>
            </a:r>
            <a:r>
              <a:rPr lang="en-US" altLang="en-US" sz="1600">
                <a:latin typeface="Courier New" panose="02070309020205020404" pitchFamily="49" charset="0"/>
              </a:rPr>
              <a:t>; spaces++)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System.out.print(" 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System.out.println("|");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267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Complex figure w/ constant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smtClean="0"/>
              <a:t>Modify the Mirror code to be resizable using a constant.</a:t>
            </a:r>
          </a:p>
          <a:p>
            <a:pPr marL="639763" lvl="1" indent="-246063"/>
            <a:endParaRPr lang="en-US" altLang="en-US" smtClean="0"/>
          </a:p>
          <a:p>
            <a:pPr marL="639763" lvl="1" indent="-246063">
              <a:buNone/>
            </a:pPr>
            <a:r>
              <a:rPr lang="en-US" altLang="en-US" smtClean="0"/>
              <a:t>A mirror of size 4: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#================#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 mirror of size 3: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139039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Using a constant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Constant allows many methods to refer to same value:</a:t>
            </a:r>
            <a:endParaRPr lang="en-US" altLang="en-US" sz="3100"/>
          </a:p>
          <a:p>
            <a:pPr marL="639763" lvl="1" indent="-246063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/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public static final int SIZE = 4;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main(String[] args)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drawTopHalf();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drawBottomHalf();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drawTopHalf()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1; i &lt;= </a:t>
            </a:r>
            <a:r>
              <a:rPr lang="en-US" altLang="en-US" sz="1800" b="1">
                <a:latin typeface="Courier New" panose="02070309020205020404" pitchFamily="49" charset="0"/>
              </a:rPr>
              <a:t>SIZE</a:t>
            </a:r>
            <a:r>
              <a:rPr lang="en-US" altLang="en-US" sz="1800">
                <a:latin typeface="Courier New" panose="02070309020205020404" pitchFamily="49" charset="0"/>
              </a:rPr>
              <a:t>; i++) {    </a:t>
            </a:r>
            <a:r>
              <a:rPr lang="en-US" alt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// OK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drawBottomHalf()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</a:t>
            </a:r>
            <a:r>
              <a:rPr lang="en-US" altLang="en-US" sz="1800" b="1">
                <a:latin typeface="Courier New" panose="02070309020205020404" pitchFamily="49" charset="0"/>
              </a:rPr>
              <a:t>SIZE</a:t>
            </a:r>
            <a:r>
              <a:rPr lang="en-US" altLang="en-US" sz="1800">
                <a:latin typeface="Courier New" panose="02070309020205020404" pitchFamily="49" charset="0"/>
              </a:rPr>
              <a:t>; i &gt;= 1; i--) {    </a:t>
            </a:r>
            <a:r>
              <a:rPr lang="en-US" alt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// OK</a:t>
            </a:r>
            <a:endParaRPr lang="en-US" altLang="en-US" sz="180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  <a:endParaRPr lang="en-US" altLang="en-US" sz="15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78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Loop tables and constant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Let's modify our loop table to use </a:t>
            </a:r>
            <a:r>
              <a:rPr lang="en-US" altLang="en-US" smtClean="0">
                <a:latin typeface="Courier New" panose="02070309020205020404" pitchFamily="49" charset="0"/>
              </a:rPr>
              <a:t>SIZE</a:t>
            </a:r>
            <a:endParaRPr lang="en-US" altLang="en-US" smtClean="0"/>
          </a:p>
          <a:p>
            <a:pPr marL="639763" lvl="1" indent="-246063"/>
            <a:r>
              <a:rPr lang="en-US" altLang="en-US" smtClean="0"/>
              <a:t>This can change the amount added in the loop expression</a:t>
            </a:r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>
              <a:buNone/>
            </a:pPr>
            <a:endParaRPr lang="en-US" altLang="en-US" smtClean="0"/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#================#      #============#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  &lt;&gt;&lt;&gt;  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2057401" y="2286000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179512"/>
                <a:gridCol w="2384425"/>
                <a:gridCol w="1162050"/>
                <a:gridCol w="1549400"/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(2*SIZE)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4*line -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Group 228"/>
          <p:cNvGraphicFramePr>
            <a:graphicFrameLocks noGrp="1"/>
          </p:cNvGraphicFramePr>
          <p:nvPr/>
        </p:nvGraphicFramePr>
        <p:xfrm>
          <a:off x="2057401" y="2286000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179512"/>
                <a:gridCol w="2384425"/>
                <a:gridCol w="1162050"/>
                <a:gridCol w="1549400"/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" name="Group 228"/>
          <p:cNvGraphicFramePr>
            <a:graphicFrameLocks noGrp="1"/>
          </p:cNvGraphicFramePr>
          <p:nvPr/>
        </p:nvGraphicFramePr>
        <p:xfrm>
          <a:off x="2057401" y="2286000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/>
                <a:gridCol w="1016000"/>
                <a:gridCol w="1179512"/>
                <a:gridCol w="2384425"/>
                <a:gridCol w="1162050"/>
                <a:gridCol w="1549400"/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1. Pseudo-code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b="1" smtClean="0"/>
              <a:t>pseudo-code</a:t>
            </a:r>
            <a:r>
              <a:rPr lang="en-US" altLang="en-US" smtClean="0"/>
              <a:t>: An English description of an algorithm.</a:t>
            </a:r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Example: Drawing a 12 wide by 7 tall box of stars</a:t>
            </a:r>
            <a:br>
              <a:rPr lang="en-US" altLang="en-US" smtClean="0"/>
            </a:b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i="1" smtClean="0"/>
              <a:t>	</a:t>
            </a:r>
            <a:r>
              <a:rPr lang="en-US" altLang="en-US" sz="2000" i="1"/>
              <a:t>print 12 stars.</a:t>
            </a:r>
          </a:p>
          <a:p>
            <a:pPr marL="639763" lvl="1" indent="-246063">
              <a:buNone/>
            </a:pPr>
            <a:r>
              <a:rPr lang="en-US" altLang="en-US" sz="2000" i="1"/>
              <a:t>	for (each of 5 lines) {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a star.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10 spaces.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a star.</a:t>
            </a:r>
          </a:p>
          <a:p>
            <a:pPr marL="639763" lvl="1" indent="-246063">
              <a:buNone/>
            </a:pPr>
            <a:r>
              <a:rPr lang="en-US" altLang="en-US" sz="2000" i="1"/>
              <a:t>	}</a:t>
            </a:r>
          </a:p>
          <a:p>
            <a:pPr marL="639763" lvl="1" indent="-246063">
              <a:buNone/>
            </a:pPr>
            <a:r>
              <a:rPr lang="en-US" altLang="en-US" sz="2000" i="1"/>
              <a:t>	print 12 stars.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************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32072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Partial 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public static final int SIZE = 4;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 b="1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the expanding pattern of &lt;&gt; for the top half of the figure.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drawTopHalf()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for (int line = 1; line &lt;= </a:t>
            </a:r>
            <a:r>
              <a:rPr lang="en-US" altLang="en-US" sz="1600" b="1">
                <a:latin typeface="Courier New" panose="02070309020205020404" pitchFamily="49" charset="0"/>
              </a:rPr>
              <a:t>SIZE</a:t>
            </a:r>
            <a:r>
              <a:rPr lang="en-US" altLang="en-US" sz="1600">
                <a:latin typeface="Courier New" panose="02070309020205020404" pitchFamily="49" charset="0"/>
              </a:rPr>
              <a:t>; line++)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System.out.print("|");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(line * -2 + </a:t>
            </a:r>
            <a:r>
              <a:rPr lang="en-US" altLang="en-US" sz="1600" b="1">
                <a:latin typeface="Courier New" panose="02070309020205020404" pitchFamily="49" charset="0"/>
              </a:rPr>
              <a:t>(2*SIZE)</a:t>
            </a:r>
            <a:r>
              <a:rPr lang="en-US" altLang="en-US" sz="1600">
                <a:latin typeface="Courier New" panose="02070309020205020404" pitchFamily="49" charset="0"/>
              </a:rPr>
              <a:t>); space++)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dot = 1; dot &lt;= (line * 4 - </a:t>
            </a:r>
            <a:r>
              <a:rPr lang="en-US" altLang="en-US" sz="1600" b="1">
                <a:latin typeface="Courier New" panose="02070309020205020404" pitchFamily="49" charset="0"/>
              </a:rPr>
              <a:t>4</a:t>
            </a:r>
            <a:r>
              <a:rPr lang="en-US" altLang="en-US" sz="1600">
                <a:latin typeface="Courier New" panose="02070309020205020404" pitchFamily="49" charset="0"/>
              </a:rPr>
              <a:t>); dot++)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System.out.print(".");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(line * -2 + </a:t>
            </a:r>
            <a:r>
              <a:rPr lang="en-US" altLang="en-US" sz="1600" b="1">
                <a:latin typeface="Courier New" panose="02070309020205020404" pitchFamily="49" charset="0"/>
              </a:rPr>
              <a:t>(2*SIZE)</a:t>
            </a:r>
            <a:r>
              <a:rPr lang="en-US" altLang="en-US" sz="1600">
                <a:latin typeface="Courier New" panose="02070309020205020404" pitchFamily="49" charset="0"/>
              </a:rPr>
              <a:t>); space++)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2013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Observations about constant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The constant can change the "intercept" in an expression.</a:t>
            </a:r>
          </a:p>
          <a:p>
            <a:pPr marL="639763" lvl="1" indent="-246063"/>
            <a:r>
              <a:rPr lang="en-US" altLang="en-US" dirty="0" smtClean="0"/>
              <a:t>Usually the "slope" is unchanged.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final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SIZE = 4;</a:t>
            </a: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space = 1; space &lt;= (line * </a:t>
            </a:r>
            <a:r>
              <a:rPr lang="en-US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altLang="en-US" sz="1800" dirty="0">
                <a:latin typeface="Courier New" panose="02070309020205020404" pitchFamily="49" charset="0"/>
              </a:rPr>
              <a:t> +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SIZE)</a:t>
            </a:r>
            <a:r>
              <a:rPr lang="en-US" altLang="en-US" sz="1800" dirty="0">
                <a:latin typeface="Courier New" panose="02070309020205020404" pitchFamily="49" charset="0"/>
              </a:rPr>
              <a:t>);     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space++) {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/>
            <a:endParaRPr lang="en-US" altLang="en-US" sz="19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It doesn't replace </a:t>
            </a:r>
            <a:r>
              <a:rPr lang="en-US" altLang="en-US" i="1" dirty="0" smtClean="0"/>
              <a:t>every </a:t>
            </a:r>
            <a:r>
              <a:rPr lang="en-US" altLang="en-US" dirty="0" smtClean="0"/>
              <a:t>occurrence of the original value.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dot = 1; dot &lt;= (line * </a:t>
            </a:r>
            <a:r>
              <a:rPr lang="en-US" altLang="en-US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</a:rPr>
              <a:t> - </a:t>
            </a:r>
            <a:r>
              <a:rPr lang="en-US" altLang="en-US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</a:rPr>
              <a:t>); dot++) {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(".");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504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Pseudo-code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639763" lvl="1" indent="-246063">
              <a:buNone/>
            </a:pPr>
            <a:r>
              <a:rPr lang="en-US" altLang="en-US" smtClean="0"/>
              <a:t>1. Line</a:t>
            </a:r>
          </a:p>
          <a:p>
            <a:pPr lvl="2" indent="-246063"/>
            <a:r>
              <a:rPr lang="en-US" altLang="en-US" smtClean="0">
                <a:latin typeface="Courier New" panose="02070309020205020404" pitchFamily="49" charset="0"/>
              </a:rPr>
              <a:t>#</a:t>
            </a:r>
            <a:r>
              <a:rPr lang="en-US" altLang="en-US" smtClean="0"/>
              <a:t> , 16 </a:t>
            </a:r>
            <a:r>
              <a:rPr lang="en-US" altLang="en-US" smtClean="0">
                <a:latin typeface="Courier New" panose="02070309020205020404" pitchFamily="49" charset="0"/>
              </a:rPr>
              <a:t>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#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solidFill>
                  <a:srgbClr val="003399"/>
                </a:solidFill>
              </a:rPr>
              <a:t>2. Top half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spaces (decreasing)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dots (increasing)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spaces (same as above)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indent="-246063">
              <a:buNone/>
            </a:pPr>
            <a:endParaRPr lang="en-US" altLang="en-US" sz="18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/>
              <a:t>3. Bottom half (top half upside-down)</a:t>
            </a:r>
          </a:p>
          <a:p>
            <a:pPr marL="639763" lvl="1" indent="-246063">
              <a:buNone/>
            </a:pPr>
            <a:endParaRPr lang="en-US" altLang="en-US" smtClean="0"/>
          </a:p>
          <a:p>
            <a:pPr marL="639763" lvl="1" indent="-246063">
              <a:buNone/>
            </a:pPr>
            <a:r>
              <a:rPr lang="en-US" altLang="en-US" smtClean="0"/>
              <a:t>4. Line</a:t>
            </a:r>
          </a:p>
          <a:p>
            <a:pPr lvl="2" indent="-246063"/>
            <a:r>
              <a:rPr lang="en-US" altLang="en-US" smtClean="0">
                <a:latin typeface="Courier New" panose="02070309020205020404" pitchFamily="49" charset="0"/>
              </a:rPr>
              <a:t>#</a:t>
            </a:r>
            <a:r>
              <a:rPr lang="en-US" altLang="en-US" smtClean="0"/>
              <a:t> , 16 </a:t>
            </a:r>
            <a:r>
              <a:rPr lang="en-US" altLang="en-US" smtClean="0">
                <a:latin typeface="Courier New" panose="02070309020205020404" pitchFamily="49" charset="0"/>
              </a:rPr>
              <a:t>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1538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66942" y="21336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should “main”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2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Methods from pseudocode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325563"/>
            <a:ext cx="8991600" cy="5181600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public class Mirror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drawTopHalf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drawBottomHalf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11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drawTopHalf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("drawing top");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contents of each line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11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drawBottomHalf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("drawing bottom");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contents of each line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...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951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2. Tables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A table for the top half:</a:t>
            </a:r>
          </a:p>
          <a:p>
            <a:pPr marL="639763" lvl="1" indent="-246063"/>
            <a:r>
              <a:rPr lang="en-US" altLang="en-US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1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>
            <p:extLst/>
          </p:nvPr>
        </p:nvGraphicFramePr>
        <p:xfrm>
          <a:off x="1676400" y="2590801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2" name="Text Box 4"/>
          <p:cNvSpPr txBox="1">
            <a:spLocks noChangeArrowheads="1"/>
          </p:cNvSpPr>
          <p:nvPr/>
        </p:nvSpPr>
        <p:spPr bwMode="auto">
          <a:xfrm>
            <a:off x="75979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023348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3. Writing the code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Useful questions about the top half: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What methods? (think structure and redundancy)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Number of (nested) loops per line?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979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224870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Partial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the expanding pattern of &lt;&gt; for the top half of the figure.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drawTopHalf()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for (int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System.out.print("|");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-2 + 8)</a:t>
            </a:r>
            <a:r>
              <a:rPr lang="en-US" altLang="en-US" sz="1600">
                <a:latin typeface="Courier New" panose="02070309020205020404" pitchFamily="49" charset="0"/>
              </a:rPr>
              <a:t>; space++)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dot = 1; dot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4 - 4)</a:t>
            </a:r>
            <a:r>
              <a:rPr lang="en-US" altLang="en-US" sz="1600">
                <a:latin typeface="Courier New" panose="02070309020205020404" pitchFamily="49" charset="0"/>
              </a:rPr>
              <a:t>; dot++)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System.out.print(".");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-2 + 8)</a:t>
            </a:r>
            <a:r>
              <a:rPr lang="en-US" altLang="en-US" sz="1600">
                <a:latin typeface="Courier New" panose="02070309020205020404" pitchFamily="49" charset="0"/>
              </a:rPr>
              <a:t>; space++)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296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Class constants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and scope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5037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Scaling the mirror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Modify Mirror program so it can scale.</a:t>
            </a:r>
          </a:p>
          <a:p>
            <a:pPr marL="639763" lvl="1" indent="-246063"/>
            <a:r>
              <a:rPr lang="en-US" altLang="en-US" dirty="0" smtClean="0"/>
              <a:t>Mirror (left) is at size 4; right is at size 3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endParaRPr lang="en-US" altLang="en-US" sz="900" dirty="0"/>
          </a:p>
          <a:p>
            <a:pPr marL="273050" indent="-273050"/>
            <a:r>
              <a:rPr lang="en-US" altLang="en-US" dirty="0" smtClean="0"/>
              <a:t>Structure code so we can change the size </a:t>
            </a:r>
            <a:r>
              <a:rPr lang="en-US" altLang="en-US" i="1" dirty="0" smtClean="0">
                <a:solidFill>
                  <a:srgbClr val="C00000"/>
                </a:solidFill>
              </a:rPr>
              <a:t>in one place</a:t>
            </a:r>
            <a:endParaRPr lang="en-US" altLang="en-US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40130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8914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17162</TotalTime>
  <Words>1748</Words>
  <Application>Microsoft Macintosh PowerPoint</Application>
  <PresentationFormat>Widescreen</PresentationFormat>
  <Paragraphs>504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Consolas</vt:lpstr>
      <vt:lpstr>Courier New</vt:lpstr>
      <vt:lpstr>Mangal</vt:lpstr>
      <vt:lpstr>Tahoma</vt:lpstr>
      <vt:lpstr>Times New Roman</vt:lpstr>
      <vt:lpstr>Verdana</vt:lpstr>
      <vt:lpstr>Wingdings</vt:lpstr>
      <vt:lpstr>Custom Design</vt:lpstr>
      <vt:lpstr>Loops</vt:lpstr>
      <vt:lpstr>1. Pseudo-code</vt:lpstr>
      <vt:lpstr>Pseudo-code algorithm</vt:lpstr>
      <vt:lpstr>Methods from pseudocode</vt:lpstr>
      <vt:lpstr>2. Tables</vt:lpstr>
      <vt:lpstr>3. Writing the code</vt:lpstr>
      <vt:lpstr>Partial solution</vt:lpstr>
      <vt:lpstr>Class constants and scope</vt:lpstr>
      <vt:lpstr>Scaling the mirror</vt:lpstr>
      <vt:lpstr>Limitations of variables</vt:lpstr>
      <vt:lpstr>Scope</vt:lpstr>
      <vt:lpstr>Scope implications</vt:lpstr>
      <vt:lpstr>Class constants</vt:lpstr>
      <vt:lpstr>Constants and figures</vt:lpstr>
      <vt:lpstr>Repetitive figure code</vt:lpstr>
      <vt:lpstr>Adding a constant</vt:lpstr>
      <vt:lpstr>Complex figure w/ constant</vt:lpstr>
      <vt:lpstr>Using a constant</vt:lpstr>
      <vt:lpstr>Loop tables and constant</vt:lpstr>
      <vt:lpstr>Partial solution</vt:lpstr>
      <vt:lpstr>Observations about constant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591</cp:revision>
  <dcterms:created xsi:type="dcterms:W3CDTF">2008-06-28T20:57:21Z</dcterms:created>
  <dcterms:modified xsi:type="dcterms:W3CDTF">2017-09-14T20:00:49Z</dcterms:modified>
</cp:coreProperties>
</file>