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6"/>
  </p:notesMasterIdLst>
  <p:sldIdLst>
    <p:sldId id="257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7" r:id="rId24"/>
    <p:sldId id="318" r:id="rId25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6" autoAdjust="0"/>
    <p:restoredTop sz="85752" autoAdjust="0"/>
  </p:normalViewPr>
  <p:slideViewPr>
    <p:cSldViewPr>
      <p:cViewPr>
        <p:scale>
          <a:sx n="105" d="100"/>
          <a:sy n="105" d="100"/>
        </p:scale>
        <p:origin x="1336" y="2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C1B7EEA-BAE1-4D4D-820A-F1EF50D5A543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18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D145455-D2E0-4691-8A6B-13597F0E492F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8A4EBD13-A92F-4AAA-875B-3AFA8B9975AB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13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0272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9763" lvl="1" indent="-246063" eaLnBrk="1" hangingPunct="1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AE9D2-E543-49D9-88A1-54CDC0B0FB72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868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35DC42C-DEF2-42BA-B8BE-4D0DF3304F0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Mirror</a:t>
            </a:r>
          </a:p>
        </p:txBody>
      </p:sp>
    </p:spTree>
    <p:extLst>
      <p:ext uri="{BB962C8B-B14F-4D97-AF65-F5344CB8AC3E}">
        <p14:creationId xmlns:p14="http://schemas.microsoft.com/office/powerpoint/2010/main" val="157000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Loops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loops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b="1" dirty="0" smtClean="0"/>
              <a:t>nested loop</a:t>
            </a:r>
            <a:r>
              <a:rPr lang="en-US" altLang="en-US" dirty="0" smtClean="0"/>
              <a:t>: A loop placed inside another loop.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i = 1; i &lt;= 5;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for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 j = 1; j &lt;= 10;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b="1" dirty="0">
                <a:latin typeface="Courier New" panose="02070309020205020404" pitchFamily="49" charset="0"/>
              </a:rPr>
              <a:t>("*");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();   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  <a:endParaRPr lang="en-US" altLang="en-US" sz="900" dirty="0"/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 smtClean="0"/>
              <a:t>Output?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The outer loop repeats 5 times; the inner one 10 times.</a:t>
            </a:r>
          </a:p>
          <a:p>
            <a:pPr marL="639763" lvl="1" indent="-246063"/>
            <a:r>
              <a:rPr lang="en-US" altLang="en-US" sz="2000" dirty="0"/>
              <a:t>"sets and reps" exercise analogy</a:t>
            </a:r>
          </a:p>
        </p:txBody>
      </p:sp>
    </p:spTree>
    <p:extLst>
      <p:ext uri="{BB962C8B-B14F-4D97-AF65-F5344CB8AC3E}">
        <p14:creationId xmlns:p14="http://schemas.microsoft.com/office/powerpoint/2010/main" val="1935788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4735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What is the output of the following 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loops?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80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for (int i = 1; i &lt;= 5;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for (int j = 1; j &lt;= </a:t>
            </a:r>
            <a:r>
              <a:rPr lang="en-US" altLang="en-US" sz="2000" b="1">
                <a:latin typeface="Courier New" panose="02070309020205020404" pitchFamily="49" charset="0"/>
              </a:rPr>
              <a:t>i</a:t>
            </a:r>
            <a:r>
              <a:rPr lang="en-US" altLang="en-US" sz="2000">
                <a:latin typeface="Courier New" panose="02070309020205020404" pitchFamily="49" charset="0"/>
              </a:rPr>
              <a:t>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System.out.print("*");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/>
          </a:p>
          <a:p>
            <a:pPr marL="273050" indent="-273050"/>
            <a:r>
              <a:rPr lang="en-US" altLang="en-US" smtClean="0"/>
              <a:t>Output: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****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*****</a:t>
            </a:r>
          </a:p>
        </p:txBody>
      </p:sp>
    </p:spTree>
    <p:extLst>
      <p:ext uri="{BB962C8B-B14F-4D97-AF65-F5344CB8AC3E}">
        <p14:creationId xmlns:p14="http://schemas.microsoft.com/office/powerpoint/2010/main" val="3360278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4735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What is the output of the following 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loops?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80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for (int i = 1; i &lt;= 5;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for (int j = 1; j &lt;= </a:t>
            </a:r>
            <a:r>
              <a:rPr lang="en-US" altLang="en-US" sz="2000" b="1">
                <a:latin typeface="Courier New" panose="02070309020205020404" pitchFamily="49" charset="0"/>
              </a:rPr>
              <a:t>i</a:t>
            </a:r>
            <a:r>
              <a:rPr lang="en-US" altLang="en-US" sz="2000">
                <a:latin typeface="Courier New" panose="02070309020205020404" pitchFamily="49" charset="0"/>
              </a:rPr>
              <a:t>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System.out.print(i);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/>
          </a:p>
          <a:p>
            <a:pPr marL="273050" indent="-273050"/>
            <a:r>
              <a:rPr lang="en-US" altLang="en-US" smtClean="0"/>
              <a:t>Output: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1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22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333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4444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55555</a:t>
            </a:r>
          </a:p>
        </p:txBody>
      </p:sp>
    </p:spTree>
    <p:extLst>
      <p:ext uri="{BB962C8B-B14F-4D97-AF65-F5344CB8AC3E}">
        <p14:creationId xmlns:p14="http://schemas.microsoft.com/office/powerpoint/2010/main" val="1885936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Common errors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Both of the following sets of code produce </a:t>
            </a:r>
            <a:r>
              <a:rPr lang="en-US" altLang="en-US" i="1" dirty="0" smtClean="0">
                <a:solidFill>
                  <a:srgbClr val="C00000"/>
                </a:solidFill>
              </a:rPr>
              <a:t>infinite loops</a:t>
            </a:r>
            <a:r>
              <a:rPr lang="en-US" altLang="en-US" dirty="0" smtClean="0">
                <a:solidFill>
                  <a:srgbClr val="C00000"/>
                </a:solidFill>
              </a:rPr>
              <a:t>:</a:t>
            </a:r>
          </a:p>
          <a:p>
            <a:pPr marL="639763" lvl="1" indent="-246063">
              <a:spcBef>
                <a:spcPts val="200"/>
              </a:spcBef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1;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&lt;= 5;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j = 1; </a:t>
            </a:r>
            <a:r>
              <a:rPr lang="en-US" altLang="en-US" sz="2000" b="1" dirty="0" err="1">
                <a:solidFill>
                  <a:srgbClr val="A50021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 &lt;= 10</a:t>
            </a:r>
            <a:r>
              <a:rPr lang="en-US" altLang="en-US" sz="2000" dirty="0">
                <a:latin typeface="Courier New" panose="02070309020205020404" pitchFamily="49" charset="0"/>
              </a:rPr>
              <a:t>; </a:t>
            </a:r>
            <a:r>
              <a:rPr lang="en-US" altLang="en-US" sz="2000" dirty="0" err="1">
                <a:latin typeface="Courier New" panose="02070309020205020404" pitchFamily="49" charset="0"/>
              </a:rPr>
              <a:t>j++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("*");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1;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&lt;= 5;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j = 1; j &lt;= 10; </a:t>
            </a:r>
            <a:r>
              <a:rPr lang="en-US" altLang="en-US" sz="2000" b="1" dirty="0" err="1">
                <a:solidFill>
                  <a:srgbClr val="A50021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++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("*");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80176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Complex lines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smtClean="0"/>
              <a:t>What 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loops produce the following output?</a:t>
            </a:r>
            <a:br>
              <a:rPr lang="en-US" altLang="en-US" smtClean="0"/>
            </a:br>
            <a:r>
              <a:rPr lang="en-US" altLang="en-US" sz="800"/>
              <a:t/>
            </a:r>
            <a:br>
              <a:rPr lang="en-US" altLang="en-US" sz="80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/>
          </a:p>
          <a:p>
            <a:pPr marL="273050" indent="-273050"/>
            <a:r>
              <a:rPr lang="en-US" altLang="en-US" smtClean="0"/>
              <a:t>We must build multiple complex lines of output using:</a:t>
            </a:r>
          </a:p>
          <a:p>
            <a:pPr marL="639763" lvl="1" indent="-246063"/>
            <a:r>
              <a:rPr lang="en-US" altLang="en-US" smtClean="0"/>
              <a:t>an </a:t>
            </a:r>
            <a:r>
              <a:rPr lang="en-US" altLang="en-US" i="1" smtClean="0"/>
              <a:t>outer "vertical" loop</a:t>
            </a:r>
            <a:r>
              <a:rPr lang="en-US" altLang="en-US" smtClean="0"/>
              <a:t> for each of the lines</a:t>
            </a:r>
          </a:p>
          <a:p>
            <a:pPr marL="639763" lvl="1" indent="-246063"/>
            <a:r>
              <a:rPr lang="en-US" altLang="en-US" i="1" smtClean="0"/>
              <a:t>inner "horizontal" loop(s)</a:t>
            </a:r>
            <a:r>
              <a:rPr lang="en-US" altLang="en-US" smtClean="0"/>
              <a:t> for the patterns within each line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14400" y="2133600"/>
            <a:ext cx="1524000" cy="2333625"/>
            <a:chOff x="336" y="1488"/>
            <a:chExt cx="960" cy="1440"/>
          </a:xfrm>
        </p:grpSpPr>
        <p:sp>
          <p:nvSpPr>
            <p:cNvPr id="8197" name="AutoShape 5"/>
            <p:cNvSpPr>
              <a:spLocks/>
            </p:cNvSpPr>
            <p:nvPr/>
          </p:nvSpPr>
          <p:spPr bwMode="auto">
            <a:xfrm>
              <a:off x="960" y="2016"/>
              <a:ext cx="336" cy="912"/>
            </a:xfrm>
            <a:prstGeom prst="rightBrace">
              <a:avLst>
                <a:gd name="adj1" fmla="val 22619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/>
              <a:r>
                <a:rPr lang="en-US" altLang="en-US" i="1" dirty="0">
                  <a:solidFill>
                    <a:srgbClr val="80808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        outer loop (loops 5 times because there are 5 lines)</a:t>
              </a:r>
            </a:p>
          </p:txBody>
        </p:sp>
        <p:sp>
          <p:nvSpPr>
            <p:cNvPr id="8198" name="AutoShape 6"/>
            <p:cNvSpPr>
              <a:spLocks/>
            </p:cNvSpPr>
            <p:nvPr/>
          </p:nvSpPr>
          <p:spPr bwMode="auto">
            <a:xfrm rot="-5400000">
              <a:off x="408" y="1416"/>
              <a:ext cx="336" cy="480"/>
            </a:xfrm>
            <a:prstGeom prst="rightBrace">
              <a:avLst>
                <a:gd name="adj1" fmla="val 11905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/>
              <a:r>
                <a:rPr lang="en-US" altLang="en-US" i="1" dirty="0">
                  <a:solidFill>
                    <a:srgbClr val="80808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inner loop (repeated characters on each line)</a:t>
              </a:r>
            </a:p>
            <a:p>
              <a:pPr algn="l"/>
              <a:endParaRPr lang="en-US" altLang="en-US" i="1" dirty="0">
                <a:solidFill>
                  <a:srgbClr val="80808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  <a:p>
              <a:pPr algn="l"/>
              <a:endPara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algn="l"/>
              <a:endPara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algn="l"/>
              <a:endPara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6854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Outer and inner loop</a:t>
            </a:r>
          </a:p>
        </p:txBody>
      </p:sp>
      <p:sp>
        <p:nvSpPr>
          <p:cNvPr id="433155" name="Rectangle 2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/>
            <a:r>
              <a:rPr lang="en-US" altLang="en-US" smtClean="0"/>
              <a:t>First write the outer loop, from 1 to the number of lines.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for (int line = 1; line &lt;= 5; line++) {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</a:t>
            </a:r>
            <a:r>
              <a:rPr lang="en-US" altLang="en-US" b="1" smtClean="0"/>
              <a:t>...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  <a:br>
              <a:rPr lang="en-US" altLang="en-US" smtClean="0">
                <a:latin typeface="Courier New" panose="02070309020205020404" pitchFamily="49" charset="0"/>
              </a:rPr>
            </a:br>
            <a:endParaRPr lang="en-US" altLang="en-US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Now look at the line contents.  Each line has a pattern:</a:t>
            </a:r>
          </a:p>
          <a:p>
            <a:pPr marL="639763" lvl="1" indent="-246063"/>
            <a:r>
              <a:rPr lang="en-US" altLang="en-US" smtClean="0"/>
              <a:t>some dots (0 dots on the last line),  then a number</a:t>
            </a:r>
          </a:p>
          <a:p>
            <a:pPr marL="639763" lvl="1" indent="-246063"/>
            <a:endParaRPr lang="en-US" altLang="en-US" sz="900"/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</a:t>
            </a:r>
          </a:p>
          <a:p>
            <a:pPr marL="639763" lvl="1" indent="-246063"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mtClean="0"/>
              <a:t>Observation: the number of dots is related to the line number.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1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3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3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3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3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33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33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Mapping loops to numbers</a:t>
            </a:r>
          </a:p>
        </p:txBody>
      </p:sp>
      <p:sp>
        <p:nvSpPr>
          <p:cNvPr id="14663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count = 1; count &lt;= 5; count++)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dirty="0" smtClean="0">
                <a:latin typeface="Courier New" panose="02070309020205020404" pitchFamily="49" charset="0"/>
              </a:rPr>
              <a:t>( </a:t>
            </a:r>
            <a:r>
              <a:rPr lang="en-US" altLang="en-US" b="1" dirty="0" smtClean="0"/>
              <a:t>...</a:t>
            </a:r>
            <a:r>
              <a:rPr lang="en-US" altLang="en-US" dirty="0" smtClean="0">
                <a:latin typeface="Courier New" panose="02070309020205020404" pitchFamily="49" charset="0"/>
              </a:rPr>
              <a:t> );</a:t>
            </a:r>
            <a:endParaRPr lang="en-US" altLang="en-US" b="1" dirty="0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What statement in the body would cause the loop to print: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4 7 10 13 16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273050" indent="-273050">
              <a:buNone/>
            </a:pPr>
            <a:endParaRPr lang="en-US" altLang="en-US" sz="800" dirty="0"/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762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Loop tables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What statement in the body would cause the loop to print: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2 7 12 17 22</a:t>
            </a: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To see patterns, make a table of </a:t>
            </a:r>
            <a:r>
              <a:rPr lang="en-US" altLang="en-US" dirty="0" smtClean="0">
                <a:latin typeface="Courier New" panose="02070309020205020404" pitchFamily="49" charset="0"/>
              </a:rPr>
              <a:t>count</a:t>
            </a:r>
            <a:r>
              <a:rPr lang="en-US" altLang="en-US" dirty="0" smtClean="0"/>
              <a:t> and the numbers.</a:t>
            </a:r>
          </a:p>
          <a:p>
            <a:pPr marL="639763" lvl="1" indent="-246063"/>
            <a:r>
              <a:rPr lang="en-US" altLang="en-US" dirty="0" smtClean="0"/>
              <a:t>Each time count goes up by 1, the number should go up by 5.</a:t>
            </a:r>
          </a:p>
          <a:p>
            <a:pPr marL="639763" lvl="1" indent="-246063"/>
            <a:r>
              <a:rPr lang="en-US" altLang="en-US" dirty="0" smtClean="0"/>
              <a:t>But </a:t>
            </a:r>
            <a:r>
              <a:rPr lang="en-US" altLang="en-US" dirty="0" smtClean="0">
                <a:latin typeface="Courier New" panose="02070309020205020404" pitchFamily="49" charset="0"/>
              </a:rPr>
              <a:t>count * 5</a:t>
            </a:r>
            <a:r>
              <a:rPr lang="en-US" altLang="en-US" dirty="0" smtClean="0"/>
              <a:t> is too great by 3, so we subtract 3.</a:t>
            </a:r>
          </a:p>
        </p:txBody>
      </p:sp>
      <p:graphicFrame>
        <p:nvGraphicFramePr>
          <p:cNvPr id="43520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10093"/>
              </p:ext>
            </p:extLst>
          </p:nvPr>
        </p:nvGraphicFramePr>
        <p:xfrm>
          <a:off x="2586547" y="4267200"/>
          <a:ext cx="4279900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  <a:gridCol w="1412875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5 *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5234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878345"/>
              </p:ext>
            </p:extLst>
          </p:nvPr>
        </p:nvGraphicFramePr>
        <p:xfrm>
          <a:off x="6866447" y="4267200"/>
          <a:ext cx="1958975" cy="2359026"/>
        </p:xfrm>
        <a:graphic>
          <a:graphicData uri="http://schemas.openxmlformats.org/drawingml/2006/table">
            <a:tbl>
              <a:tblPr/>
              <a:tblGrid>
                <a:gridCol w="1958975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5 * count - 3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93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Loop tables question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What statement in the body would cause the loop to print: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17 13 9 5 1</a:t>
            </a:r>
          </a:p>
          <a:p>
            <a:pPr marL="639763" lvl="1" indent="-246063">
              <a:buNone/>
            </a:pPr>
            <a:endParaRPr lang="en-US" altLang="en-US" dirty="0" smtClean="0"/>
          </a:p>
          <a:p>
            <a:pPr marL="273050" indent="-273050"/>
            <a:r>
              <a:rPr lang="en-US" altLang="en-US" dirty="0" smtClean="0"/>
              <a:t>Let's create the loop table</a:t>
            </a:r>
          </a:p>
          <a:p>
            <a:pPr marL="639763" lvl="1" indent="-246063"/>
            <a:r>
              <a:rPr lang="en-US" altLang="en-US" dirty="0" smtClean="0"/>
              <a:t>Each time </a:t>
            </a:r>
            <a:r>
              <a:rPr lang="en-US" altLang="en-US" dirty="0" smtClean="0">
                <a:latin typeface="Courier New" panose="02070309020205020404" pitchFamily="49" charset="0"/>
              </a:rPr>
              <a:t>count</a:t>
            </a:r>
            <a:r>
              <a:rPr lang="en-US" altLang="en-US" dirty="0" smtClean="0"/>
              <a:t> goes up 1, the number printed should ...</a:t>
            </a:r>
          </a:p>
          <a:p>
            <a:pPr marL="639763" lvl="1" indent="-246063"/>
            <a:r>
              <a:rPr lang="en-US" altLang="en-US" dirty="0" smtClean="0"/>
              <a:t>But this multiple is off by a margin of ...</a:t>
            </a:r>
          </a:p>
        </p:txBody>
      </p:sp>
      <p:graphicFrame>
        <p:nvGraphicFramePr>
          <p:cNvPr id="43622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92208"/>
              </p:ext>
            </p:extLst>
          </p:nvPr>
        </p:nvGraphicFramePr>
        <p:xfrm>
          <a:off x="2619376" y="4264944"/>
          <a:ext cx="2867025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6251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890101"/>
              </p:ext>
            </p:extLst>
          </p:nvPr>
        </p:nvGraphicFramePr>
        <p:xfrm>
          <a:off x="5486400" y="4262688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-4 *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-4 * count + 21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627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339751"/>
              </p:ext>
            </p:extLst>
          </p:nvPr>
        </p:nvGraphicFramePr>
        <p:xfrm>
          <a:off x="5486400" y="4267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-4 *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6297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41828"/>
              </p:ext>
            </p:extLst>
          </p:nvPr>
        </p:nvGraphicFramePr>
        <p:xfrm>
          <a:off x="5486400" y="4264944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841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478658" name="Rectangle 2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smtClean="0"/>
              <a:t>Make a table to represent any patterns on each line.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To print a character multiple times, use a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for (int j = 1; j &lt;= 4; j++) {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System.out.print(".");     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4 dots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437252" name="Group 4"/>
          <p:cNvGraphicFramePr>
            <a:graphicFrameLocks noGrp="1"/>
          </p:cNvGraphicFramePr>
          <p:nvPr/>
        </p:nvGraphicFramePr>
        <p:xfrm>
          <a:off x="3886201" y="1997075"/>
          <a:ext cx="1973263" cy="2197102"/>
        </p:xfrm>
        <a:graphic>
          <a:graphicData uri="http://schemas.openxmlformats.org/drawingml/2006/table">
            <a:tbl>
              <a:tblPr/>
              <a:tblGrid>
                <a:gridCol w="730250"/>
                <a:gridCol w="1243013"/>
              </a:tblGrid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# of dots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275" name="Group 27"/>
          <p:cNvGraphicFramePr>
            <a:graphicFrameLocks noGrp="1"/>
          </p:cNvGraphicFramePr>
          <p:nvPr/>
        </p:nvGraphicFramePr>
        <p:xfrm>
          <a:off x="58674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-1 * line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291" name="Group 43"/>
          <p:cNvGraphicFramePr>
            <a:graphicFrameLocks noGrp="1"/>
          </p:cNvGraphicFramePr>
          <p:nvPr/>
        </p:nvGraphicFramePr>
        <p:xfrm>
          <a:off x="78994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-1 * line + 5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307" name="Group 59"/>
          <p:cNvGraphicFramePr>
            <a:graphicFrameLocks noGrp="1"/>
          </p:cNvGraphicFramePr>
          <p:nvPr/>
        </p:nvGraphicFramePr>
        <p:xfrm>
          <a:off x="58674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323" name="Group 75"/>
          <p:cNvGraphicFramePr>
            <a:graphicFrameLocks noGrp="1"/>
          </p:cNvGraphicFramePr>
          <p:nvPr/>
        </p:nvGraphicFramePr>
        <p:xfrm>
          <a:off x="78867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500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7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7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7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5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Repetition over a range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("1 squared = " + 1 * 1);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("2 squared = " + 2 * 2);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("3 squared = " + 3 * 3);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("4 squared = " + 4 * 4);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("5 squared = " + 5 * 5);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("6 squared = " + 6 * 6);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</a:pPr>
            <a:r>
              <a:rPr lang="en-US" altLang="en-US" dirty="0" smtClean="0">
                <a:cs typeface="Courier New" panose="02070309020205020404" pitchFamily="49" charset="0"/>
              </a:rPr>
              <a:t>Intuition: "I want to print a line for each number from 1 to 6"</a:t>
            </a:r>
          </a:p>
          <a:p>
            <a:pPr marL="639763" lvl="1" indent="-246063">
              <a:lnSpc>
                <a:spcPct val="160000"/>
              </a:lnSpc>
              <a:spcBef>
                <a:spcPct val="0"/>
              </a:spcBef>
            </a:pPr>
            <a:endParaRPr lang="en-US" altLang="en-US" dirty="0" smtClean="0">
              <a:cs typeface="Courier New" panose="02070309020205020404" pitchFamily="49" charset="0"/>
            </a:endParaRPr>
          </a:p>
          <a:p>
            <a:pPr marL="273050" indent="-273050">
              <a:lnSpc>
                <a:spcPct val="130000"/>
              </a:lnSpc>
              <a:spcBef>
                <a:spcPct val="0"/>
              </a:spcBef>
            </a:pPr>
            <a:r>
              <a:rPr lang="en-US" altLang="en-US" dirty="0" smtClean="0">
                <a:cs typeface="Courier New" panose="02070309020205020404" pitchFamily="49" charset="0"/>
              </a:rPr>
              <a:t>Write a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dirty="0" smtClean="0">
                <a:cs typeface="Courier New" panose="02070309020205020404" pitchFamily="49" charset="0"/>
              </a:rPr>
              <a:t> loop that prints the above lines</a:t>
            </a:r>
          </a:p>
        </p:txBody>
      </p:sp>
    </p:spTree>
    <p:extLst>
      <p:ext uri="{BB962C8B-B14F-4D97-AF65-F5344CB8AC3E}">
        <p14:creationId xmlns:p14="http://schemas.microsoft.com/office/powerpoint/2010/main" val="21298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solution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mtClean="0"/>
              <a:t>Answer: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for (int line = 1; line &lt;= 5; line++) 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for (int j = 1; j &lt;= </a:t>
            </a:r>
            <a:r>
              <a:rPr lang="en-US" altLang="en-US" b="1" smtClean="0">
                <a:latin typeface="Courier New" panose="02070309020205020404" pitchFamily="49" charset="0"/>
              </a:rPr>
              <a:t>(-1 * line + 5)</a:t>
            </a:r>
            <a:r>
              <a:rPr lang="en-US" altLang="en-US" smtClean="0">
                <a:latin typeface="Courier New" panose="02070309020205020404" pitchFamily="49" charset="0"/>
              </a:rPr>
              <a:t>; j++) 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    System.out.print(".");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System.out.println(</a:t>
            </a:r>
            <a:r>
              <a:rPr lang="en-US" altLang="en-US" b="1" smtClean="0">
                <a:latin typeface="Courier New" panose="02070309020205020404" pitchFamily="49" charset="0"/>
              </a:rPr>
              <a:t>line</a:t>
            </a:r>
            <a:r>
              <a:rPr lang="en-US" altLang="en-US" smtClean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Output: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5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4796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smtClean="0"/>
              <a:t>What is the output of the following 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loops?</a:t>
            </a:r>
            <a:endParaRPr lang="en-US" altLang="en-US" sz="90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for (int line = 1; line &lt;= 5; line++)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for (int j = 1; j &lt;= (-1 * line + 5);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    System.out.print(".");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    for (int k = 1; k &lt;= line; k++)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        System.out.print(line);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System.out.println();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  <a:endParaRPr lang="en-US" altLang="en-US" smtClean="0"/>
          </a:p>
          <a:p>
            <a:pPr marL="273050" indent="-273050"/>
            <a:r>
              <a:rPr lang="en-US" altLang="en-US" smtClean="0"/>
              <a:t>Answer: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...22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..333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.4444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55555</a:t>
            </a:r>
          </a:p>
        </p:txBody>
      </p:sp>
    </p:spTree>
    <p:extLst>
      <p:ext uri="{BB962C8B-B14F-4D97-AF65-F5344CB8AC3E}">
        <p14:creationId xmlns:p14="http://schemas.microsoft.com/office/powerpoint/2010/main" val="403630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968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520642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endParaRPr lang="en-US" altLang="en-US" dirty="0" smtClean="0"/>
          </a:p>
          <a:p>
            <a:pPr marL="273050" indent="-273050"/>
            <a:endParaRPr lang="en-US" altLang="en-US" dirty="0"/>
          </a:p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Modify the previous code to produce this output: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...2.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..3..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.4...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5....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273050" indent="-273050"/>
            <a:endParaRPr lang="en-US" altLang="en-US" sz="20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30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Drawing complex figures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dirty="0" smtClean="0"/>
              <a:t>Use nested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loops to produce the following output.</a:t>
            </a:r>
          </a:p>
          <a:p>
            <a:pPr marL="639763" lvl="1" indent="-246063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Why draw ASCII art?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Real graphics require a lot of finesse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ASCII art has complex patterns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Can focus on logic, algorithms, and</a:t>
            </a:r>
            <a:br>
              <a:rPr lang="en-US" altLang="en-US" dirty="0" smtClean="0"/>
            </a:br>
            <a:r>
              <a:rPr lang="en-US" altLang="en-US" dirty="0" smtClean="0"/>
              <a:t>  programming constructs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5217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1202777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Development strategy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 smtClean="0"/>
              <a:t>Recommendations for managing complexity:</a:t>
            </a:r>
          </a:p>
          <a:p>
            <a:pPr marL="639763" lvl="1" indent="-246063">
              <a:lnSpc>
                <a:spcPct val="110000"/>
              </a:lnSpc>
              <a:buNone/>
            </a:pPr>
            <a:endParaRPr lang="en-US" altLang="en-US" dirty="0" smtClean="0"/>
          </a:p>
          <a:p>
            <a:pPr marL="639763" lvl="1" indent="-246063">
              <a:lnSpc>
                <a:spcPct val="110000"/>
              </a:lnSpc>
              <a:buNone/>
            </a:pPr>
            <a:r>
              <a:rPr lang="en-US" altLang="en-US" dirty="0" smtClean="0"/>
              <a:t>1. Design the program  (think about steps or methods needed).</a:t>
            </a:r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write an English description of steps required</a:t>
            </a:r>
          </a:p>
          <a:p>
            <a:pPr lvl="2">
              <a:lnSpc>
                <a:spcPct val="110000"/>
              </a:lnSpc>
            </a:pPr>
            <a:endParaRPr lang="en-US" altLang="en-US" dirty="0" smtClean="0"/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use this description to decide the methods</a:t>
            </a:r>
          </a:p>
          <a:p>
            <a:pPr lvl="2">
              <a:lnSpc>
                <a:spcPct val="110000"/>
              </a:lnSpc>
            </a:pPr>
            <a:endParaRPr lang="en-US" altLang="en-US" dirty="0" smtClean="0"/>
          </a:p>
          <a:p>
            <a:pPr marL="639763" lvl="1" indent="-246063">
              <a:lnSpc>
                <a:spcPct val="110000"/>
              </a:lnSpc>
              <a:buNone/>
            </a:pPr>
            <a:r>
              <a:rPr lang="en-US" altLang="en-US" dirty="0" smtClean="0"/>
              <a:t>2. Create a table of patterns of characters</a:t>
            </a:r>
          </a:p>
          <a:p>
            <a:pPr lvl="2">
              <a:lnSpc>
                <a:spcPct val="110000"/>
              </a:lnSpc>
            </a:pPr>
            <a:endParaRPr lang="en-US" altLang="en-US" dirty="0" smtClean="0"/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use table to write your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loops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5217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812528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204" name="Rectangle 4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742950" lvl="1" indent="-285750">
              <a:buNone/>
              <a:tabLst>
                <a:tab pos="5943600" algn="l"/>
              </a:tabLst>
            </a:pPr>
            <a:endParaRPr lang="en-US" altLang="en-US" sz="2400" dirty="0" smtClean="0">
              <a:latin typeface="Consolas" charset="0"/>
              <a:ea typeface="Consolas" charset="0"/>
              <a:cs typeface="Consolas" charset="0"/>
            </a:endParaRPr>
          </a:p>
          <a:p>
            <a:pPr marL="742950" lvl="1" indent="-285750">
              <a:buNone/>
              <a:tabLst>
                <a:tab pos="5943600" algn="l"/>
              </a:tabLst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for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1;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&lt;= 4;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" squared = " + 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Aaawww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Yeeaa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!");</a:t>
            </a: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342900" indent="-342900">
              <a:buNone/>
              <a:tabLst>
                <a:tab pos="5943600" algn="l"/>
              </a:tabLst>
            </a:pPr>
            <a:r>
              <a:rPr lang="en-US" altLang="en-US" sz="2200" dirty="0"/>
              <a:t>	Output:</a:t>
            </a:r>
            <a:br>
              <a:rPr lang="en-US" altLang="en-US" sz="2200" dirty="0"/>
            </a:br>
            <a:endParaRPr lang="en-US" altLang="en-US" sz="800" dirty="0"/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1 squared = 1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2 squared = 4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3 squared = 9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4 squared = 16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200" dirty="0" err="1">
                <a:latin typeface="Courier New" panose="02070309020205020404" pitchFamily="49" charset="0"/>
              </a:rPr>
              <a:t>Aaawww</a:t>
            </a:r>
            <a:r>
              <a:rPr lang="en-US" altLang="en-US" sz="2200" dirty="0">
                <a:latin typeface="Courier New" panose="02070309020205020404" pitchFamily="49" charset="0"/>
              </a:rPr>
              <a:t> </a:t>
            </a:r>
            <a:r>
              <a:rPr lang="en-US" altLang="en-US" sz="2200" dirty="0" err="1">
                <a:latin typeface="Courier New" panose="02070309020205020404" pitchFamily="49" charset="0"/>
              </a:rPr>
              <a:t>Yeeeaa</a:t>
            </a:r>
            <a:r>
              <a:rPr lang="en-US" altLang="en-US" sz="2200" dirty="0">
                <a:latin typeface="Courier New" panose="02070309020205020404" pitchFamily="49" charset="0"/>
              </a:rPr>
              <a:t>!</a:t>
            </a:r>
            <a:endParaRPr lang="en-US" altLang="en-US" sz="2200" dirty="0"/>
          </a:p>
        </p:txBody>
      </p:sp>
      <p:pic>
        <p:nvPicPr>
          <p:cNvPr id="11266" name="Picture 2" descr="forlo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024" y="2743201"/>
            <a:ext cx="4724400" cy="377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15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Loop walkthrough</a:t>
            </a: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2560955" y="1103314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BBE0E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7848600" y="2873948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BBE0E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3707130" y="1077913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333399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72" name="TextBox 8"/>
          <p:cNvSpPr txBox="1">
            <a:spLocks noChangeArrowheads="1"/>
          </p:cNvSpPr>
          <p:nvPr/>
        </p:nvSpPr>
        <p:spPr bwMode="auto">
          <a:xfrm>
            <a:off x="9925812" y="4324795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333399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73" name="TextBox 9"/>
          <p:cNvSpPr txBox="1">
            <a:spLocks noChangeArrowheads="1"/>
          </p:cNvSpPr>
          <p:nvPr/>
        </p:nvSpPr>
        <p:spPr bwMode="auto">
          <a:xfrm>
            <a:off x="5081905" y="1020858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2D2D8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74" name="TextBox 10"/>
          <p:cNvSpPr txBox="1">
            <a:spLocks noChangeArrowheads="1"/>
          </p:cNvSpPr>
          <p:nvPr/>
        </p:nvSpPr>
        <p:spPr bwMode="auto">
          <a:xfrm>
            <a:off x="9982200" y="5032376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2D2D8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75" name="TextBox 11"/>
          <p:cNvSpPr txBox="1">
            <a:spLocks noChangeArrowheads="1"/>
          </p:cNvSpPr>
          <p:nvPr/>
        </p:nvSpPr>
        <p:spPr bwMode="auto">
          <a:xfrm>
            <a:off x="2530475" y="1624014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FFFFFF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76" name="TextBox 12"/>
          <p:cNvSpPr txBox="1">
            <a:spLocks noChangeArrowheads="1"/>
          </p:cNvSpPr>
          <p:nvPr/>
        </p:nvSpPr>
        <p:spPr bwMode="auto">
          <a:xfrm>
            <a:off x="8305800" y="4098926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FFFFFF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77" name="TextBox 13"/>
          <p:cNvSpPr txBox="1">
            <a:spLocks noChangeArrowheads="1"/>
          </p:cNvSpPr>
          <p:nvPr/>
        </p:nvSpPr>
        <p:spPr bwMode="auto">
          <a:xfrm>
            <a:off x="1531620" y="2651126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78" name="TextBox 15"/>
          <p:cNvSpPr txBox="1">
            <a:spLocks noChangeArrowheads="1"/>
          </p:cNvSpPr>
          <p:nvPr/>
        </p:nvSpPr>
        <p:spPr bwMode="auto">
          <a:xfrm>
            <a:off x="8357616" y="5653088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02708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920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Multi-line loop body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("+----+");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i = 1; i &lt;= 3;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b="1" dirty="0" smtClean="0">
                <a:latin typeface="Courier New" panose="02070309020205020404" pitchFamily="49" charset="0"/>
              </a:rPr>
              <a:t>("\\    /");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b="1" dirty="0" smtClean="0">
                <a:latin typeface="Courier New" panose="02070309020205020404" pitchFamily="49" charset="0"/>
              </a:rPr>
              <a:t>("/    \\");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("+----+");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Output: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+----+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\    /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/    \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\    /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/    \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\    /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/    \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+----+</a:t>
            </a:r>
          </a:p>
        </p:txBody>
      </p:sp>
    </p:spTree>
    <p:extLst>
      <p:ext uri="{BB962C8B-B14F-4D97-AF65-F5344CB8AC3E}">
        <p14:creationId xmlns:p14="http://schemas.microsoft.com/office/powerpoint/2010/main" val="463769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Expressions for counter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highTemp</a:t>
            </a:r>
            <a:r>
              <a:rPr lang="en-US" altLang="en-US" dirty="0" smtClean="0">
                <a:latin typeface="Courier New" panose="02070309020205020404" pitchFamily="49" charset="0"/>
              </a:rPr>
              <a:t> = 5;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i = </a:t>
            </a:r>
            <a:r>
              <a:rPr lang="en-US" altLang="en-US" b="1" dirty="0" smtClean="0">
                <a:latin typeface="Courier New" panose="02070309020205020404" pitchFamily="49" charset="0"/>
              </a:rPr>
              <a:t>-3</a:t>
            </a:r>
            <a:r>
              <a:rPr lang="en-US" altLang="en-US" dirty="0" smtClean="0">
                <a:latin typeface="Courier New" panose="02070309020205020404" pitchFamily="49" charset="0"/>
              </a:rPr>
              <a:t>; i &lt;=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highTemp</a:t>
            </a:r>
            <a:r>
              <a:rPr lang="en-US" altLang="en-US" b="1" dirty="0" smtClean="0">
                <a:latin typeface="Courier New" panose="02070309020205020404" pitchFamily="49" charset="0"/>
              </a:rPr>
              <a:t> / 2</a:t>
            </a:r>
            <a:r>
              <a:rPr lang="en-US" altLang="en-US" dirty="0" smtClean="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(i * 1.8 + 32);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Output:</a:t>
            </a:r>
          </a:p>
          <a:p>
            <a:pPr marL="639763" lvl="1" indent="-246063"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26.6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28.4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30.2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32.0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33.8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35.6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7814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System.out.print</a:t>
            </a:r>
            <a:r>
              <a:rPr lang="en-US" altLang="en-US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Prints without moving to a new line</a:t>
            </a:r>
          </a:p>
          <a:p>
            <a:pPr marL="639763" lvl="1" indent="-246063"/>
            <a:r>
              <a:rPr lang="en-US" altLang="en-US" smtClean="0"/>
              <a:t>allows you to print partial messages on the same line</a:t>
            </a:r>
          </a:p>
          <a:p>
            <a:pPr marL="639763" lvl="1" indent="-246063">
              <a:buNone/>
            </a:pPr>
            <a:endParaRPr lang="en-US" altLang="en-US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int highestTemp = 5;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for (int i = -3; i &lt;= highestTemp / 2;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</a:t>
            </a:r>
            <a:r>
              <a:rPr lang="en-US" altLang="en-US" b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smtClean="0">
                <a:latin typeface="Courier New" panose="02070309020205020404" pitchFamily="49" charset="0"/>
              </a:rPr>
              <a:t>((i * 1.8 + 32) + " 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FontTx/>
              <a:buChar char="•"/>
            </a:pPr>
            <a:r>
              <a:rPr lang="en-US" altLang="en-US" smtClean="0"/>
              <a:t>Output: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26.6  28.4  30.2  32.0  33.8  35.6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smtClean="0"/>
              <a:t>Concatenate  </a:t>
            </a:r>
            <a:r>
              <a:rPr lang="en-US" altLang="en-US" smtClean="0">
                <a:latin typeface="Courier New" panose="02070309020205020404" pitchFamily="49" charset="0"/>
              </a:rPr>
              <a:t>"  "</a:t>
            </a:r>
            <a:r>
              <a:rPr lang="en-US" altLang="en-US" smtClean="0"/>
              <a:t>  to separate the numbers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836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Counting down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dirty="0" smtClean="0"/>
              <a:t>The </a:t>
            </a:r>
            <a:r>
              <a:rPr lang="en-US" altLang="en-US" b="1" dirty="0" smtClean="0"/>
              <a:t>update</a:t>
            </a:r>
            <a:r>
              <a:rPr lang="en-US" altLang="en-US" dirty="0" smtClean="0"/>
              <a:t> can use </a:t>
            </a:r>
            <a:r>
              <a:rPr lang="en-US" altLang="en-US" b="1" dirty="0" smtClean="0">
                <a:latin typeface="Courier New" panose="02070309020205020404" pitchFamily="49" charset="0"/>
              </a:rPr>
              <a:t>--</a:t>
            </a:r>
            <a:r>
              <a:rPr lang="en-US" altLang="en-US" dirty="0" smtClean="0"/>
              <a:t> to make the loop count down.</a:t>
            </a:r>
          </a:p>
          <a:p>
            <a:pPr marL="639763" lvl="1" indent="-246063"/>
            <a:r>
              <a:rPr lang="en-US" altLang="en-US" dirty="0" smtClean="0"/>
              <a:t>The </a:t>
            </a:r>
            <a:r>
              <a:rPr lang="en-US" altLang="en-US" b="1" dirty="0" smtClean="0"/>
              <a:t>test</a:t>
            </a:r>
            <a:r>
              <a:rPr lang="en-US" altLang="en-US" dirty="0" smtClean="0"/>
              <a:t> must say </a:t>
            </a:r>
            <a:r>
              <a:rPr lang="en-US" altLang="en-US" dirty="0" smtClean="0">
                <a:latin typeface="Courier New" panose="02070309020205020404" pitchFamily="49" charset="0"/>
              </a:rPr>
              <a:t>&gt;</a:t>
            </a:r>
            <a:r>
              <a:rPr lang="en-US" altLang="en-US" dirty="0" smtClean="0"/>
              <a:t> instead of </a:t>
            </a:r>
            <a:r>
              <a:rPr lang="en-US" altLang="en-US" dirty="0" smtClean="0">
                <a:latin typeface="Courier New" panose="02070309020205020404" pitchFamily="49" charset="0"/>
              </a:rPr>
              <a:t>&lt;</a:t>
            </a:r>
            <a:endParaRPr lang="en-US" altLang="en-US" dirty="0" smtClean="0"/>
          </a:p>
          <a:p>
            <a:pPr marL="639763" lvl="1" indent="-246063">
              <a:buNone/>
            </a:pPr>
            <a:endParaRPr lang="en-US" altLang="en-US" dirty="0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dirty="0" smtClean="0">
                <a:latin typeface="Courier New" panose="02070309020205020404" pitchFamily="49" charset="0"/>
              </a:rPr>
              <a:t>("T-minus ");</a:t>
            </a:r>
            <a:endParaRPr lang="en-US" altLang="en-US" dirty="0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i = 10; i </a:t>
            </a:r>
            <a:r>
              <a:rPr lang="en-US" altLang="en-US" b="1" dirty="0" smtClean="0">
                <a:latin typeface="Courier New" panose="02070309020205020404" pitchFamily="49" charset="0"/>
              </a:rPr>
              <a:t>&gt;=</a:t>
            </a:r>
            <a:r>
              <a:rPr lang="en-US" altLang="en-US" dirty="0" smtClean="0">
                <a:latin typeface="Courier New" panose="02070309020205020404" pitchFamily="49" charset="0"/>
              </a:rPr>
              <a:t> 1; i</a:t>
            </a:r>
            <a:r>
              <a:rPr lang="en-US" altLang="en-US" b="1" dirty="0" smtClean="0">
                <a:latin typeface="Courier New" panose="02070309020205020404" pitchFamily="49" charset="0"/>
              </a:rPr>
              <a:t>--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dirty="0" smtClean="0">
                <a:latin typeface="Courier New" panose="02070309020205020404" pitchFamily="49" charset="0"/>
              </a:rPr>
              <a:t>(i + ",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("blastoff!");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("The end.");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Output: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T-minus 10, 9, 8, 7, 6, 5, 4, 3, 2, 1, blastoff!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The end.</a:t>
            </a:r>
          </a:p>
        </p:txBody>
      </p:sp>
    </p:spTree>
    <p:extLst>
      <p:ext uri="{BB962C8B-B14F-4D97-AF65-F5344CB8AC3E}">
        <p14:creationId xmlns:p14="http://schemas.microsoft.com/office/powerpoint/2010/main" val="1243421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Nested 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dirty="0" smtClean="0">
                <a:solidFill>
                  <a:schemeClr val="tx1"/>
                </a:solidFill>
              </a:rPr>
              <a:t> loops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4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if we wanted to print the following pattern?</a:t>
            </a:r>
          </a:p>
          <a:p>
            <a:endParaRPr lang="en-US" dirty="0"/>
          </a:p>
          <a:p>
            <a:endParaRPr lang="en-US" dirty="0" smtClean="0"/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17161</TotalTime>
  <Words>883</Words>
  <Application>Microsoft Macintosh PowerPoint</Application>
  <PresentationFormat>Widescreen</PresentationFormat>
  <Paragraphs>413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Calibri Light</vt:lpstr>
      <vt:lpstr>Consolas</vt:lpstr>
      <vt:lpstr>Courier New</vt:lpstr>
      <vt:lpstr>Mangal</vt:lpstr>
      <vt:lpstr>Tahoma</vt:lpstr>
      <vt:lpstr>Times New Roman</vt:lpstr>
      <vt:lpstr>Verdana</vt:lpstr>
      <vt:lpstr>Wingdings</vt:lpstr>
      <vt:lpstr>Custom Design</vt:lpstr>
      <vt:lpstr>Loops</vt:lpstr>
      <vt:lpstr>Repetition over a range</vt:lpstr>
      <vt:lpstr>Loop walkthrough</vt:lpstr>
      <vt:lpstr>Multi-line loop body</vt:lpstr>
      <vt:lpstr>Expressions for counter</vt:lpstr>
      <vt:lpstr>System.out.print </vt:lpstr>
      <vt:lpstr>Counting down</vt:lpstr>
      <vt:lpstr>Nested for loops</vt:lpstr>
      <vt:lpstr>Loops</vt:lpstr>
      <vt:lpstr>Nested loops</vt:lpstr>
      <vt:lpstr>Nested for loop exercise</vt:lpstr>
      <vt:lpstr>Nested for loop exercise</vt:lpstr>
      <vt:lpstr>Common errors</vt:lpstr>
      <vt:lpstr>Complex lines</vt:lpstr>
      <vt:lpstr>Outer and inner loop</vt:lpstr>
      <vt:lpstr>Mapping loops to numbers</vt:lpstr>
      <vt:lpstr>Loop tables</vt:lpstr>
      <vt:lpstr>Loop tables question</vt:lpstr>
      <vt:lpstr>Nested for loop exercise</vt:lpstr>
      <vt:lpstr>Nested for loop solution</vt:lpstr>
      <vt:lpstr>Nested for loop exercise</vt:lpstr>
      <vt:lpstr>Nested for loop exercise</vt:lpstr>
      <vt:lpstr>Drawing complex figures</vt:lpstr>
      <vt:lpstr>Development strategy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591</cp:revision>
  <dcterms:created xsi:type="dcterms:W3CDTF">2008-06-28T20:57:21Z</dcterms:created>
  <dcterms:modified xsi:type="dcterms:W3CDTF">2017-09-14T19:59:26Z</dcterms:modified>
</cp:coreProperties>
</file>