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8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7" r:id="rId59"/>
    <p:sldId id="318" r:id="rId60"/>
    <p:sldId id="319" r:id="rId61"/>
    <p:sldId id="320" r:id="rId62"/>
    <p:sldId id="321" r:id="rId63"/>
    <p:sldId id="322" r:id="rId64"/>
    <p:sldId id="323" r:id="rId65"/>
    <p:sldId id="324" r:id="rId66"/>
    <p:sldId id="325" r:id="rId67"/>
    <p:sldId id="326" r:id="rId68"/>
    <p:sldId id="327" r:id="rId69"/>
    <p:sldId id="328" r:id="rId70"/>
    <p:sldId id="329" r:id="rId71"/>
    <p:sldId id="330" r:id="rId72"/>
    <p:sldId id="331" r:id="rId73"/>
    <p:sldId id="332" r:id="rId74"/>
    <p:sldId id="333" r:id="rId75"/>
    <p:sldId id="334" r:id="rId76"/>
    <p:sldId id="335" r:id="rId77"/>
    <p:sldId id="336" r:id="rId78"/>
    <p:sldId id="337" r:id="rId79"/>
    <p:sldId id="338" r:id="rId80"/>
  </p:sldIdLst>
  <p:sldSz cx="12192000" cy="6858000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00"/>
    <a:srgbClr val="FFFFC0"/>
    <a:srgbClr val="FFFF8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96" autoAdjust="0"/>
    <p:restoredTop sz="85752" autoAdjust="0"/>
  </p:normalViewPr>
  <p:slideViewPr>
    <p:cSldViewPr>
      <p:cViewPr>
        <p:scale>
          <a:sx n="105" d="100"/>
          <a:sy n="105" d="100"/>
        </p:scale>
        <p:origin x="1336" y="2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80" Type="http://schemas.openxmlformats.org/officeDocument/2006/relationships/slide" Target="slides/slide79.xml"/><Relationship Id="rId81" Type="http://schemas.openxmlformats.org/officeDocument/2006/relationships/notesMaster" Target="notesMasters/notesMaster1.xml"/><Relationship Id="rId82" Type="http://schemas.openxmlformats.org/officeDocument/2006/relationships/presProps" Target="presProps.xml"/><Relationship Id="rId83" Type="http://schemas.openxmlformats.org/officeDocument/2006/relationships/viewProps" Target="viewProps.xml"/><Relationship Id="rId84" Type="http://schemas.openxmlformats.org/officeDocument/2006/relationships/theme" Target="theme/theme1.xml"/><Relationship Id="rId85" Type="http://schemas.openxmlformats.org/officeDocument/2006/relationships/tableStyles" Target="tableStyles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1.xml"/><Relationship Id="rId2" Type="http://schemas.openxmlformats.org/officeDocument/2006/relationships/slide" Target="slides/slide1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EE7E115-1C5F-46AB-8CAE-42EB39E519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560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8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FD85EDE-2DBE-4D62-AA67-C04FCB8EA33F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535923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B0BC4DC-9693-4871-8B05-CC55FF7FCECC}" type="slidenum">
              <a:rPr lang="en-US" altLang="en-US">
                <a:solidFill>
                  <a:srgbClr val="000000"/>
                </a:solidFill>
              </a:rPr>
              <a:pPr eaLnBrk="1" hangingPunct="1"/>
              <a:t>19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993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40" name="Notes Placeholder 2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a variable is also like the MS / MR buttons on a calculator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variables must be declared before they are used, just like methods</a:t>
            </a:r>
          </a:p>
        </p:txBody>
      </p:sp>
      <p:sp>
        <p:nvSpPr>
          <p:cNvPr id="39941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ABE2E174-BC09-499A-B73E-3A9919CE829A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0894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230E100-2A08-4308-BF77-05CD6258AF6B}" type="slidenum">
              <a:rPr lang="en-US" altLang="en-US">
                <a:solidFill>
                  <a:srgbClr val="000000"/>
                </a:solidFill>
              </a:rPr>
              <a:pPr eaLnBrk="1" hangingPunct="1"/>
              <a:t>24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096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EB7489A5-DF66-4C05-BE5A-691095B22329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8145730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96FB7C-2707-4EB6-9DF3-D543893CC70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8690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FAD9740-DCEE-46AD-B7CD-DA6DE6432784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30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741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9785D5AF-46D0-46E7-816C-461D3BBF9F06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/>
              <a:t>30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7558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9E8E5CF-E967-4B30-930B-4B99BACD6BDF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31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21897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C1B7EEA-BAE1-4D4D-820A-F1EF50D5A543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45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4185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D145455-D2E0-4691-8A6B-13597F0E492F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48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945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0" hangingPunct="0"/>
            <a:fld id="{8A4EBD13-A92F-4AAA-875B-3AFA8B9975AB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 eaLnBrk="0" hangingPunct="0"/>
              <a:t>48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502728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9763" lvl="1" indent="-246063" eaLnBrk="1" hangingPunct="1">
              <a:buFont typeface="Wingdings" panose="05000000000000000000" pitchFamily="2" charset="2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AE9D2-E543-49D9-88A1-54CDC0B0FB72}" type="slidenum">
              <a:rPr lang="en-US" altLang="en-US" smtClean="0"/>
              <a:pPr/>
              <a:t>51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18689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35DC42C-DEF2-42BA-B8BE-4D0DF3304F07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57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mtClean="0"/>
              <a:t>Mirror</a:t>
            </a:r>
          </a:p>
        </p:txBody>
      </p:sp>
    </p:spTree>
    <p:extLst>
      <p:ext uri="{BB962C8B-B14F-4D97-AF65-F5344CB8AC3E}">
        <p14:creationId xmlns:p14="http://schemas.microsoft.com/office/powerpoint/2010/main" val="15700074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1CBB825-4C56-4F04-BBCA-47568BF3E469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66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662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0" hangingPunct="0"/>
            <a:fld id="{9D9D28E5-7065-4311-9D25-266760352EF0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 eaLnBrk="0" hangingPunct="0"/>
              <a:t>66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111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8F119E9-F791-4030-800E-F9DEA9214498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3277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10145D5-9240-4F66-A354-0A5244391C4F}" type="slidenum"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5</a:t>
            </a:fld>
            <a:endParaRPr lang="en-US" altLang="en-US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7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31439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A80A2EE-9B87-4CC6-AB66-B1631712D6AE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68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765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7653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0" hangingPunct="0"/>
            <a:fld id="{CE1D86A8-F85E-40F7-8EA7-B3CF4ED35B18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 eaLnBrk="0" hangingPunct="0"/>
              <a:t>68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4935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D0438CE-E902-4AF0-9B36-7F8690461F61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72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0" hangingPunct="0"/>
            <a:fld id="{5EDB5F5E-7483-42A1-BA42-873224D1C0B4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 eaLnBrk="0" hangingPunct="0"/>
              <a:t>72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929234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55EACF2-02D8-473A-BAE1-CB9A7E0DF186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73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969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0" hangingPunct="0"/>
            <a:fld id="{FBBAE815-76B9-4CC0-BCE2-3B5790312CD4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 eaLnBrk="0" hangingPunct="0"/>
              <a:t>73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93979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75EC243-146A-40C4-AB92-0E401B96EC72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74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072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0" hangingPunct="0"/>
            <a:fld id="{FD8F3DDB-CB07-4B0F-94AF-FEB34B6575F6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 eaLnBrk="0" hangingPunct="0"/>
              <a:t>74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9598100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59C5849-626A-4E9E-903D-973400ABB8C7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76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174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1749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0" hangingPunct="0"/>
            <a:fld id="{ADE547CA-AD58-470E-B4BD-4463223F6A7B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 eaLnBrk="0" hangingPunct="0"/>
              <a:t>76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79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E082151-44E7-43D3-B53F-F9AC3CDA35DE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3379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DA0B460-39B9-49B2-B606-627CFA0C49BB}" type="slidenum"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9</a:t>
            </a:fld>
            <a:endParaRPr lang="en-US" altLang="en-US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7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2551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FF99F96-7BB3-4495-A804-8247C795C3A1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05361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D6C1FB4-E259-44CB-8FD1-A955DD302324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  <p:sp>
        <p:nvSpPr>
          <p:cNvPr id="3584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3B2135E-BC29-4B28-BFC8-F3957B6AA767}" type="slidenum"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12</a:t>
            </a:fld>
            <a:endParaRPr lang="en-US" altLang="en-US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8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Answers:</a:t>
            </a:r>
          </a:p>
          <a:p>
            <a:pPr eaLnBrk="1" hangingPunct="1"/>
            <a:r>
              <a:rPr lang="en-US" altLang="en-US" smtClean="0"/>
              <a:t>1</a:t>
            </a:r>
          </a:p>
          <a:p>
            <a:pPr eaLnBrk="1" hangingPunct="1"/>
            <a:r>
              <a:rPr lang="en-US" altLang="en-US" smtClean="0"/>
              <a:t>15</a:t>
            </a:r>
          </a:p>
          <a:p>
            <a:pPr eaLnBrk="1" hangingPunct="1"/>
            <a:r>
              <a:rPr lang="en-US" altLang="en-US" smtClean="0"/>
              <a:t>37</a:t>
            </a:r>
          </a:p>
          <a:p>
            <a:pPr eaLnBrk="1" hangingPunct="1"/>
            <a:r>
              <a:rPr lang="en-US" altLang="en-US" smtClean="0"/>
              <a:t>47</a:t>
            </a:r>
          </a:p>
          <a:p>
            <a:pPr eaLnBrk="1" hangingPunct="1"/>
            <a:r>
              <a:rPr lang="en-US" altLang="en-US" smtClean="0"/>
              <a:t>9</a:t>
            </a:r>
          </a:p>
          <a:p>
            <a:pPr eaLnBrk="1" hangingPunct="1"/>
            <a:r>
              <a:rPr lang="en-US" altLang="en-US" smtClean="0"/>
              <a:t>16</a:t>
            </a:r>
          </a:p>
          <a:p>
            <a:pPr eaLnBrk="1" hangingPunct="1"/>
            <a:r>
              <a:rPr lang="en-US" altLang="en-US" smtClean="0"/>
              <a:t>-8</a:t>
            </a:r>
          </a:p>
          <a:p>
            <a:pPr eaLnBrk="1" hangingPunct="1"/>
            <a:r>
              <a:rPr lang="en-US" altLang="en-US" smtClean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6146193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D3719A1-D28A-4081-AA55-A06AE998EECC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  <p:sp>
        <p:nvSpPr>
          <p:cNvPr id="3686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B973CD-7688-48AF-A978-7758BFFD3684}" type="slidenum"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13</a:t>
            </a:fld>
            <a:endParaRPr lang="en-US" altLang="en-US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8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843327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49F315D-D6BD-46F3-A39C-6B56CD6F3403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192711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B1DB0BC-0881-4752-B630-7021B74DAC83}" type="slidenum">
              <a:rPr lang="en-US" altLang="en-US">
                <a:solidFill>
                  <a:srgbClr val="000000"/>
                </a:solidFill>
              </a:rPr>
              <a:pPr eaLnBrk="1" hangingPunct="1"/>
              <a:t>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891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B97FD8EA-1765-4556-84CA-B2C6D3433875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816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3 meals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96FB7C-2707-4EB6-9DF3-D543893CC70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41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3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4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8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8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6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7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9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1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57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2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25563"/>
            <a:ext cx="11430000" cy="5175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5008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2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tif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Primitive Data, Variables, Loops (Maybe)</a:t>
            </a:r>
            <a:endParaRPr lang="en-US" alt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CSCI 161 </a:t>
            </a:r>
            <a:r>
              <a:rPr lang="mr-IN" altLang="en-US" dirty="0" smtClean="0"/>
              <a:t>–</a:t>
            </a:r>
            <a:r>
              <a:rPr lang="en-US" altLang="en-US" dirty="0" smtClean="0"/>
              <a:t> Introduction to Programming I</a:t>
            </a:r>
          </a:p>
          <a:p>
            <a:pPr eaLnBrk="1" hangingPunct="1"/>
            <a:r>
              <a:rPr lang="en-US" altLang="en-US" dirty="0" smtClean="0"/>
              <a:t>William Killian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7585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Precedence</a:t>
            </a:r>
          </a:p>
        </p:txBody>
      </p:sp>
      <p:sp>
        <p:nvSpPr>
          <p:cNvPr id="381958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marL="273050" indent="-273050">
              <a:tabLst>
                <a:tab pos="3657600" algn="l"/>
              </a:tabLst>
            </a:pPr>
            <a:r>
              <a:rPr lang="en-US" altLang="en-US" b="1" smtClean="0"/>
              <a:t>precedence</a:t>
            </a:r>
            <a:r>
              <a:rPr lang="en-US" altLang="en-US" smtClean="0"/>
              <a:t>: Order in which operators are evaluated.</a:t>
            </a:r>
            <a:endParaRPr lang="en-US" altLang="en-US" sz="900"/>
          </a:p>
          <a:p>
            <a:pPr marL="639763" lvl="1" indent="-246063">
              <a:lnSpc>
                <a:spcPct val="110000"/>
              </a:lnSpc>
              <a:tabLst>
                <a:tab pos="3657600" algn="l"/>
              </a:tabLst>
            </a:pPr>
            <a:r>
              <a:rPr lang="en-US" altLang="en-US" smtClean="0"/>
              <a:t>Generally operators evaluate left-to-right.</a:t>
            </a:r>
            <a:br>
              <a:rPr lang="en-US" altLang="en-US" smtClean="0"/>
            </a:br>
            <a:r>
              <a:rPr lang="en-US" altLang="en-US" smtClean="0">
                <a:latin typeface="Courier New" panose="02070309020205020404" pitchFamily="49" charset="0"/>
              </a:rPr>
              <a:t>1 - 2 - 3</a:t>
            </a:r>
            <a:r>
              <a:rPr lang="en-US" altLang="en-US" smtClean="0"/>
              <a:t>  is  </a:t>
            </a:r>
            <a:r>
              <a:rPr lang="en-US" altLang="en-US" smtClean="0">
                <a:latin typeface="Courier New" panose="02070309020205020404" pitchFamily="49" charset="0"/>
              </a:rPr>
              <a:t>(1 - 2) - 3</a:t>
            </a:r>
            <a:r>
              <a:rPr lang="en-US" altLang="en-US" smtClean="0"/>
              <a:t>  which is  </a:t>
            </a:r>
            <a:r>
              <a:rPr lang="en-US" altLang="en-US" smtClean="0">
                <a:latin typeface="Courier New" panose="02070309020205020404" pitchFamily="49" charset="0"/>
              </a:rPr>
              <a:t>-4</a:t>
            </a:r>
            <a:endParaRPr lang="en-US" altLang="en-US" smtClean="0"/>
          </a:p>
          <a:p>
            <a:pPr marL="639763" lvl="1" indent="-246063">
              <a:tabLst>
                <a:tab pos="3657600" algn="l"/>
              </a:tabLst>
            </a:pPr>
            <a:endParaRPr lang="en-US" altLang="en-US" smtClean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tabLst>
                <a:tab pos="3657600" algn="l"/>
              </a:tabLst>
            </a:pPr>
            <a:r>
              <a:rPr lang="en-US" altLang="en-US" smtClean="0"/>
              <a:t>But </a:t>
            </a:r>
            <a:r>
              <a:rPr lang="en-US" altLang="en-US" smtClean="0">
                <a:latin typeface="Courier New" panose="02070309020205020404" pitchFamily="49" charset="0"/>
              </a:rPr>
              <a:t>*</a:t>
            </a:r>
            <a:r>
              <a:rPr lang="en-US" altLang="en-US" smtClean="0"/>
              <a:t> </a:t>
            </a:r>
            <a:r>
              <a:rPr lang="en-US" altLang="en-US" smtClean="0">
                <a:latin typeface="Courier New" panose="02070309020205020404" pitchFamily="49" charset="0"/>
              </a:rPr>
              <a:t>/</a:t>
            </a:r>
            <a:r>
              <a:rPr lang="en-US" altLang="en-US" smtClean="0"/>
              <a:t> </a:t>
            </a:r>
            <a:r>
              <a:rPr lang="en-US" altLang="en-US" smtClean="0">
                <a:latin typeface="Courier New" panose="02070309020205020404" pitchFamily="49" charset="0"/>
              </a:rPr>
              <a:t>%</a:t>
            </a:r>
            <a:r>
              <a:rPr lang="en-US" altLang="en-US" smtClean="0"/>
              <a:t> have a higher level of precedence than </a:t>
            </a:r>
            <a:r>
              <a:rPr lang="en-US" altLang="en-US" smtClean="0">
                <a:latin typeface="Courier New" panose="02070309020205020404" pitchFamily="49" charset="0"/>
              </a:rPr>
              <a:t>+</a:t>
            </a:r>
            <a:r>
              <a:rPr lang="en-US" altLang="en-US" smtClean="0"/>
              <a:t> </a:t>
            </a:r>
            <a:r>
              <a:rPr lang="en-US" altLang="en-US" smtClean="0">
                <a:latin typeface="Courier New" panose="02070309020205020404" pitchFamily="49" charset="0"/>
              </a:rPr>
              <a:t>-</a:t>
            </a: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z="900"/>
              <a:t/>
            </a:r>
            <a:br>
              <a:rPr lang="en-US" altLang="en-US" sz="900"/>
            </a:br>
            <a:r>
              <a:rPr lang="en-US" altLang="en-US" sz="900"/>
              <a:t/>
            </a:r>
            <a:br>
              <a:rPr lang="en-US" altLang="en-US" sz="900"/>
            </a:br>
            <a:r>
              <a:rPr lang="en-US" altLang="en-US" smtClean="0">
                <a:latin typeface="Courier New" panose="02070309020205020404" pitchFamily="49" charset="0"/>
              </a:rPr>
              <a:t>1 + </a:t>
            </a:r>
            <a:r>
              <a:rPr lang="en-US" altLang="en-US" b="1" smtClean="0">
                <a:latin typeface="Courier New" panose="02070309020205020404" pitchFamily="49" charset="0"/>
              </a:rPr>
              <a:t>3 * 4</a:t>
            </a:r>
            <a:r>
              <a:rPr lang="en-US" altLang="en-US" smtClean="0"/>
              <a:t>	is </a:t>
            </a:r>
            <a:r>
              <a:rPr lang="en-US" altLang="en-US" smtClean="0">
                <a:latin typeface="Courier New" panose="02070309020205020404" pitchFamily="49" charset="0"/>
              </a:rPr>
              <a:t>13</a:t>
            </a:r>
          </a:p>
          <a:p>
            <a:pPr marL="639763" lvl="1" indent="-246063">
              <a:lnSpc>
                <a:spcPct val="70000"/>
              </a:lnSpc>
              <a:buNone/>
              <a:tabLst>
                <a:tab pos="3657600" algn="l"/>
              </a:tabLst>
            </a:pPr>
            <a:endParaRPr lang="en-US" altLang="en-US" sz="900"/>
          </a:p>
          <a:p>
            <a:pPr marL="639763" lvl="1" indent="-246063">
              <a:lnSpc>
                <a:spcPct val="70000"/>
              </a:lnSpc>
              <a:buNone/>
              <a:tabLst>
                <a:tab pos="3657600" algn="l"/>
              </a:tabLst>
            </a:pPr>
            <a:endParaRPr lang="en-US" altLang="en-US" sz="900"/>
          </a:p>
          <a:p>
            <a:pPr marL="639763" lvl="1" indent="-246063">
              <a:lnSpc>
                <a:spcPct val="70000"/>
              </a:lnSpc>
              <a:buNone/>
              <a:tabLst>
                <a:tab pos="3657600" algn="l"/>
              </a:tabLst>
            </a:pPr>
            <a:r>
              <a:rPr lang="en-US" altLang="en-US" sz="900"/>
              <a:t>	</a:t>
            </a:r>
            <a:r>
              <a:rPr lang="en-US" altLang="en-US" smtClean="0">
                <a:latin typeface="Courier New" panose="02070309020205020404" pitchFamily="49" charset="0"/>
              </a:rPr>
              <a:t>6 + </a:t>
            </a:r>
            <a:r>
              <a:rPr lang="en-US" altLang="en-US" b="1" smtClean="0">
                <a:latin typeface="Courier New" panose="02070309020205020404" pitchFamily="49" charset="0"/>
              </a:rPr>
              <a:t>8 / 2</a:t>
            </a:r>
            <a:r>
              <a:rPr lang="en-US" altLang="en-US" smtClean="0">
                <a:latin typeface="Courier New" panose="02070309020205020404" pitchFamily="49" charset="0"/>
              </a:rPr>
              <a:t> * 3</a:t>
            </a:r>
          </a:p>
          <a:p>
            <a:pPr marL="639763" lvl="1" indent="-246063">
              <a:lnSpc>
                <a:spcPct val="70000"/>
              </a:lnSpc>
              <a:buNone/>
              <a:tabLst>
                <a:tab pos="3657600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	6 +   </a:t>
            </a:r>
            <a:r>
              <a:rPr lang="en-US" altLang="en-US" b="1" smtClean="0">
                <a:latin typeface="Courier New" panose="02070309020205020404" pitchFamily="49" charset="0"/>
              </a:rPr>
              <a:t>4   * 3</a:t>
            </a:r>
            <a:endParaRPr lang="en-US" altLang="en-US" smtClean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  <a:tabLst>
                <a:tab pos="3657600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	6 +     12</a:t>
            </a:r>
            <a:r>
              <a:rPr lang="en-US" altLang="en-US" smtClean="0"/>
              <a:t>	is </a:t>
            </a:r>
            <a:r>
              <a:rPr lang="en-US" altLang="en-US" smtClean="0">
                <a:latin typeface="Courier New" panose="02070309020205020404" pitchFamily="49" charset="0"/>
              </a:rPr>
              <a:t>18</a:t>
            </a:r>
          </a:p>
          <a:p>
            <a:pPr marL="639763" lvl="1" indent="-246063">
              <a:lnSpc>
                <a:spcPct val="70000"/>
              </a:lnSpc>
              <a:tabLst>
                <a:tab pos="3657600" algn="l"/>
              </a:tabLst>
            </a:pPr>
            <a:endParaRPr lang="en-US" altLang="en-US" smtClean="0"/>
          </a:p>
          <a:p>
            <a:pPr marL="639763" lvl="1" indent="-246063">
              <a:lnSpc>
                <a:spcPct val="110000"/>
              </a:lnSpc>
              <a:tabLst>
                <a:tab pos="3657600" algn="l"/>
              </a:tabLst>
            </a:pPr>
            <a:r>
              <a:rPr lang="en-US" altLang="en-US" smtClean="0"/>
              <a:t>Parentheses can force a certain order of evaluation:</a:t>
            </a:r>
            <a:br>
              <a:rPr lang="en-US" altLang="en-US" smtClean="0"/>
            </a:br>
            <a:r>
              <a:rPr lang="en-US" altLang="en-US" smtClean="0">
                <a:latin typeface="Courier New" panose="02070309020205020404" pitchFamily="49" charset="0"/>
              </a:rPr>
              <a:t>(1 + 3) * 4</a:t>
            </a:r>
            <a:r>
              <a:rPr lang="en-US" altLang="en-US" smtClean="0"/>
              <a:t>	is </a:t>
            </a:r>
            <a:r>
              <a:rPr lang="en-US" altLang="en-US" smtClean="0">
                <a:latin typeface="Courier New" panose="02070309020205020404" pitchFamily="49" charset="0"/>
              </a:rPr>
              <a:t>16</a:t>
            </a:r>
            <a:endParaRPr lang="en-US" altLang="en-US" smtClean="0"/>
          </a:p>
          <a:p>
            <a:pPr marL="639763" lvl="1" indent="-246063">
              <a:buNone/>
              <a:tabLst>
                <a:tab pos="3657600" algn="l"/>
              </a:tabLst>
            </a:pPr>
            <a:endParaRPr lang="en-US" altLang="en-US" sz="900"/>
          </a:p>
          <a:p>
            <a:pPr marL="639763" lvl="1" indent="-246063">
              <a:lnSpc>
                <a:spcPct val="110000"/>
              </a:lnSpc>
              <a:tabLst>
                <a:tab pos="3657600" algn="l"/>
              </a:tabLst>
            </a:pPr>
            <a:r>
              <a:rPr lang="en-US" altLang="en-US" smtClean="0"/>
              <a:t>Spacing does not affect order of evaluation</a:t>
            </a:r>
            <a:br>
              <a:rPr lang="en-US" altLang="en-US" smtClean="0"/>
            </a:br>
            <a:r>
              <a:rPr lang="en-US" altLang="en-US" smtClean="0">
                <a:latin typeface="Courier New" panose="02070309020205020404" pitchFamily="49" charset="0"/>
              </a:rPr>
              <a:t>1+3 * 4-2</a:t>
            </a:r>
            <a:r>
              <a:rPr lang="en-US" altLang="en-US" smtClean="0"/>
              <a:t>	is </a:t>
            </a:r>
            <a:r>
              <a:rPr lang="en-US" altLang="en-US" smtClean="0">
                <a:latin typeface="Courier New" panose="02070309020205020404" pitchFamily="49" charset="0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16716630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19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819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Precedence examples</a:t>
            </a:r>
          </a:p>
        </p:txBody>
      </p:sp>
      <p:sp>
        <p:nvSpPr>
          <p:cNvPr id="141926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524000" y="1752600"/>
            <a:ext cx="4343400" cy="4343400"/>
          </a:xfrm>
        </p:spPr>
        <p:txBody>
          <a:bodyPr>
            <a:normAutofit lnSpcReduction="10000"/>
          </a:bodyPr>
          <a:lstStyle/>
          <a:p>
            <a:pPr marL="273050" indent="-273050">
              <a:lnSpc>
                <a:spcPct val="80000"/>
              </a:lnSpc>
              <a:buClr>
                <a:schemeClr val="bg1"/>
              </a:buClr>
            </a:pPr>
            <a:r>
              <a:rPr lang="en-US" altLang="en-US" sz="2500">
                <a:latin typeface="Courier New" panose="02070309020205020404" pitchFamily="49" charset="0"/>
              </a:rPr>
              <a:t>1 * 2 + 3 * 5 % 4</a:t>
            </a:r>
          </a:p>
          <a:p>
            <a:pPr marL="273050" indent="-273050">
              <a:lnSpc>
                <a:spcPct val="80000"/>
              </a:lnSpc>
              <a:buClr>
                <a:schemeClr val="bg1"/>
              </a:buClr>
            </a:pPr>
            <a: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  <a:t> \_/</a:t>
            </a:r>
            <a:b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  <a:t>  |</a:t>
            </a:r>
            <a:b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500">
                <a:latin typeface="Courier New" panose="02070309020205020404" pitchFamily="49" charset="0"/>
              </a:rPr>
              <a:t>  </a:t>
            </a:r>
            <a:r>
              <a:rPr lang="en-US" altLang="en-US" sz="2500" b="1">
                <a:solidFill>
                  <a:srgbClr val="800000"/>
                </a:solidFill>
                <a:latin typeface="Courier New" panose="02070309020205020404" pitchFamily="49" charset="0"/>
              </a:rPr>
              <a:t>2</a:t>
            </a:r>
            <a:r>
              <a:rPr lang="en-US" altLang="en-US" sz="2500">
                <a:latin typeface="Courier New" panose="02070309020205020404" pitchFamily="49" charset="0"/>
              </a:rPr>
              <a:t>   + 3 * 5 % 4</a:t>
            </a:r>
          </a:p>
          <a:p>
            <a:pPr marL="273050" indent="-273050">
              <a:lnSpc>
                <a:spcPct val="80000"/>
              </a:lnSpc>
              <a:buClr>
                <a:schemeClr val="bg1"/>
              </a:buClr>
            </a:pPr>
            <a: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  <a:t>         \_/</a:t>
            </a:r>
            <a:b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  <a:t>          |</a:t>
            </a:r>
            <a:b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500">
                <a:latin typeface="Courier New" panose="02070309020205020404" pitchFamily="49" charset="0"/>
              </a:rPr>
              <a:t>  2   +  </a:t>
            </a:r>
            <a:r>
              <a:rPr lang="en-US" altLang="en-US" sz="2500" b="1">
                <a:solidFill>
                  <a:srgbClr val="800000"/>
                </a:solidFill>
                <a:latin typeface="Courier New" panose="02070309020205020404" pitchFamily="49" charset="0"/>
              </a:rPr>
              <a:t>15</a:t>
            </a:r>
            <a:r>
              <a:rPr lang="en-US" altLang="en-US" sz="2500">
                <a:latin typeface="Courier New" panose="02070309020205020404" pitchFamily="49" charset="0"/>
              </a:rPr>
              <a:t>   % 4</a:t>
            </a:r>
          </a:p>
          <a:p>
            <a:pPr marL="273050" indent="-273050">
              <a:lnSpc>
                <a:spcPct val="80000"/>
              </a:lnSpc>
              <a:buClr>
                <a:schemeClr val="bg1"/>
              </a:buClr>
            </a:pPr>
            <a: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  <a:t>           \___/</a:t>
            </a:r>
            <a:b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  <a:t>             |</a:t>
            </a:r>
            <a:b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500">
                <a:latin typeface="Courier New" panose="02070309020205020404" pitchFamily="49" charset="0"/>
              </a:rPr>
              <a:t>  2   +      </a:t>
            </a:r>
            <a:r>
              <a:rPr lang="en-US" altLang="en-US" sz="2500" b="1">
                <a:solidFill>
                  <a:srgbClr val="800000"/>
                </a:solidFill>
                <a:latin typeface="Courier New" panose="02070309020205020404" pitchFamily="49" charset="0"/>
              </a:rPr>
              <a:t>3</a:t>
            </a:r>
          </a:p>
          <a:p>
            <a:pPr marL="273050" indent="-273050">
              <a:lnSpc>
                <a:spcPct val="80000"/>
              </a:lnSpc>
              <a:buClr>
                <a:schemeClr val="bg1"/>
              </a:buClr>
            </a:pPr>
            <a: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  <a:t>   \________/</a:t>
            </a:r>
            <a:b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  <a:t>       | </a:t>
            </a:r>
            <a:b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500">
                <a:latin typeface="Courier New" panose="02070309020205020404" pitchFamily="49" charset="0"/>
              </a:rPr>
              <a:t>       </a:t>
            </a:r>
            <a:r>
              <a:rPr lang="en-US" altLang="en-US" sz="2500" b="1">
                <a:solidFill>
                  <a:srgbClr val="800000"/>
                </a:solidFill>
                <a:latin typeface="Courier New" panose="02070309020205020404" pitchFamily="49" charset="0"/>
              </a:rPr>
              <a:t>5</a:t>
            </a:r>
          </a:p>
        </p:txBody>
      </p:sp>
      <p:sp>
        <p:nvSpPr>
          <p:cNvPr id="1419268" name="Rectangle 4"/>
          <p:cNvSpPr>
            <a:spLocks noChangeArrowheads="1"/>
          </p:cNvSpPr>
          <p:nvPr/>
        </p:nvSpPr>
        <p:spPr bwMode="auto">
          <a:xfrm>
            <a:off x="6324600" y="1752600"/>
            <a:ext cx="4343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1 + 8 % 3 * 2 - 9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en-US" sz="240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\_/</a:t>
            </a:r>
            <a:br>
              <a:rPr lang="en-US" altLang="en-US" sz="240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240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|</a:t>
            </a:r>
            <a:br>
              <a:rPr lang="en-US" altLang="en-US" sz="240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1 +   </a:t>
            </a:r>
            <a:r>
              <a:rPr lang="en-US" altLang="en-US" sz="2400" b="1">
                <a:solidFill>
                  <a:srgbClr val="8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2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   * 2 - 9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en-US" sz="240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\___/</a:t>
            </a:r>
            <a:br>
              <a:rPr lang="en-US" altLang="en-US" sz="240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240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 |</a:t>
            </a:r>
            <a:br>
              <a:rPr lang="en-US" altLang="en-US" sz="240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1 +     </a:t>
            </a:r>
            <a:r>
              <a:rPr lang="en-US" altLang="en-US" sz="2400" b="1">
                <a:solidFill>
                  <a:srgbClr val="8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4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    - 9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en-US" sz="240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\______/</a:t>
            </a:r>
            <a:br>
              <a:rPr lang="en-US" altLang="en-US" sz="240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240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|</a:t>
            </a:r>
            <a:br>
              <a:rPr lang="en-US" altLang="en-US" sz="240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    </a:t>
            </a:r>
            <a:r>
              <a:rPr lang="en-US" altLang="en-US" sz="2400" b="1">
                <a:solidFill>
                  <a:srgbClr val="8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5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         - 9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en-US" sz="240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\_________/</a:t>
            </a:r>
            <a:br>
              <a:rPr lang="en-US" altLang="en-US" sz="240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240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  | </a:t>
            </a:r>
            <a:br>
              <a:rPr lang="en-US" altLang="en-US" sz="2400">
                <a:solidFill>
                  <a:srgbClr val="8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          </a:t>
            </a:r>
            <a:r>
              <a:rPr lang="en-US" altLang="en-US" sz="2400" b="1">
                <a:solidFill>
                  <a:srgbClr val="8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-4</a:t>
            </a:r>
          </a:p>
        </p:txBody>
      </p:sp>
    </p:spTree>
    <p:extLst>
      <p:ext uri="{BB962C8B-B14F-4D97-AF65-F5344CB8AC3E}">
        <p14:creationId xmlns:p14="http://schemas.microsoft.com/office/powerpoint/2010/main" val="1121763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1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1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1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1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1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1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1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1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9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19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19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9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19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19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9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19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19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9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19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19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9267" grpId="0" build="p" autoUpdateAnimBg="0"/>
      <p:bldP spid="1419268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Precedence questions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smtClean="0"/>
              <a:t>What values result from the following expressions?</a:t>
            </a:r>
          </a:p>
          <a:p>
            <a:pPr marL="639763" lvl="1" indent="-246063"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110000"/>
              </a:lnSpc>
            </a:pPr>
            <a:r>
              <a:rPr lang="en-US" altLang="en-US" smtClean="0">
                <a:latin typeface="Courier New" panose="02070309020205020404" pitchFamily="49" charset="0"/>
              </a:rPr>
              <a:t>9 / 5</a:t>
            </a:r>
          </a:p>
          <a:p>
            <a:pPr marL="639763" lvl="1" indent="-246063">
              <a:lnSpc>
                <a:spcPct val="110000"/>
              </a:lnSpc>
            </a:pPr>
            <a:r>
              <a:rPr lang="en-US" altLang="en-US" smtClean="0">
                <a:latin typeface="Courier New" panose="02070309020205020404" pitchFamily="49" charset="0"/>
              </a:rPr>
              <a:t>695 % 20</a:t>
            </a:r>
          </a:p>
          <a:p>
            <a:pPr marL="639763" lvl="1" indent="-246063">
              <a:lnSpc>
                <a:spcPct val="110000"/>
              </a:lnSpc>
            </a:pPr>
            <a:r>
              <a:rPr lang="en-US" altLang="en-US" smtClean="0">
                <a:latin typeface="Courier New" panose="02070309020205020404" pitchFamily="49" charset="0"/>
              </a:rPr>
              <a:t>7 + 6 * 5</a:t>
            </a:r>
          </a:p>
          <a:p>
            <a:pPr marL="639763" lvl="1" indent="-246063">
              <a:lnSpc>
                <a:spcPct val="110000"/>
              </a:lnSpc>
            </a:pPr>
            <a:r>
              <a:rPr lang="en-US" altLang="en-US" smtClean="0">
                <a:latin typeface="Courier New" panose="02070309020205020404" pitchFamily="49" charset="0"/>
              </a:rPr>
              <a:t>7 * 6 + 5</a:t>
            </a:r>
          </a:p>
          <a:p>
            <a:pPr marL="639763" lvl="1" indent="-246063">
              <a:lnSpc>
                <a:spcPct val="110000"/>
              </a:lnSpc>
            </a:pPr>
            <a:r>
              <a:rPr lang="en-US" altLang="en-US" smtClean="0">
                <a:latin typeface="Courier New" panose="02070309020205020404" pitchFamily="49" charset="0"/>
              </a:rPr>
              <a:t>248 % 100 / 5</a:t>
            </a:r>
          </a:p>
          <a:p>
            <a:pPr marL="639763" lvl="1" indent="-246063">
              <a:lnSpc>
                <a:spcPct val="110000"/>
              </a:lnSpc>
            </a:pPr>
            <a:r>
              <a:rPr lang="en-US" altLang="en-US" smtClean="0">
                <a:latin typeface="Courier New" panose="02070309020205020404" pitchFamily="49" charset="0"/>
              </a:rPr>
              <a:t>6 * 3 - 9 / 4</a:t>
            </a:r>
          </a:p>
          <a:p>
            <a:pPr marL="639763" lvl="1" indent="-246063">
              <a:lnSpc>
                <a:spcPct val="110000"/>
              </a:lnSpc>
            </a:pPr>
            <a:r>
              <a:rPr lang="en-US" altLang="en-US" smtClean="0">
                <a:latin typeface="Courier New" panose="02070309020205020404" pitchFamily="49" charset="0"/>
              </a:rPr>
              <a:t>(5 - 7) * 4</a:t>
            </a:r>
          </a:p>
          <a:p>
            <a:pPr marL="639763" lvl="1" indent="-246063">
              <a:lnSpc>
                <a:spcPct val="110000"/>
              </a:lnSpc>
            </a:pPr>
            <a:r>
              <a:rPr lang="en-US" altLang="en-US" smtClean="0">
                <a:latin typeface="Courier New" panose="02070309020205020404" pitchFamily="49" charset="0"/>
              </a:rPr>
              <a:t>6 + (18 % (17 - 12))</a:t>
            </a:r>
          </a:p>
        </p:txBody>
      </p:sp>
    </p:spTree>
    <p:extLst>
      <p:ext uri="{BB962C8B-B14F-4D97-AF65-F5344CB8AC3E}">
        <p14:creationId xmlns:p14="http://schemas.microsoft.com/office/powerpoint/2010/main" val="14953659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Real numbers (type </a:t>
            </a:r>
            <a:r>
              <a:rPr lang="en-US" altLang="en-US" smtClean="0">
                <a:latin typeface="Courier New" panose="02070309020205020404" pitchFamily="49" charset="0"/>
              </a:rPr>
              <a:t>double</a:t>
            </a:r>
            <a:r>
              <a:rPr lang="en-US" altLang="en-US" smtClean="0"/>
              <a:t>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dirty="0" smtClean="0"/>
              <a:t>Examples:   </a:t>
            </a:r>
            <a:r>
              <a:rPr lang="en-US" altLang="en-US" dirty="0" smtClean="0">
                <a:latin typeface="Courier New" panose="02070309020205020404" pitchFamily="49" charset="0"/>
              </a:rPr>
              <a:t>6.022</a:t>
            </a:r>
            <a:r>
              <a:rPr lang="en-US" altLang="en-US" dirty="0" smtClean="0"/>
              <a:t> ,   </a:t>
            </a:r>
            <a:r>
              <a:rPr lang="en-US" altLang="en-US" dirty="0" smtClean="0">
                <a:latin typeface="Courier New" panose="02070309020205020404" pitchFamily="49" charset="0"/>
              </a:rPr>
              <a:t>-42.0</a:t>
            </a:r>
            <a:r>
              <a:rPr lang="en-US" altLang="en-US" dirty="0" smtClean="0"/>
              <a:t> ,   </a:t>
            </a:r>
            <a:r>
              <a:rPr lang="en-US" altLang="en-US" dirty="0" smtClean="0">
                <a:latin typeface="Courier New" panose="02070309020205020404" pitchFamily="49" charset="0"/>
              </a:rPr>
              <a:t>2.143e17</a:t>
            </a:r>
          </a:p>
          <a:p>
            <a:pPr marL="393700" lvl="1" indent="0">
              <a:buNone/>
            </a:pPr>
            <a:endParaRPr lang="en-US" altLang="en-US" dirty="0" smtClean="0"/>
          </a:p>
          <a:p>
            <a:pPr marL="639763" lvl="1" indent="-246063"/>
            <a:r>
              <a:rPr lang="en-US" altLang="en-US" dirty="0" smtClean="0"/>
              <a:t>Placing </a:t>
            </a:r>
            <a:r>
              <a:rPr lang="en-US" altLang="en-US" dirty="0" smtClean="0">
                <a:latin typeface="Courier New" panose="02070309020205020404" pitchFamily="49" charset="0"/>
              </a:rPr>
              <a:t>.0</a:t>
            </a:r>
            <a:r>
              <a:rPr lang="en-US" altLang="en-US" dirty="0" smtClean="0"/>
              <a:t> or </a:t>
            </a:r>
            <a:r>
              <a:rPr lang="en-US" altLang="en-US" dirty="0" smtClean="0">
                <a:latin typeface="Courier New" panose="02070309020205020404" pitchFamily="49" charset="0"/>
              </a:rPr>
              <a:t>.</a:t>
            </a:r>
            <a:r>
              <a:rPr lang="en-US" altLang="en-US" dirty="0" smtClean="0"/>
              <a:t> after an integer makes it a </a:t>
            </a:r>
            <a:r>
              <a:rPr lang="en-US" altLang="en-US" dirty="0" smtClean="0">
                <a:latin typeface="Courier New" panose="02070309020205020404" pitchFamily="49" charset="0"/>
              </a:rPr>
              <a:t>double</a:t>
            </a:r>
            <a:r>
              <a:rPr lang="en-US" altLang="en-US" dirty="0" smtClean="0"/>
              <a:t>.</a:t>
            </a:r>
          </a:p>
          <a:p>
            <a:pPr marL="639763" lvl="1" indent="-246063"/>
            <a:endParaRPr lang="en-US" altLang="en-US" dirty="0" smtClean="0"/>
          </a:p>
          <a:p>
            <a:pPr marL="273050" indent="-273050"/>
            <a:r>
              <a:rPr lang="en-US" altLang="en-US" dirty="0" smtClean="0"/>
              <a:t>The operators  </a:t>
            </a:r>
            <a:r>
              <a:rPr lang="en-US" altLang="en-US" dirty="0" smtClean="0">
                <a:latin typeface="Courier New" panose="02070309020205020404" pitchFamily="49" charset="0"/>
              </a:rPr>
              <a:t>+</a:t>
            </a:r>
            <a:r>
              <a:rPr lang="en-US" altLang="en-US" dirty="0" smtClean="0"/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-</a:t>
            </a:r>
            <a:r>
              <a:rPr lang="en-US" altLang="en-US" dirty="0" smtClean="0"/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*</a:t>
            </a:r>
            <a:r>
              <a:rPr lang="en-US" altLang="en-US" dirty="0" smtClean="0"/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/</a:t>
            </a:r>
            <a:r>
              <a:rPr lang="en-US" altLang="en-US" dirty="0" smtClean="0"/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%</a:t>
            </a:r>
            <a:r>
              <a:rPr lang="en-US" altLang="en-US" dirty="0" smtClean="0"/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()</a:t>
            </a:r>
            <a:r>
              <a:rPr lang="en-US" altLang="en-US" dirty="0" smtClean="0"/>
              <a:t>  all still work with </a:t>
            </a:r>
            <a:r>
              <a:rPr lang="en-US" altLang="en-US" dirty="0" smtClean="0">
                <a:latin typeface="Courier New" panose="02070309020205020404" pitchFamily="49" charset="0"/>
              </a:rPr>
              <a:t>double</a:t>
            </a:r>
            <a:r>
              <a:rPr lang="en-US" altLang="en-US" dirty="0" smtClean="0"/>
              <a:t>.</a:t>
            </a:r>
          </a:p>
          <a:p>
            <a:pPr marL="639763" lvl="1" indent="-246063"/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/>
            <a:r>
              <a:rPr lang="en-US" altLang="en-US" dirty="0" smtClean="0">
                <a:latin typeface="Courier New" panose="02070309020205020404" pitchFamily="49" charset="0"/>
              </a:rPr>
              <a:t>/</a:t>
            </a:r>
            <a:r>
              <a:rPr lang="en-US" altLang="en-US" dirty="0" smtClean="0"/>
              <a:t> produces an exact answer:  </a:t>
            </a:r>
            <a:r>
              <a:rPr lang="en-US" altLang="en-US" dirty="0" smtClean="0">
                <a:latin typeface="Courier New" panose="02070309020205020404" pitchFamily="49" charset="0"/>
              </a:rPr>
              <a:t>15.0 / 2.0</a:t>
            </a:r>
            <a:r>
              <a:rPr lang="en-US" altLang="en-US" dirty="0" smtClean="0"/>
              <a:t> is </a:t>
            </a:r>
            <a:r>
              <a:rPr lang="en-US" altLang="en-US" dirty="0" smtClean="0">
                <a:latin typeface="Courier New" panose="02070309020205020404" pitchFamily="49" charset="0"/>
              </a:rPr>
              <a:t>7.5</a:t>
            </a:r>
            <a:endParaRPr lang="en-US" altLang="en-US" dirty="0" smtClean="0"/>
          </a:p>
          <a:p>
            <a:pPr lvl="2"/>
            <a:endParaRPr lang="en-US" altLang="en-US" sz="900" dirty="0"/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r>
              <a:rPr lang="en-US" altLang="en-US" dirty="0" smtClean="0"/>
              <a:t>Precedence is the same: </a:t>
            </a:r>
            <a:r>
              <a:rPr lang="en-US" altLang="en-US" dirty="0" smtClean="0">
                <a:latin typeface="Courier New" panose="02070309020205020404" pitchFamily="49" charset="0"/>
              </a:rPr>
              <a:t>()</a:t>
            </a:r>
            <a:r>
              <a:rPr lang="en-US" altLang="en-US" dirty="0" smtClean="0"/>
              <a:t>  before  </a:t>
            </a:r>
            <a:r>
              <a:rPr lang="en-US" altLang="en-US" dirty="0" smtClean="0">
                <a:latin typeface="Courier New" panose="02070309020205020404" pitchFamily="49" charset="0"/>
              </a:rPr>
              <a:t>*</a:t>
            </a:r>
            <a:r>
              <a:rPr lang="en-US" altLang="en-US" dirty="0" smtClean="0"/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/</a:t>
            </a:r>
            <a:r>
              <a:rPr lang="en-US" altLang="en-US" dirty="0" smtClean="0"/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%</a:t>
            </a:r>
            <a:r>
              <a:rPr lang="en-US" altLang="en-US" dirty="0" smtClean="0"/>
              <a:t>  before  </a:t>
            </a:r>
            <a:r>
              <a:rPr lang="en-US" altLang="en-US" dirty="0" smtClean="0">
                <a:latin typeface="Courier New" panose="02070309020205020404" pitchFamily="49" charset="0"/>
              </a:rPr>
              <a:t>+</a:t>
            </a:r>
            <a:r>
              <a:rPr lang="en-US" altLang="en-US" dirty="0" smtClean="0"/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5102330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Real number example</a:t>
            </a:r>
          </a:p>
        </p:txBody>
      </p:sp>
      <p:sp>
        <p:nvSpPr>
          <p:cNvPr id="1424387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>
              <a:buClr>
                <a:schemeClr val="bg1"/>
              </a:buClr>
            </a:pPr>
            <a:r>
              <a:rPr lang="en-US" altLang="en-US" sz="2500">
                <a:latin typeface="Courier New" panose="02070309020205020404" pitchFamily="49" charset="0"/>
              </a:rPr>
              <a:t>2.0 * 2.4 + 2.25 * 4.0 / 2.0</a:t>
            </a:r>
          </a:p>
          <a:p>
            <a:pPr marL="273050" indent="-273050">
              <a:buClr>
                <a:schemeClr val="bg1"/>
              </a:buClr>
            </a:pPr>
            <a: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  <a:t>  \___/</a:t>
            </a:r>
            <a:b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  <a:t>    |</a:t>
            </a:r>
            <a:b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500">
                <a:latin typeface="Courier New" panose="02070309020205020404" pitchFamily="49" charset="0"/>
              </a:rPr>
              <a:t>   </a:t>
            </a:r>
            <a:r>
              <a:rPr lang="en-US" altLang="en-US" sz="2500" b="1">
                <a:solidFill>
                  <a:srgbClr val="800000"/>
                </a:solidFill>
                <a:latin typeface="Courier New" panose="02070309020205020404" pitchFamily="49" charset="0"/>
              </a:rPr>
              <a:t>4.8</a:t>
            </a:r>
            <a:r>
              <a:rPr lang="en-US" altLang="en-US" sz="2500">
                <a:latin typeface="Courier New" panose="02070309020205020404" pitchFamily="49" charset="0"/>
              </a:rPr>
              <a:t>    + 2.25 * 4.0 / 2.0</a:t>
            </a:r>
          </a:p>
          <a:p>
            <a:pPr marL="273050" indent="-273050">
              <a:buClr>
                <a:schemeClr val="bg1"/>
              </a:buClr>
            </a:pPr>
            <a: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  <a:t>              \___/</a:t>
            </a:r>
            <a:b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  <a:t>                |</a:t>
            </a:r>
            <a:b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500">
                <a:latin typeface="Courier New" panose="02070309020205020404" pitchFamily="49" charset="0"/>
              </a:rPr>
              <a:t>   4.8    +    </a:t>
            </a:r>
            <a:r>
              <a:rPr lang="en-US" altLang="en-US" sz="2500" b="1">
                <a:solidFill>
                  <a:srgbClr val="800000"/>
                </a:solidFill>
                <a:latin typeface="Courier New" panose="02070309020205020404" pitchFamily="49" charset="0"/>
              </a:rPr>
              <a:t>9.0</a:t>
            </a:r>
            <a:r>
              <a:rPr lang="en-US" altLang="en-US" sz="2500">
                <a:latin typeface="Courier New" panose="02070309020205020404" pitchFamily="49" charset="0"/>
              </a:rPr>
              <a:t>   / 2.0</a:t>
            </a:r>
          </a:p>
          <a:p>
            <a:pPr marL="273050" indent="-273050">
              <a:buClr>
                <a:schemeClr val="bg1"/>
              </a:buClr>
            </a:pPr>
            <a: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  <a:t>                 \_____/</a:t>
            </a:r>
            <a:b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  <a:t>                    |</a:t>
            </a:r>
            <a:b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500">
                <a:latin typeface="Courier New" panose="02070309020205020404" pitchFamily="49" charset="0"/>
              </a:rPr>
              <a:t>   4.8    +        </a:t>
            </a:r>
            <a:r>
              <a:rPr lang="en-US" altLang="en-US" sz="2500" b="1">
                <a:solidFill>
                  <a:srgbClr val="800000"/>
                </a:solidFill>
                <a:latin typeface="Courier New" panose="02070309020205020404" pitchFamily="49" charset="0"/>
              </a:rPr>
              <a:t>4.5</a:t>
            </a:r>
          </a:p>
          <a:p>
            <a:pPr marL="273050" indent="-273050">
              <a:buClr>
                <a:schemeClr val="bg1"/>
              </a:buClr>
            </a:pPr>
            <a: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  <a:t>      \____________/</a:t>
            </a:r>
            <a:b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  <a:t>             | </a:t>
            </a:r>
            <a:br>
              <a:rPr lang="en-US" altLang="en-US" sz="25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500">
                <a:latin typeface="Courier New" panose="02070309020205020404" pitchFamily="49" charset="0"/>
              </a:rPr>
              <a:t>            </a:t>
            </a:r>
            <a:r>
              <a:rPr lang="en-US" altLang="en-US" sz="2500" b="1">
                <a:solidFill>
                  <a:srgbClr val="800000"/>
                </a:solidFill>
                <a:latin typeface="Courier New" panose="02070309020205020404" pitchFamily="49" charset="0"/>
              </a:rPr>
              <a:t>9.3</a:t>
            </a:r>
          </a:p>
        </p:txBody>
      </p:sp>
    </p:spTree>
    <p:extLst>
      <p:ext uri="{BB962C8B-B14F-4D97-AF65-F5344CB8AC3E}">
        <p14:creationId xmlns:p14="http://schemas.microsoft.com/office/powerpoint/2010/main" val="4376266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2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2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2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2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2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2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2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2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4387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Mixing types</a:t>
            </a:r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smtClean="0"/>
              <a:t>When </a:t>
            </a:r>
            <a:r>
              <a:rPr lang="en-US" altLang="en-US" smtClean="0">
                <a:latin typeface="Courier New" panose="02070309020205020404" pitchFamily="49" charset="0"/>
              </a:rPr>
              <a:t>int</a:t>
            </a:r>
            <a:r>
              <a:rPr lang="en-US" altLang="en-US" smtClean="0"/>
              <a:t> and </a:t>
            </a:r>
            <a:r>
              <a:rPr lang="en-US" altLang="en-US" smtClean="0">
                <a:latin typeface="Courier New" panose="02070309020205020404" pitchFamily="49" charset="0"/>
              </a:rPr>
              <a:t>double</a:t>
            </a:r>
            <a:r>
              <a:rPr lang="en-US" altLang="en-US" smtClean="0"/>
              <a:t> are mixed, the result is a </a:t>
            </a:r>
            <a:r>
              <a:rPr lang="en-US" altLang="en-US" smtClean="0">
                <a:latin typeface="Courier New" panose="02070309020205020404" pitchFamily="49" charset="0"/>
              </a:rPr>
              <a:t>double</a:t>
            </a:r>
            <a:r>
              <a:rPr lang="en-US" altLang="en-US" smtClean="0"/>
              <a:t>.</a:t>
            </a:r>
          </a:p>
          <a:p>
            <a:pPr lvl="1" eaLnBrk="1" hangingPunct="1"/>
            <a:r>
              <a:rPr lang="en-US" altLang="en-US" smtClean="0">
                <a:latin typeface="Courier New" panose="02070309020205020404" pitchFamily="49" charset="0"/>
              </a:rPr>
              <a:t>4.2 * 3</a:t>
            </a:r>
            <a:r>
              <a:rPr lang="en-US" altLang="en-US" smtClean="0"/>
              <a:t>  is  </a:t>
            </a:r>
            <a:r>
              <a:rPr lang="en-US" altLang="en-US" smtClean="0">
                <a:latin typeface="Courier New" panose="02070309020205020404" pitchFamily="49" charset="0"/>
              </a:rPr>
              <a:t>12.6</a:t>
            </a:r>
          </a:p>
          <a:p>
            <a:pPr lvl="1" eaLnBrk="1" hangingPunct="1"/>
            <a:endParaRPr lang="en-US" altLang="en-US" sz="900"/>
          </a:p>
          <a:p>
            <a:pPr eaLnBrk="1" hangingPunct="1"/>
            <a:r>
              <a:rPr lang="en-US" altLang="en-US" smtClean="0"/>
              <a:t>The conversion is per-operator, affecting only its operands.</a:t>
            </a:r>
            <a:endParaRPr lang="en-US" altLang="en-US" sz="22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5000"/>
              </a:lnSpc>
              <a:buClr>
                <a:schemeClr val="bg1"/>
              </a:buClr>
            </a:pP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5000"/>
              </a:lnSpc>
              <a:buClr>
                <a:schemeClr val="bg1"/>
              </a:buClr>
            </a:pPr>
            <a:r>
              <a:rPr lang="en-US" altLang="en-US" sz="2000">
                <a:latin typeface="Courier New" panose="02070309020205020404" pitchFamily="49" charset="0"/>
              </a:rPr>
              <a:t>7 / 3 * 1.2 + 3 / 2</a:t>
            </a:r>
          </a:p>
          <a:p>
            <a:pPr lvl="1" eaLnBrk="1" hangingPunct="1">
              <a:lnSpc>
                <a:spcPct val="75000"/>
              </a:lnSpc>
              <a:buClr>
                <a:schemeClr val="bg1"/>
              </a:buClr>
            </a:pPr>
            <a:r>
              <a:rPr lang="en-US" altLang="en-US" sz="2000">
                <a:solidFill>
                  <a:srgbClr val="808080"/>
                </a:solidFill>
                <a:latin typeface="Courier New" panose="02070309020205020404" pitchFamily="49" charset="0"/>
              </a:rPr>
              <a:t> \_/</a:t>
            </a:r>
            <a:br>
              <a:rPr lang="en-US" altLang="en-US" sz="20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000">
                <a:solidFill>
                  <a:srgbClr val="808080"/>
                </a:solidFill>
                <a:latin typeface="Courier New" panose="02070309020205020404" pitchFamily="49" charset="0"/>
              </a:rPr>
              <a:t>  |</a:t>
            </a:r>
            <a:br>
              <a:rPr lang="en-US" altLang="en-US" sz="20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000">
                <a:latin typeface="Courier New" panose="02070309020205020404" pitchFamily="49" charset="0"/>
              </a:rPr>
              <a:t>  </a:t>
            </a:r>
            <a:r>
              <a:rPr lang="en-US" alt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2</a:t>
            </a:r>
            <a:r>
              <a:rPr lang="en-US" altLang="en-US" sz="2000">
                <a:latin typeface="Courier New" panose="02070309020205020404" pitchFamily="49" charset="0"/>
              </a:rPr>
              <a:t>   * 1.2 + 3 / 2</a:t>
            </a:r>
          </a:p>
          <a:p>
            <a:pPr lvl="1" eaLnBrk="1" hangingPunct="1">
              <a:lnSpc>
                <a:spcPct val="75000"/>
              </a:lnSpc>
              <a:buClr>
                <a:schemeClr val="bg1"/>
              </a:buClr>
            </a:pPr>
            <a:r>
              <a:rPr lang="en-US" altLang="en-US" sz="2000">
                <a:solidFill>
                  <a:srgbClr val="808080"/>
                </a:solidFill>
                <a:latin typeface="Courier New" panose="02070309020205020404" pitchFamily="49" charset="0"/>
              </a:rPr>
              <a:t>   \___/</a:t>
            </a:r>
            <a:br>
              <a:rPr lang="en-US" altLang="en-US" sz="20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000">
                <a:solidFill>
                  <a:srgbClr val="808080"/>
                </a:solidFill>
                <a:latin typeface="Courier New" panose="02070309020205020404" pitchFamily="49" charset="0"/>
              </a:rPr>
              <a:t>     |</a:t>
            </a:r>
            <a:br>
              <a:rPr lang="en-US" altLang="en-US" sz="20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000">
                <a:latin typeface="Courier New" panose="02070309020205020404" pitchFamily="49" charset="0"/>
              </a:rPr>
              <a:t>    </a:t>
            </a:r>
            <a:r>
              <a:rPr lang="en-US" alt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2.4</a:t>
            </a:r>
            <a:r>
              <a:rPr lang="en-US" altLang="en-US" sz="2000">
                <a:latin typeface="Courier New" panose="02070309020205020404" pitchFamily="49" charset="0"/>
              </a:rPr>
              <a:t>     + </a:t>
            </a:r>
            <a:r>
              <a:rPr lang="en-US" altLang="en-US" sz="2000" b="1">
                <a:latin typeface="Courier New" panose="02070309020205020404" pitchFamily="49" charset="0"/>
              </a:rPr>
              <a:t>3 / 2</a:t>
            </a:r>
          </a:p>
          <a:p>
            <a:pPr lvl="1" eaLnBrk="1" hangingPunct="1">
              <a:lnSpc>
                <a:spcPct val="75000"/>
              </a:lnSpc>
              <a:buClr>
                <a:schemeClr val="bg1"/>
              </a:buClr>
            </a:pPr>
            <a:r>
              <a:rPr lang="en-US" altLang="en-US" sz="2000">
                <a:solidFill>
                  <a:srgbClr val="808080"/>
                </a:solidFill>
                <a:latin typeface="Courier New" panose="02070309020205020404" pitchFamily="49" charset="0"/>
              </a:rPr>
              <a:t>               \_/</a:t>
            </a:r>
            <a:br>
              <a:rPr lang="en-US" altLang="en-US" sz="20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000">
                <a:solidFill>
                  <a:srgbClr val="808080"/>
                </a:solidFill>
                <a:latin typeface="Courier New" panose="02070309020205020404" pitchFamily="49" charset="0"/>
              </a:rPr>
              <a:t>                |</a:t>
            </a:r>
            <a:br>
              <a:rPr lang="en-US" altLang="en-US" sz="20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000">
                <a:latin typeface="Courier New" panose="02070309020205020404" pitchFamily="49" charset="0"/>
              </a:rPr>
              <a:t>    2.4     +   </a:t>
            </a:r>
            <a:r>
              <a:rPr lang="en-US" alt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1</a:t>
            </a:r>
          </a:p>
          <a:p>
            <a:pPr lvl="1" eaLnBrk="1" hangingPunct="1">
              <a:lnSpc>
                <a:spcPct val="75000"/>
              </a:lnSpc>
              <a:buClr>
                <a:schemeClr val="bg1"/>
              </a:buClr>
            </a:pPr>
            <a:r>
              <a:rPr lang="en-US" altLang="en-US" sz="2000">
                <a:solidFill>
                  <a:srgbClr val="808080"/>
                </a:solidFill>
                <a:latin typeface="Courier New" panose="02070309020205020404" pitchFamily="49" charset="0"/>
              </a:rPr>
              <a:t>      \________/</a:t>
            </a:r>
            <a:br>
              <a:rPr lang="en-US" altLang="en-US" sz="20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000">
                <a:solidFill>
                  <a:srgbClr val="808080"/>
                </a:solidFill>
                <a:latin typeface="Courier New" panose="02070309020205020404" pitchFamily="49" charset="0"/>
              </a:rPr>
              <a:t>          | </a:t>
            </a:r>
            <a:br>
              <a:rPr lang="en-US" altLang="en-US" sz="20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 sz="2000">
                <a:latin typeface="Courier New" panose="02070309020205020404" pitchFamily="49" charset="0"/>
              </a:rPr>
              <a:t>         </a:t>
            </a:r>
            <a:r>
              <a:rPr lang="en-US" alt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3.4</a:t>
            </a:r>
            <a:br>
              <a:rPr lang="en-US" altLang="en-US" sz="2000" b="1">
                <a:solidFill>
                  <a:srgbClr val="800000"/>
                </a:solidFill>
                <a:latin typeface="Courier New" panose="02070309020205020404" pitchFamily="49" charset="0"/>
              </a:rPr>
            </a:br>
            <a:endParaRPr lang="en-US" altLang="en-US" sz="2000" b="1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lvl="1" eaLnBrk="1" hangingPunct="1">
              <a:buClr>
                <a:schemeClr val="tx1"/>
              </a:buClr>
            </a:pPr>
            <a:r>
              <a:rPr lang="en-US" altLang="en-US" smtClean="0">
                <a:latin typeface="Courier New" panose="02070309020205020404" pitchFamily="49" charset="0"/>
              </a:rPr>
              <a:t>3 / 2</a:t>
            </a:r>
            <a:r>
              <a:rPr lang="en-US" altLang="en-US" smtClean="0"/>
              <a:t> is </a:t>
            </a:r>
            <a:r>
              <a:rPr lang="en-US" altLang="en-US" smtClean="0">
                <a:latin typeface="Courier New" panose="02070309020205020404" pitchFamily="49" charset="0"/>
              </a:rPr>
              <a:t>1</a:t>
            </a:r>
            <a:r>
              <a:rPr lang="en-US" altLang="en-US" smtClean="0"/>
              <a:t> above, not </a:t>
            </a:r>
            <a:r>
              <a:rPr lang="en-US" altLang="en-US" smtClean="0">
                <a:latin typeface="Courier New" panose="02070309020205020404" pitchFamily="49" charset="0"/>
              </a:rPr>
              <a:t>1.5</a:t>
            </a:r>
            <a:r>
              <a:rPr lang="en-US" altLang="en-US" smtClean="0"/>
              <a:t>.</a:t>
            </a:r>
          </a:p>
        </p:txBody>
      </p:sp>
      <p:sp>
        <p:nvSpPr>
          <p:cNvPr id="390149" name="Rectangle 3"/>
          <p:cNvSpPr>
            <a:spLocks noChangeArrowheads="1"/>
          </p:cNvSpPr>
          <p:nvPr/>
        </p:nvSpPr>
        <p:spPr bwMode="auto">
          <a:xfrm>
            <a:off x="6477000" y="2789238"/>
            <a:ext cx="4191000" cy="368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75000"/>
              </a:lnSpc>
              <a:spcBef>
                <a:spcPct val="20000"/>
              </a:spcBef>
              <a:buClr>
                <a:schemeClr val="bg1"/>
              </a:buClr>
              <a:buFontTx/>
              <a:buChar char="•"/>
            </a:pPr>
            <a:r>
              <a:rPr lang="en-US" altLang="en-US">
                <a:latin typeface="Courier New" panose="02070309020205020404" pitchFamily="49" charset="0"/>
              </a:rPr>
              <a:t>2.0 + 10 / 3 * 2.5 - 6 / 4</a:t>
            </a:r>
          </a:p>
          <a:p>
            <a:pPr algn="l" eaLnBrk="1" hangingPunct="1">
              <a:lnSpc>
                <a:spcPct val="75000"/>
              </a:lnSpc>
              <a:spcBef>
                <a:spcPct val="20000"/>
              </a:spcBef>
              <a:buClr>
                <a:schemeClr val="bg1"/>
              </a:buClr>
              <a:buFontTx/>
              <a:buChar char="•"/>
            </a:pPr>
            <a:r>
              <a:rPr lang="en-US" altLang="en-US">
                <a:solidFill>
                  <a:srgbClr val="808080"/>
                </a:solidFill>
                <a:latin typeface="Courier New" panose="02070309020205020404" pitchFamily="49" charset="0"/>
              </a:rPr>
              <a:t>       \___/</a:t>
            </a:r>
            <a:br>
              <a:rPr lang="en-US" altLang="en-US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>
                <a:solidFill>
                  <a:srgbClr val="808080"/>
                </a:solidFill>
                <a:latin typeface="Courier New" panose="02070309020205020404" pitchFamily="49" charset="0"/>
              </a:rPr>
              <a:t>         |</a:t>
            </a:r>
            <a:br>
              <a:rPr lang="en-US" altLang="en-US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2.0 +    </a:t>
            </a:r>
            <a:r>
              <a:rPr lang="en-US" altLang="en-US" b="1">
                <a:solidFill>
                  <a:srgbClr val="800000"/>
                </a:solidFill>
                <a:latin typeface="Courier New" panose="02070309020205020404" pitchFamily="49" charset="0"/>
              </a:rPr>
              <a:t>3</a:t>
            </a:r>
            <a:r>
              <a:rPr lang="en-US" altLang="en-US">
                <a:latin typeface="Courier New" panose="02070309020205020404" pitchFamily="49" charset="0"/>
              </a:rPr>
              <a:t>   * 2.5 - 6 / 4</a:t>
            </a:r>
          </a:p>
          <a:p>
            <a:pPr algn="l" eaLnBrk="1" hangingPunct="1">
              <a:lnSpc>
                <a:spcPct val="75000"/>
              </a:lnSpc>
              <a:spcBef>
                <a:spcPct val="20000"/>
              </a:spcBef>
              <a:buClr>
                <a:schemeClr val="bg1"/>
              </a:buClr>
              <a:buFontTx/>
              <a:buChar char="•"/>
            </a:pPr>
            <a:r>
              <a:rPr lang="en-US" altLang="en-US">
                <a:solidFill>
                  <a:srgbClr val="808080"/>
                </a:solidFill>
                <a:latin typeface="Courier New" panose="02070309020205020404" pitchFamily="49" charset="0"/>
              </a:rPr>
              <a:t>         \_____/</a:t>
            </a:r>
            <a:br>
              <a:rPr lang="en-US" altLang="en-US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>
                <a:solidFill>
                  <a:srgbClr val="808080"/>
                </a:solidFill>
                <a:latin typeface="Courier New" panose="02070309020205020404" pitchFamily="49" charset="0"/>
              </a:rPr>
              <a:t>            |</a:t>
            </a:r>
            <a:br>
              <a:rPr lang="en-US" altLang="en-US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2.0 +      </a:t>
            </a:r>
            <a:r>
              <a:rPr lang="en-US" altLang="en-US" b="1">
                <a:solidFill>
                  <a:srgbClr val="800000"/>
                </a:solidFill>
                <a:latin typeface="Courier New" panose="02070309020205020404" pitchFamily="49" charset="0"/>
              </a:rPr>
              <a:t>7.5</a:t>
            </a:r>
            <a:r>
              <a:rPr lang="en-US" altLang="en-US">
                <a:latin typeface="Courier New" panose="02070309020205020404" pitchFamily="49" charset="0"/>
              </a:rPr>
              <a:t>     - 6 / 4</a:t>
            </a:r>
          </a:p>
          <a:p>
            <a:pPr algn="l" eaLnBrk="1" hangingPunct="1">
              <a:lnSpc>
                <a:spcPct val="75000"/>
              </a:lnSpc>
              <a:spcBef>
                <a:spcPct val="20000"/>
              </a:spcBef>
              <a:buClr>
                <a:schemeClr val="bg1"/>
              </a:buClr>
              <a:buFontTx/>
              <a:buChar char="•"/>
            </a:pPr>
            <a:r>
              <a:rPr lang="en-US" altLang="en-US">
                <a:solidFill>
                  <a:srgbClr val="808080"/>
                </a:solidFill>
                <a:latin typeface="Courier New" panose="02070309020205020404" pitchFamily="49" charset="0"/>
              </a:rPr>
              <a:t>                      \_/</a:t>
            </a:r>
            <a:br>
              <a:rPr lang="en-US" altLang="en-US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>
                <a:solidFill>
                  <a:srgbClr val="808080"/>
                </a:solidFill>
                <a:latin typeface="Courier New" panose="02070309020205020404" pitchFamily="49" charset="0"/>
              </a:rPr>
              <a:t>                       |</a:t>
            </a:r>
            <a:br>
              <a:rPr lang="en-US" altLang="en-US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2.0 +      7.5     -   </a:t>
            </a:r>
            <a:r>
              <a:rPr lang="en-US" altLang="en-US" b="1">
                <a:solidFill>
                  <a:srgbClr val="800000"/>
                </a:solidFill>
                <a:latin typeface="Courier New" panose="02070309020205020404" pitchFamily="49" charset="0"/>
              </a:rPr>
              <a:t>1</a:t>
            </a:r>
          </a:p>
          <a:p>
            <a:pPr algn="l" eaLnBrk="1" hangingPunct="1">
              <a:lnSpc>
                <a:spcPct val="75000"/>
              </a:lnSpc>
              <a:spcBef>
                <a:spcPct val="20000"/>
              </a:spcBef>
              <a:buClr>
                <a:schemeClr val="bg1"/>
              </a:buClr>
              <a:buFontTx/>
              <a:buChar char="•"/>
            </a:pPr>
            <a:r>
              <a:rPr lang="en-US" altLang="en-US">
                <a:solidFill>
                  <a:srgbClr val="808080"/>
                </a:solidFill>
                <a:latin typeface="Courier New" panose="02070309020205020404" pitchFamily="49" charset="0"/>
              </a:rPr>
              <a:t> \_________/</a:t>
            </a:r>
            <a:br>
              <a:rPr lang="en-US" altLang="en-US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>
                <a:solidFill>
                  <a:srgbClr val="808080"/>
                </a:solidFill>
                <a:latin typeface="Courier New" panose="02070309020205020404" pitchFamily="49" charset="0"/>
              </a:rPr>
              <a:t>      | </a:t>
            </a:r>
            <a:br>
              <a:rPr lang="en-US" altLang="en-US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     </a:t>
            </a:r>
            <a:r>
              <a:rPr lang="en-US" altLang="en-US" b="1">
                <a:solidFill>
                  <a:srgbClr val="800000"/>
                </a:solidFill>
                <a:latin typeface="Courier New" panose="02070309020205020404" pitchFamily="49" charset="0"/>
              </a:rPr>
              <a:t>9.5</a:t>
            </a:r>
            <a:r>
              <a:rPr lang="en-US" altLang="en-US">
                <a:latin typeface="Courier New" panose="02070309020205020404" pitchFamily="49" charset="0"/>
              </a:rPr>
              <a:t>           -   1</a:t>
            </a:r>
          </a:p>
          <a:p>
            <a:pPr algn="l" eaLnBrk="1" hangingPunct="1">
              <a:lnSpc>
                <a:spcPct val="75000"/>
              </a:lnSpc>
              <a:spcBef>
                <a:spcPct val="20000"/>
              </a:spcBef>
              <a:buClr>
                <a:schemeClr val="bg1"/>
              </a:buClr>
              <a:buFontTx/>
              <a:buChar char="•"/>
            </a:pPr>
            <a:r>
              <a:rPr lang="en-US" altLang="en-US">
                <a:solidFill>
                  <a:srgbClr val="808080"/>
                </a:solidFill>
                <a:latin typeface="Courier New" panose="02070309020205020404" pitchFamily="49" charset="0"/>
              </a:rPr>
              <a:t>       \______________/</a:t>
            </a:r>
            <a:br>
              <a:rPr lang="en-US" altLang="en-US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>
                <a:solidFill>
                  <a:srgbClr val="808080"/>
                </a:solidFill>
                <a:latin typeface="Courier New" panose="02070309020205020404" pitchFamily="49" charset="0"/>
              </a:rPr>
              <a:t>               | </a:t>
            </a:r>
            <a:br>
              <a:rPr lang="en-US" altLang="en-US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              </a:t>
            </a:r>
            <a:r>
              <a:rPr lang="en-US" altLang="en-US" b="1">
                <a:solidFill>
                  <a:srgbClr val="800000"/>
                </a:solidFill>
                <a:latin typeface="Courier New" panose="02070309020205020404" pitchFamily="49" charset="0"/>
              </a:rPr>
              <a:t>8.5</a:t>
            </a:r>
            <a:endParaRPr lang="en-US" altLang="en-US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81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0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0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0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0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0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0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0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0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0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0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0149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String concatenation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85000" lnSpcReduction="20000"/>
          </a:bodyPr>
          <a:lstStyle/>
          <a:p>
            <a:pPr marL="342900" indent="-342900">
              <a:tabLst>
                <a:tab pos="3205163" algn="l"/>
              </a:tabLst>
            </a:pPr>
            <a:r>
              <a:rPr lang="en-US" altLang="en-US" b="1" dirty="0" smtClean="0"/>
              <a:t>string concatenation</a:t>
            </a:r>
            <a:r>
              <a:rPr lang="en-US" altLang="en-US" dirty="0" smtClean="0"/>
              <a:t>: Using </a:t>
            </a:r>
            <a:r>
              <a:rPr lang="en-US" altLang="en-US" dirty="0" smtClean="0">
                <a:latin typeface="Courier New" panose="02070309020205020404" pitchFamily="49" charset="0"/>
              </a:rPr>
              <a:t>+</a:t>
            </a:r>
            <a:r>
              <a:rPr lang="en-US" altLang="en-US" dirty="0" smtClean="0"/>
              <a:t> between a string and another value to make a longer string.</a:t>
            </a:r>
          </a:p>
          <a:p>
            <a:pPr marL="742950" lvl="1" indent="-285750">
              <a:buNone/>
              <a:tabLst>
                <a:tab pos="3205163" algn="l"/>
              </a:tabLst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40080" lvl="1" indent="0">
              <a:lnSpc>
                <a:spcPct val="120000"/>
              </a:lnSpc>
              <a:spcBef>
                <a:spcPts val="0"/>
              </a:spcBef>
              <a:buNone/>
              <a:tabLst>
                <a:tab pos="3205163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"</a:t>
            </a:r>
            <a:r>
              <a:rPr lang="en-US" altLang="en-US" dirty="0" smtClean="0">
                <a:latin typeface="Courier New" panose="02070309020205020404" pitchFamily="49" charset="0"/>
              </a:rPr>
              <a:t>hello" + 42</a:t>
            </a:r>
            <a:r>
              <a:rPr lang="en-US" altLang="en-US" dirty="0" smtClean="0"/>
              <a:t>	is  </a:t>
            </a:r>
            <a:r>
              <a:rPr lang="en-US" altLang="en-US" dirty="0" smtClean="0">
                <a:latin typeface="Courier New" panose="02070309020205020404" pitchFamily="49" charset="0"/>
              </a:rPr>
              <a:t>"hello42"</a:t>
            </a:r>
          </a:p>
          <a:p>
            <a:pPr marL="640080" lvl="1" indent="0">
              <a:lnSpc>
                <a:spcPct val="120000"/>
              </a:lnSpc>
              <a:spcBef>
                <a:spcPts val="0"/>
              </a:spcBef>
              <a:buNone/>
              <a:tabLst>
                <a:tab pos="3205163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1 </a:t>
            </a:r>
            <a:r>
              <a:rPr lang="en-US" altLang="en-US" dirty="0" smtClean="0">
                <a:latin typeface="Courier New" panose="02070309020205020404" pitchFamily="49" charset="0"/>
              </a:rPr>
              <a:t>+ "</a:t>
            </a:r>
            <a:r>
              <a:rPr lang="en-US" altLang="en-US" dirty="0" err="1" smtClean="0">
                <a:latin typeface="Courier New" panose="02070309020205020404" pitchFamily="49" charset="0"/>
              </a:rPr>
              <a:t>abc</a:t>
            </a:r>
            <a:r>
              <a:rPr lang="en-US" altLang="en-US" dirty="0" smtClean="0">
                <a:latin typeface="Courier New" panose="02070309020205020404" pitchFamily="49" charset="0"/>
              </a:rPr>
              <a:t>" + 2</a:t>
            </a:r>
            <a:r>
              <a:rPr lang="en-US" altLang="en-US" dirty="0" smtClean="0"/>
              <a:t>	is  </a:t>
            </a:r>
            <a:r>
              <a:rPr lang="en-US" altLang="en-US" dirty="0" smtClean="0">
                <a:latin typeface="Courier New" panose="02070309020205020404" pitchFamily="49" charset="0"/>
              </a:rPr>
              <a:t>"1abc2"</a:t>
            </a:r>
          </a:p>
          <a:p>
            <a:pPr marL="640080" lvl="1" indent="0">
              <a:lnSpc>
                <a:spcPct val="120000"/>
              </a:lnSpc>
              <a:spcBef>
                <a:spcPts val="0"/>
              </a:spcBef>
              <a:buNone/>
              <a:tabLst>
                <a:tab pos="3205163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"</a:t>
            </a:r>
            <a:r>
              <a:rPr lang="en-US" altLang="en-US" dirty="0" err="1" smtClean="0">
                <a:latin typeface="Courier New" panose="02070309020205020404" pitchFamily="49" charset="0"/>
              </a:rPr>
              <a:t>abc</a:t>
            </a:r>
            <a:r>
              <a:rPr lang="en-US" altLang="en-US" dirty="0" smtClean="0">
                <a:latin typeface="Courier New" panose="02070309020205020404" pitchFamily="49" charset="0"/>
              </a:rPr>
              <a:t>" + 1 + 2</a:t>
            </a:r>
            <a:r>
              <a:rPr lang="en-US" altLang="en-US" dirty="0" smtClean="0"/>
              <a:t>	is  </a:t>
            </a:r>
            <a:r>
              <a:rPr lang="en-US" altLang="en-US" dirty="0" smtClean="0">
                <a:latin typeface="Courier New" panose="02070309020205020404" pitchFamily="49" charset="0"/>
              </a:rPr>
              <a:t>"abc12"</a:t>
            </a:r>
          </a:p>
          <a:p>
            <a:pPr marL="640080" lvl="1" indent="0">
              <a:lnSpc>
                <a:spcPct val="120000"/>
              </a:lnSpc>
              <a:spcBef>
                <a:spcPts val="0"/>
              </a:spcBef>
              <a:buNone/>
              <a:tabLst>
                <a:tab pos="3205163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1 </a:t>
            </a:r>
            <a:r>
              <a:rPr lang="en-US" altLang="en-US" dirty="0" smtClean="0">
                <a:latin typeface="Courier New" panose="02070309020205020404" pitchFamily="49" charset="0"/>
              </a:rPr>
              <a:t>+ 2 + "</a:t>
            </a:r>
            <a:r>
              <a:rPr lang="en-US" altLang="en-US" dirty="0" err="1" smtClean="0">
                <a:latin typeface="Courier New" panose="02070309020205020404" pitchFamily="49" charset="0"/>
              </a:rPr>
              <a:t>abc</a:t>
            </a:r>
            <a:r>
              <a:rPr lang="en-US" altLang="en-US" dirty="0" smtClean="0">
                <a:latin typeface="Courier New" panose="02070309020205020404" pitchFamily="49" charset="0"/>
              </a:rPr>
              <a:t>"</a:t>
            </a:r>
            <a:r>
              <a:rPr lang="en-US" altLang="en-US" dirty="0" smtClean="0"/>
              <a:t>	is  </a:t>
            </a:r>
            <a:r>
              <a:rPr lang="en-US" altLang="en-US" dirty="0" smtClean="0">
                <a:latin typeface="Courier New" panose="02070309020205020404" pitchFamily="49" charset="0"/>
              </a:rPr>
              <a:t>"3abc"</a:t>
            </a:r>
          </a:p>
          <a:p>
            <a:pPr marL="640080" lvl="1" indent="0">
              <a:lnSpc>
                <a:spcPct val="120000"/>
              </a:lnSpc>
              <a:spcBef>
                <a:spcPts val="0"/>
              </a:spcBef>
              <a:buNone/>
              <a:tabLst>
                <a:tab pos="3205163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"</a:t>
            </a:r>
            <a:r>
              <a:rPr lang="en-US" altLang="en-US" dirty="0" err="1" smtClean="0">
                <a:latin typeface="Courier New" panose="02070309020205020404" pitchFamily="49" charset="0"/>
              </a:rPr>
              <a:t>abc</a:t>
            </a:r>
            <a:r>
              <a:rPr lang="en-US" altLang="en-US" dirty="0" smtClean="0">
                <a:latin typeface="Courier New" panose="02070309020205020404" pitchFamily="49" charset="0"/>
              </a:rPr>
              <a:t>" + 9 * 3</a:t>
            </a:r>
            <a:r>
              <a:rPr lang="en-US" altLang="en-US" dirty="0" smtClean="0"/>
              <a:t>	is  </a:t>
            </a:r>
            <a:r>
              <a:rPr lang="en-US" altLang="en-US" dirty="0" smtClean="0">
                <a:latin typeface="Courier New" panose="02070309020205020404" pitchFamily="49" charset="0"/>
              </a:rPr>
              <a:t>"abc27"</a:t>
            </a:r>
          </a:p>
          <a:p>
            <a:pPr marL="640080" lvl="1" indent="0">
              <a:lnSpc>
                <a:spcPct val="120000"/>
              </a:lnSpc>
              <a:spcBef>
                <a:spcPts val="0"/>
              </a:spcBef>
              <a:buNone/>
              <a:tabLst>
                <a:tab pos="3205163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"</a:t>
            </a:r>
            <a:r>
              <a:rPr lang="en-US" altLang="en-US" dirty="0" smtClean="0">
                <a:latin typeface="Courier New" panose="02070309020205020404" pitchFamily="49" charset="0"/>
              </a:rPr>
              <a:t>1" + 1	</a:t>
            </a:r>
            <a:r>
              <a:rPr lang="en-US" altLang="en-US" dirty="0" smtClean="0"/>
              <a:t>is  </a:t>
            </a:r>
            <a:r>
              <a:rPr lang="en-US" altLang="en-US" dirty="0" smtClean="0">
                <a:latin typeface="Courier New" panose="02070309020205020404" pitchFamily="49" charset="0"/>
              </a:rPr>
              <a:t>"11"</a:t>
            </a:r>
            <a:endParaRPr lang="en-US" altLang="en-US" dirty="0" smtClean="0"/>
          </a:p>
          <a:p>
            <a:pPr marL="640080" lvl="1" indent="0">
              <a:lnSpc>
                <a:spcPct val="120000"/>
              </a:lnSpc>
              <a:spcBef>
                <a:spcPts val="0"/>
              </a:spcBef>
              <a:buNone/>
              <a:tabLst>
                <a:tab pos="3205163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4 </a:t>
            </a:r>
            <a:r>
              <a:rPr lang="en-US" altLang="en-US" dirty="0" smtClean="0">
                <a:latin typeface="Courier New" panose="02070309020205020404" pitchFamily="49" charset="0"/>
              </a:rPr>
              <a:t>- 1 + "</a:t>
            </a:r>
            <a:r>
              <a:rPr lang="en-US" altLang="en-US" dirty="0" err="1" smtClean="0">
                <a:latin typeface="Courier New" panose="02070309020205020404" pitchFamily="49" charset="0"/>
              </a:rPr>
              <a:t>abc</a:t>
            </a:r>
            <a:r>
              <a:rPr lang="en-US" altLang="en-US" dirty="0" smtClean="0">
                <a:latin typeface="Courier New" panose="02070309020205020404" pitchFamily="49" charset="0"/>
              </a:rPr>
              <a:t>"</a:t>
            </a:r>
            <a:r>
              <a:rPr lang="en-US" altLang="en-US" dirty="0" smtClean="0"/>
              <a:t>	is  </a:t>
            </a:r>
            <a:r>
              <a:rPr lang="en-US" altLang="en-US" dirty="0" smtClean="0">
                <a:latin typeface="Courier New" panose="02070309020205020404" pitchFamily="49" charset="0"/>
              </a:rPr>
              <a:t>"3abc"</a:t>
            </a:r>
          </a:p>
          <a:p>
            <a:pPr marL="742950" lvl="1" indent="-285750">
              <a:lnSpc>
                <a:spcPct val="80000"/>
              </a:lnSpc>
              <a:buNone/>
              <a:tabLst>
                <a:tab pos="3205163" algn="l"/>
              </a:tabLst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marL="342900" indent="-342900">
              <a:lnSpc>
                <a:spcPct val="110000"/>
              </a:lnSpc>
              <a:tabLst>
                <a:tab pos="3205163" algn="l"/>
              </a:tabLst>
            </a:pPr>
            <a:r>
              <a:rPr lang="en-US" altLang="en-US" dirty="0" smtClean="0"/>
              <a:t>Use </a:t>
            </a:r>
            <a:r>
              <a:rPr lang="en-US" altLang="en-US" dirty="0" smtClean="0">
                <a:latin typeface="Courier New" panose="02070309020205020404" pitchFamily="49" charset="0"/>
              </a:rPr>
              <a:t>+</a:t>
            </a:r>
            <a:r>
              <a:rPr lang="en-US" altLang="en-US" dirty="0" smtClean="0"/>
              <a:t> to print a string and an expression's value together.</a:t>
            </a:r>
          </a:p>
          <a:p>
            <a:pPr marL="742950" lvl="1" indent="-285750">
              <a:buNone/>
              <a:tabLst>
                <a:tab pos="3205163" algn="l"/>
              </a:tabLst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742950" lvl="1" indent="-285750">
              <a:tabLst>
                <a:tab pos="3205163" algn="l"/>
              </a:tabLst>
            </a:pP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</a:t>
            </a:r>
            <a:r>
              <a:rPr lang="en-US" altLang="en-US" sz="2000" b="1" dirty="0">
                <a:latin typeface="Courier New" panose="02070309020205020404" pitchFamily="49" charset="0"/>
              </a:rPr>
              <a:t>"Grade: " + </a:t>
            </a:r>
            <a:r>
              <a:rPr lang="en-US" altLang="en-US" sz="2000" dirty="0">
                <a:latin typeface="Courier New" panose="02070309020205020404" pitchFamily="49" charset="0"/>
              </a:rPr>
              <a:t>(95.1 + 71.9) / 2);</a:t>
            </a:r>
          </a:p>
          <a:p>
            <a:pPr marL="742950" lvl="1" indent="-285750">
              <a:buNone/>
              <a:tabLst>
                <a:tab pos="3205163" algn="l"/>
              </a:tabLst>
            </a:pPr>
            <a:r>
              <a:rPr lang="en-US" altLang="en-US" sz="900" dirty="0">
                <a:latin typeface="Courier New" panose="02070309020205020404" pitchFamily="49" charset="0"/>
              </a:rPr>
              <a:t>	</a:t>
            </a:r>
          </a:p>
          <a:p>
            <a:pPr marL="742950" lvl="1" indent="-285750">
              <a:lnSpc>
                <a:spcPct val="110000"/>
              </a:lnSpc>
              <a:buFontTx/>
              <a:buChar char="•"/>
              <a:tabLst>
                <a:tab pos="3205163" algn="l"/>
              </a:tabLst>
            </a:pPr>
            <a:r>
              <a:rPr lang="en-US" altLang="en-US" dirty="0" smtClean="0"/>
              <a:t>Output:  </a:t>
            </a:r>
            <a:r>
              <a:rPr lang="en-US" altLang="en-US" dirty="0" smtClean="0">
                <a:latin typeface="Courier New" panose="02070309020205020404" pitchFamily="49" charset="0"/>
              </a:rPr>
              <a:t>Grade: 83.5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7814245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Variables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9046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Receipt example</a:t>
            </a:r>
          </a:p>
        </p:txBody>
      </p:sp>
      <p:sp>
        <p:nvSpPr>
          <p:cNvPr id="395274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500">
                <a:cs typeface="Courier New" panose="02070309020205020404" pitchFamily="49" charset="0"/>
              </a:rPr>
              <a:t>What's bad about the following code?</a:t>
            </a:r>
            <a:endParaRPr lang="en-US" altLang="en-US" sz="22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public class Receipt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public static void main(String[] args)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</a:t>
            </a:r>
            <a:r>
              <a:rPr lang="en-US" altLang="en-US" sz="1800" b="1">
                <a:solidFill>
                  <a:srgbClr val="009900"/>
                </a:solidFill>
                <a:latin typeface="Courier New" panose="02070309020205020404" pitchFamily="49" charset="0"/>
              </a:rPr>
              <a:t>// Calculate total owed, assuming 8% tax / 15% tip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System.out.println("Subtotal:");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System.out.println(38 + 40 + 30);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System.out.println("Tax:");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System.out.println((38 + 40 + 30) * .08);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System.out.println("Tip:");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System.out.println((38 + 40 + 30) * .15);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System.out.println("Total:");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System.out.println(38 + 40 + 30 +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                   (38 + 40 + 30) * .08 +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                   (38 + 40 + 30) * .15);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buFontTx/>
              <a:buNone/>
            </a:pPr>
            <a:endParaRPr lang="en-US" altLang="en-US" sz="800"/>
          </a:p>
          <a:p>
            <a:pPr lvl="1" eaLnBrk="1" hangingPunct="1"/>
            <a:r>
              <a:rPr lang="en-US" altLang="en-US" smtClean="0"/>
              <a:t>The subtotal expression 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(38 + 40 + 30)</a:t>
            </a:r>
            <a:r>
              <a:rPr lang="en-US" altLang="en-US" smtClean="0">
                <a:cs typeface="Courier New" panose="02070309020205020404" pitchFamily="49" charset="0"/>
              </a:rPr>
              <a:t> is repeated</a:t>
            </a:r>
          </a:p>
          <a:p>
            <a:pPr lvl="1" eaLnBrk="1" hangingPunct="1"/>
            <a:r>
              <a:rPr lang="en-US" altLang="en-US" smtClean="0"/>
              <a:t>So many 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altLang="en-US" smtClean="0"/>
              <a:t> statements</a:t>
            </a:r>
          </a:p>
        </p:txBody>
      </p:sp>
    </p:spTree>
    <p:extLst>
      <p:ext uri="{BB962C8B-B14F-4D97-AF65-F5344CB8AC3E}">
        <p14:creationId xmlns:p14="http://schemas.microsoft.com/office/powerpoint/2010/main" val="1049098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7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527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7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9527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274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Variables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marL="273050" indent="-273050">
              <a:lnSpc>
                <a:spcPct val="110000"/>
              </a:lnSpc>
              <a:tabLst>
                <a:tab pos="2514600" algn="l"/>
              </a:tabLst>
            </a:pPr>
            <a:r>
              <a:rPr lang="en-US" altLang="en-US" b="1" smtClean="0"/>
              <a:t>variable</a:t>
            </a:r>
            <a:r>
              <a:rPr lang="en-US" altLang="en-US" smtClean="0"/>
              <a:t>: A piece of the computer's memory that is given a name and type, and can store a value.</a:t>
            </a:r>
          </a:p>
          <a:p>
            <a:pPr marL="639763" lvl="1" indent="-246063">
              <a:lnSpc>
                <a:spcPct val="110000"/>
              </a:lnSpc>
              <a:tabLst>
                <a:tab pos="2514600" algn="l"/>
              </a:tabLst>
            </a:pPr>
            <a:r>
              <a:rPr lang="en-US" altLang="en-US" smtClean="0"/>
              <a:t>Like preset stations on a car stereo, or cell phone speed dial:</a:t>
            </a:r>
          </a:p>
          <a:p>
            <a:pPr marL="639763" lvl="1" indent="-246063">
              <a:tabLst>
                <a:tab pos="2514600" algn="l"/>
              </a:tabLst>
            </a:pPr>
            <a:endParaRPr lang="en-US" altLang="en-US" smtClean="0"/>
          </a:p>
          <a:p>
            <a:pPr marL="639763" lvl="1" indent="-246063">
              <a:tabLst>
                <a:tab pos="2514600" algn="l"/>
              </a:tabLst>
            </a:pPr>
            <a:endParaRPr lang="en-US" altLang="en-US" smtClean="0"/>
          </a:p>
          <a:p>
            <a:pPr marL="639763" lvl="1" indent="-246063">
              <a:tabLst>
                <a:tab pos="2514600" algn="l"/>
              </a:tabLst>
            </a:pPr>
            <a:endParaRPr lang="en-US" altLang="en-US" smtClean="0"/>
          </a:p>
          <a:p>
            <a:pPr marL="639763" lvl="1" indent="-246063">
              <a:tabLst>
                <a:tab pos="2514600" algn="l"/>
              </a:tabLst>
            </a:pPr>
            <a:endParaRPr lang="en-US" altLang="en-US" smtClean="0"/>
          </a:p>
          <a:p>
            <a:pPr marL="639763" lvl="1" indent="-246063">
              <a:tabLst>
                <a:tab pos="2514600" algn="l"/>
              </a:tabLst>
            </a:pPr>
            <a:endParaRPr lang="en-US" altLang="en-US" smtClean="0"/>
          </a:p>
          <a:p>
            <a:pPr marL="639763" lvl="1" indent="-246063">
              <a:tabLst>
                <a:tab pos="2514600" algn="l"/>
              </a:tabLst>
            </a:pPr>
            <a:endParaRPr lang="en-US" altLang="en-US" smtClean="0"/>
          </a:p>
          <a:p>
            <a:pPr marL="639763" lvl="1" indent="-246063">
              <a:lnSpc>
                <a:spcPct val="110000"/>
              </a:lnSpc>
              <a:tabLst>
                <a:tab pos="2514600" algn="l"/>
              </a:tabLst>
            </a:pPr>
            <a:r>
              <a:rPr lang="en-US" altLang="en-US" smtClean="0"/>
              <a:t>Steps for using a variable:</a:t>
            </a:r>
          </a:p>
          <a:p>
            <a:pPr lvl="2" indent="-246063">
              <a:lnSpc>
                <a:spcPct val="110000"/>
              </a:lnSpc>
              <a:tabLst>
                <a:tab pos="2514600" algn="l"/>
              </a:tabLst>
            </a:pPr>
            <a:r>
              <a:rPr lang="en-US" altLang="en-US" i="1" smtClean="0"/>
              <a:t>Declare</a:t>
            </a:r>
            <a:r>
              <a:rPr lang="en-US" altLang="en-US" smtClean="0"/>
              <a:t> it	- state its name and type</a:t>
            </a:r>
          </a:p>
          <a:p>
            <a:pPr lvl="2" indent="-246063">
              <a:lnSpc>
                <a:spcPct val="110000"/>
              </a:lnSpc>
              <a:tabLst>
                <a:tab pos="2514600" algn="l"/>
              </a:tabLst>
            </a:pPr>
            <a:r>
              <a:rPr lang="en-US" altLang="en-US" i="1" smtClean="0"/>
              <a:t>Initialize </a:t>
            </a:r>
            <a:r>
              <a:rPr lang="en-US" altLang="en-US" smtClean="0"/>
              <a:t>it	- store a value into it</a:t>
            </a:r>
          </a:p>
          <a:p>
            <a:pPr lvl="2" indent="-246063">
              <a:lnSpc>
                <a:spcPct val="110000"/>
              </a:lnSpc>
              <a:tabLst>
                <a:tab pos="2514600" algn="l"/>
              </a:tabLst>
            </a:pPr>
            <a:r>
              <a:rPr lang="en-US" altLang="en-US" i="1" smtClean="0"/>
              <a:t>Use </a:t>
            </a:r>
            <a:r>
              <a:rPr lang="en-US" altLang="en-US" smtClean="0"/>
              <a:t>it	- print it or use it as part of an expression</a:t>
            </a:r>
          </a:p>
        </p:txBody>
      </p:sp>
      <p:grpSp>
        <p:nvGrpSpPr>
          <p:cNvPr id="19460" name="Group 4"/>
          <p:cNvGrpSpPr>
            <a:grpSpLocks/>
          </p:cNvGrpSpPr>
          <p:nvPr/>
        </p:nvGrpSpPr>
        <p:grpSpPr bwMode="auto">
          <a:xfrm>
            <a:off x="2590800" y="3162300"/>
            <a:ext cx="4826000" cy="1181100"/>
            <a:chOff x="1584" y="2784"/>
            <a:chExt cx="4000" cy="1256"/>
          </a:xfrm>
        </p:grpSpPr>
        <p:pic>
          <p:nvPicPr>
            <p:cNvPr id="19462" name="Picture 5" descr="car_stere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3200" b="35400"/>
            <a:stretch>
              <a:fillRect/>
            </a:stretch>
          </p:blipFill>
          <p:spPr bwMode="auto">
            <a:xfrm>
              <a:off x="1584" y="2784"/>
              <a:ext cx="4000" cy="1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63" name="Oval 6"/>
            <p:cNvSpPr>
              <a:spLocks noChangeArrowheads="1"/>
            </p:cNvSpPr>
            <p:nvPr/>
          </p:nvSpPr>
          <p:spPr bwMode="auto">
            <a:xfrm>
              <a:off x="2736" y="3600"/>
              <a:ext cx="1872" cy="384"/>
            </a:xfrm>
            <a:prstGeom prst="ellipse">
              <a:avLst/>
            </a:prstGeom>
            <a:noFill/>
            <a:ln w="635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altLang="en-US" sz="200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1946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66"/>
          <a:stretch>
            <a:fillRect/>
          </a:stretch>
        </p:blipFill>
        <p:spPr bwMode="auto">
          <a:xfrm>
            <a:off x="8229600" y="2984500"/>
            <a:ext cx="150495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21933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1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Spaces in file or project </a:t>
            </a:r>
            <a:r>
              <a:rPr lang="en-US" dirty="0" smtClean="0"/>
              <a:t>or </a:t>
            </a:r>
            <a:r>
              <a:rPr lang="en-US" dirty="0" smtClean="0"/>
              <a:t>workspace improperly </a:t>
            </a:r>
            <a:r>
              <a:rPr lang="en-US" dirty="0" smtClean="0"/>
              <a:t>setup =&gt;    </a:t>
            </a:r>
          </a:p>
          <a:p>
            <a:endParaRPr lang="en-US" dirty="0" smtClean="0"/>
          </a:p>
          <a:p>
            <a:r>
              <a:rPr lang="en-US" dirty="0" smtClean="0"/>
              <a:t>Directory </a:t>
            </a:r>
            <a:r>
              <a:rPr lang="en-US" dirty="0" smtClean="0"/>
              <a:t>structure</a:t>
            </a:r>
          </a:p>
          <a:p>
            <a:pPr lvl="1"/>
            <a:r>
              <a:rPr lang="en-US" dirty="0" smtClean="0"/>
              <a:t>~</a:t>
            </a:r>
          </a:p>
          <a:p>
            <a:pPr lvl="1"/>
            <a:r>
              <a:rPr lang="en-US" dirty="0" smtClean="0"/>
              <a:t>ls and </a:t>
            </a:r>
            <a:r>
              <a:rPr lang="en-US" dirty="0" smtClean="0"/>
              <a:t>cd</a:t>
            </a:r>
            <a:endParaRPr lang="en-US" dirty="0" smtClean="0"/>
          </a:p>
          <a:p>
            <a:r>
              <a:rPr lang="en-US" dirty="0" err="1" smtClean="0"/>
              <a:t>AutoLab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You are well on your</a:t>
            </a:r>
          </a:p>
          <a:p>
            <a:pPr marL="0" indent="0">
              <a:buNone/>
            </a:pPr>
            <a:r>
              <a:rPr lang="en-US" dirty="0"/>
              <a:t>w</a:t>
            </a:r>
            <a:r>
              <a:rPr lang="en-US" dirty="0" smtClean="0"/>
              <a:t>ay! Keep up the</a:t>
            </a:r>
          </a:p>
          <a:p>
            <a:pPr marL="0" indent="0">
              <a:buNone/>
            </a:pPr>
            <a:r>
              <a:rPr lang="en-US" b="1" i="1" u="sng" dirty="0"/>
              <a:t>a</a:t>
            </a:r>
            <a:r>
              <a:rPr lang="en-US" b="1" i="1" u="sng" dirty="0" smtClean="0"/>
              <a:t>wesome</a:t>
            </a:r>
            <a:r>
              <a:rPr lang="en-US" dirty="0" smtClean="0"/>
              <a:t> work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30" name="Picture 6" descr="http://2guystalkingmetsbaseball.com/wp-content/uploads/2014/06/awww-3-sad-fac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1" y="1904365"/>
            <a:ext cx="3390900" cy="2184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s2.quickmeme.com/img/99/9903c7c14add3fd0758b7b5b80c24d48101f296f13ce34736799a82c71f61bc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1" y="4180480"/>
            <a:ext cx="3390900" cy="2539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37456" y="4180480"/>
            <a:ext cx="3984244" cy="2539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625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Declaration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marL="273050" indent="-273050"/>
            <a:r>
              <a:rPr lang="en-US" altLang="en-US" b="1" smtClean="0"/>
              <a:t>variable declaration</a:t>
            </a:r>
            <a:r>
              <a:rPr lang="en-US" altLang="en-US" smtClean="0"/>
              <a:t>: </a:t>
            </a:r>
            <a:r>
              <a:rPr lang="en-US" altLang="en-US" sz="2200"/>
              <a:t>Sets aside memory for storing a value.</a:t>
            </a:r>
          </a:p>
          <a:p>
            <a:pPr marL="639763" lvl="1" indent="-246063"/>
            <a:r>
              <a:rPr lang="en-US" altLang="en-US" smtClean="0"/>
              <a:t>Variables must be declared</a:t>
            </a:r>
            <a:r>
              <a:rPr lang="en-US" altLang="en-US" i="1" smtClean="0"/>
              <a:t> </a:t>
            </a:r>
            <a:r>
              <a:rPr lang="en-US" altLang="en-US" smtClean="0"/>
              <a:t>before they can be used.</a:t>
            </a:r>
          </a:p>
          <a:p>
            <a:pPr marL="639763" lvl="1" indent="-246063"/>
            <a:endParaRPr lang="en-US" altLang="en-US" smtClean="0"/>
          </a:p>
          <a:p>
            <a:pPr marL="273050" indent="-273050"/>
            <a:r>
              <a:rPr lang="en-US" altLang="en-US" smtClean="0"/>
              <a:t>Syntax:</a:t>
            </a:r>
          </a:p>
          <a:p>
            <a:pPr marL="639763" lvl="1" indent="-246063">
              <a:buNone/>
            </a:pPr>
            <a:endParaRPr lang="en-US" altLang="en-US" sz="900"/>
          </a:p>
          <a:p>
            <a:pPr marL="639763" lvl="1" indent="-246063">
              <a:buNone/>
            </a:pPr>
            <a:r>
              <a:rPr lang="en-US" altLang="en-US" b="1" smtClean="0"/>
              <a:t>	type</a:t>
            </a:r>
            <a:r>
              <a:rPr lang="en-US" altLang="en-US" b="1" i="1" smtClean="0">
                <a:latin typeface="Courier New" panose="02070309020205020404" pitchFamily="49" charset="0"/>
              </a:rPr>
              <a:t> </a:t>
            </a:r>
            <a:r>
              <a:rPr lang="en-US" altLang="en-US" b="1" smtClean="0"/>
              <a:t>name</a:t>
            </a:r>
            <a:r>
              <a:rPr lang="en-US" altLang="en-US" smtClean="0">
                <a:latin typeface="Courier New" panose="02070309020205020404" pitchFamily="49" charset="0"/>
              </a:rPr>
              <a:t>;</a:t>
            </a:r>
          </a:p>
          <a:p>
            <a:pPr marL="639763" lvl="1" indent="-246063">
              <a:buNone/>
            </a:pPr>
            <a:endParaRPr lang="en-US" altLang="en-US" sz="900"/>
          </a:p>
          <a:p>
            <a:pPr lvl="2"/>
            <a:r>
              <a:rPr lang="en-US" altLang="en-US" smtClean="0"/>
              <a:t>The name is an </a:t>
            </a:r>
            <a:r>
              <a:rPr lang="en-US" altLang="en-US" i="1" smtClean="0"/>
              <a:t>identifier</a:t>
            </a:r>
            <a:r>
              <a:rPr lang="en-US" altLang="en-US" smtClean="0"/>
              <a:t>.</a:t>
            </a:r>
          </a:p>
          <a:p>
            <a:pPr marL="639763" lvl="1" indent="-246063"/>
            <a:endParaRPr lang="en-US" altLang="en-US" smtClean="0">
              <a:latin typeface="Courier New" panose="02070309020205020404" pitchFamily="49" charset="0"/>
            </a:endParaRPr>
          </a:p>
          <a:p>
            <a:pPr marL="639763" lvl="1" indent="-246063"/>
            <a:r>
              <a:rPr lang="en-US" altLang="en-US" smtClean="0">
                <a:latin typeface="Courier New" panose="02070309020205020404" pitchFamily="49" charset="0"/>
              </a:rPr>
              <a:t>int x;</a:t>
            </a:r>
            <a:br>
              <a:rPr lang="en-US" altLang="en-US" smtClean="0">
                <a:latin typeface="Courier New" panose="02070309020205020404" pitchFamily="49" charset="0"/>
              </a:rPr>
            </a:br>
            <a:endParaRPr lang="en-US" altLang="en-US" smtClean="0">
              <a:latin typeface="Courier New" panose="02070309020205020404" pitchFamily="49" charset="0"/>
            </a:endParaRPr>
          </a:p>
          <a:p>
            <a:pPr marL="639763" lvl="1" indent="-246063"/>
            <a:endParaRPr lang="en-US" altLang="en-US" smtClean="0">
              <a:latin typeface="Courier New" panose="02070309020205020404" pitchFamily="49" charset="0"/>
            </a:endParaRPr>
          </a:p>
          <a:p>
            <a:pPr marL="639763" lvl="1" indent="-246063"/>
            <a:r>
              <a:rPr lang="en-US" altLang="en-US" smtClean="0">
                <a:latin typeface="Courier New" panose="02070309020205020404" pitchFamily="49" charset="0"/>
              </a:rPr>
              <a:t>double myGPA;</a:t>
            </a:r>
          </a:p>
          <a:p>
            <a:pPr marL="639763" lvl="1" indent="-246063"/>
            <a:endParaRPr lang="en-US" altLang="en-US" smtClean="0"/>
          </a:p>
        </p:txBody>
      </p:sp>
      <p:graphicFrame>
        <p:nvGraphicFramePr>
          <p:cNvPr id="398340" name="Group 4"/>
          <p:cNvGraphicFramePr>
            <a:graphicFrameLocks noGrp="1"/>
          </p:cNvGraphicFramePr>
          <p:nvPr/>
        </p:nvGraphicFramePr>
        <p:xfrm>
          <a:off x="7086600" y="4114800"/>
          <a:ext cx="1981200" cy="660400"/>
        </p:xfrm>
        <a:graphic>
          <a:graphicData uri="http://schemas.openxmlformats.org/drawingml/2006/table">
            <a:tbl>
              <a:tblPr/>
              <a:tblGrid>
                <a:gridCol w="990600"/>
                <a:gridCol w="990600"/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98348" name="Group 12"/>
          <p:cNvGraphicFramePr>
            <a:graphicFrameLocks noGrp="1"/>
          </p:cNvGraphicFramePr>
          <p:nvPr/>
        </p:nvGraphicFramePr>
        <p:xfrm>
          <a:off x="7086600" y="5384800"/>
          <a:ext cx="3048000" cy="660400"/>
        </p:xfrm>
        <a:graphic>
          <a:graphicData uri="http://schemas.openxmlformats.org/drawingml/2006/table">
            <a:tbl>
              <a:tblPr/>
              <a:tblGrid>
                <a:gridCol w="990600"/>
                <a:gridCol w="2057400"/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myGPA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11561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Assignment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marL="273050" indent="-273050"/>
            <a:r>
              <a:rPr lang="en-US" altLang="en-US" b="1" smtClean="0"/>
              <a:t>assignment</a:t>
            </a:r>
            <a:r>
              <a:rPr lang="en-US" altLang="en-US" smtClean="0"/>
              <a:t>: Stores a value into a variable.</a:t>
            </a:r>
          </a:p>
          <a:p>
            <a:pPr marL="639763" lvl="1" indent="-246063"/>
            <a:r>
              <a:rPr lang="en-US" altLang="en-US" smtClean="0"/>
              <a:t>The value can be an expression; the variable stores its result.</a:t>
            </a:r>
          </a:p>
          <a:p>
            <a:pPr marL="639763" lvl="1" indent="-246063"/>
            <a:endParaRPr lang="en-US" altLang="en-US" smtClean="0"/>
          </a:p>
          <a:p>
            <a:pPr marL="273050" indent="-273050"/>
            <a:r>
              <a:rPr lang="en-US" altLang="en-US" smtClean="0"/>
              <a:t>Syntax:</a:t>
            </a:r>
          </a:p>
          <a:p>
            <a:pPr marL="639763" lvl="1" indent="-246063">
              <a:buNone/>
            </a:pPr>
            <a:endParaRPr lang="en-US" altLang="en-US" sz="900"/>
          </a:p>
          <a:p>
            <a:pPr marL="639763" lvl="1" indent="-246063">
              <a:buNone/>
            </a:pPr>
            <a:r>
              <a:rPr lang="en-US" altLang="en-US" b="1" i="1" smtClean="0"/>
              <a:t>	</a:t>
            </a:r>
            <a:r>
              <a:rPr lang="en-US" altLang="en-US" b="1" smtClean="0"/>
              <a:t>name</a:t>
            </a:r>
            <a:r>
              <a:rPr lang="en-US" altLang="en-US" smtClean="0">
                <a:latin typeface="Courier New" panose="02070309020205020404" pitchFamily="49" charset="0"/>
              </a:rPr>
              <a:t> = </a:t>
            </a:r>
            <a:r>
              <a:rPr lang="en-US" altLang="en-US" b="1" smtClean="0"/>
              <a:t>expression</a:t>
            </a:r>
            <a:r>
              <a:rPr lang="en-US" altLang="en-US" smtClean="0">
                <a:latin typeface="Courier New" panose="02070309020205020404" pitchFamily="49" charset="0"/>
              </a:rPr>
              <a:t>;</a:t>
            </a:r>
            <a:endParaRPr lang="en-US" altLang="en-US" sz="9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39763" lvl="1" indent="-246063">
              <a:buNone/>
            </a:pPr>
            <a:endParaRPr lang="en-US" altLang="en-US" sz="900"/>
          </a:p>
          <a:p>
            <a:pPr lvl="2"/>
            <a:endParaRPr lang="en-US" altLang="en-US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39763" lvl="1" indent="-246063"/>
            <a:endParaRPr lang="en-US" altLang="en-US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39763" lvl="1" indent="-246063"/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int x;</a:t>
            </a:r>
            <a:b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x = 3;</a:t>
            </a:r>
          </a:p>
          <a:p>
            <a:pPr marL="639763" lvl="1" indent="-246063"/>
            <a:endParaRPr lang="en-US" altLang="en-US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39763" lvl="1" indent="-246063"/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double myGPA;</a:t>
            </a:r>
            <a:b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myGPA = 1.0 + 2.25;</a:t>
            </a:r>
          </a:p>
        </p:txBody>
      </p:sp>
      <p:graphicFrame>
        <p:nvGraphicFramePr>
          <p:cNvPr id="399366" name="Group 6"/>
          <p:cNvGraphicFramePr>
            <a:graphicFrameLocks noGrp="1"/>
          </p:cNvGraphicFramePr>
          <p:nvPr/>
        </p:nvGraphicFramePr>
        <p:xfrm>
          <a:off x="7086600" y="4114800"/>
          <a:ext cx="1981200" cy="660400"/>
        </p:xfrm>
        <a:graphic>
          <a:graphicData uri="http://schemas.openxmlformats.org/drawingml/2006/table">
            <a:tbl>
              <a:tblPr/>
              <a:tblGrid>
                <a:gridCol w="990600"/>
                <a:gridCol w="990600"/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99374" name="Group 14"/>
          <p:cNvGraphicFramePr>
            <a:graphicFrameLocks noGrp="1"/>
          </p:cNvGraphicFramePr>
          <p:nvPr/>
        </p:nvGraphicFramePr>
        <p:xfrm>
          <a:off x="7086600" y="5410200"/>
          <a:ext cx="3048000" cy="660400"/>
        </p:xfrm>
        <a:graphic>
          <a:graphicData uri="http://schemas.openxmlformats.org/drawingml/2006/table">
            <a:tbl>
              <a:tblPr/>
              <a:tblGrid>
                <a:gridCol w="990600"/>
                <a:gridCol w="2057400"/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myGPA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pitchFamily="49" charset="0"/>
                        </a:rPr>
                        <a:t>3.25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7531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Using variables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>
              <a:lnSpc>
                <a:spcPct val="110000"/>
              </a:lnSpc>
            </a:pPr>
            <a:r>
              <a:rPr lang="en-US" altLang="en-US" dirty="0" smtClean="0"/>
              <a:t>Once given a value, a variable can be used in expressions: </a:t>
            </a: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x;</a:t>
            </a:r>
          </a:p>
          <a:p>
            <a:pPr marL="639763" lvl="1" indent="-246063"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x = 3;</a:t>
            </a:r>
          </a:p>
          <a:p>
            <a:pPr marL="639763" lvl="1" indent="-246063"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("x is " + </a:t>
            </a:r>
            <a:r>
              <a:rPr lang="en-US" altLang="en-US" sz="2000" b="1" dirty="0">
                <a:latin typeface="Courier New" panose="02070309020205020404" pitchFamily="49" charset="0"/>
              </a:rPr>
              <a:t>x</a:t>
            </a:r>
            <a:r>
              <a:rPr lang="en-US" altLang="en-US" sz="2000" dirty="0">
                <a:latin typeface="Courier New" panose="02070309020205020404" pitchFamily="49" charset="0"/>
              </a:rPr>
              <a:t>);   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?</a:t>
            </a:r>
            <a:endParaRPr lang="en-US" altLang="en-US" sz="2000" b="1" dirty="0">
              <a:solidFill>
                <a:srgbClr val="008080"/>
              </a:solidFill>
            </a:endParaRPr>
          </a:p>
          <a:p>
            <a:pPr marL="639763" lvl="1" indent="-246063"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(5 * </a:t>
            </a:r>
            <a:r>
              <a:rPr lang="en-US" altLang="en-US" sz="2000" b="1" dirty="0">
                <a:latin typeface="Courier New" panose="02070309020205020404" pitchFamily="49" charset="0"/>
              </a:rPr>
              <a:t>x</a:t>
            </a:r>
            <a:r>
              <a:rPr lang="en-US" altLang="en-US" sz="2000" dirty="0">
                <a:latin typeface="Courier New" panose="02070309020205020404" pitchFamily="49" charset="0"/>
              </a:rPr>
              <a:t> - 1);     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?</a:t>
            </a:r>
          </a:p>
          <a:p>
            <a:pPr marL="639763" lvl="1" indent="-246063">
              <a:buNone/>
            </a:pPr>
            <a:endParaRPr lang="en-US" altLang="en-US" sz="20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273050" indent="-273050"/>
            <a:r>
              <a:rPr lang="en-US" altLang="en-US" dirty="0" smtClean="0"/>
              <a:t>You can assign a value more than once:</a:t>
            </a:r>
          </a:p>
          <a:p>
            <a:pPr marL="639763" lvl="1" indent="-246063">
              <a:buNone/>
            </a:pPr>
            <a:r>
              <a:rPr lang="en-US" altLang="en-US" sz="800" dirty="0"/>
              <a:t/>
            </a:r>
            <a:br>
              <a:rPr lang="en-US" altLang="en-US" sz="800" dirty="0"/>
            </a:b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x;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x = 3;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(x + " here");   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?</a:t>
            </a:r>
            <a:b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/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b="1" dirty="0">
                <a:latin typeface="Courier New" panose="02070309020205020404" pitchFamily="49" charset="0"/>
              </a:rPr>
              <a:t>x = 4 + 7;</a:t>
            </a:r>
            <a:r>
              <a:rPr lang="en-US" altLang="en-US" sz="2000" dirty="0">
                <a:latin typeface="Courier New" panose="02070309020205020404" pitchFamily="49" charset="0"/>
              </a:rPr>
              <a:t/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("now x is " + x);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?</a:t>
            </a:r>
          </a:p>
        </p:txBody>
      </p:sp>
      <p:graphicFrame>
        <p:nvGraphicFramePr>
          <p:cNvPr id="400391" name="Group 7"/>
          <p:cNvGraphicFramePr>
            <a:graphicFrameLocks noGrp="1"/>
          </p:cNvGraphicFramePr>
          <p:nvPr/>
        </p:nvGraphicFramePr>
        <p:xfrm>
          <a:off x="8229600" y="3962400"/>
          <a:ext cx="1981200" cy="660400"/>
        </p:xfrm>
        <a:graphic>
          <a:graphicData uri="http://schemas.openxmlformats.org/drawingml/2006/table">
            <a:tbl>
              <a:tblPr/>
              <a:tblGrid>
                <a:gridCol w="990600"/>
                <a:gridCol w="990600"/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00399" name="Group 15"/>
          <p:cNvGraphicFramePr>
            <a:graphicFrameLocks noGrp="1"/>
          </p:cNvGraphicFramePr>
          <p:nvPr/>
        </p:nvGraphicFramePr>
        <p:xfrm>
          <a:off x="8229600" y="3962400"/>
          <a:ext cx="1981200" cy="660400"/>
        </p:xfrm>
        <a:graphic>
          <a:graphicData uri="http://schemas.openxmlformats.org/drawingml/2006/table">
            <a:tbl>
              <a:tblPr/>
              <a:tblGrid>
                <a:gridCol w="990600"/>
                <a:gridCol w="990600"/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pitchFamily="49" charset="0"/>
                        </a:rPr>
                        <a:t>11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11625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00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0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Declaration/initialization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marL="273050" indent="-273050"/>
            <a:r>
              <a:rPr lang="en-US" altLang="en-US" smtClean="0"/>
              <a:t>A variable can be declared/initialized in one statement.</a:t>
            </a:r>
            <a:endParaRPr lang="en-US" altLang="en-US" sz="2200"/>
          </a:p>
          <a:p>
            <a:pPr marL="639763" lvl="1" indent="-246063"/>
            <a:endParaRPr lang="en-US" altLang="en-US" smtClean="0"/>
          </a:p>
          <a:p>
            <a:pPr marL="639763" lvl="1" indent="-246063"/>
            <a:endParaRPr lang="en-US" altLang="en-US" smtClean="0"/>
          </a:p>
          <a:p>
            <a:pPr marL="273050" indent="-273050"/>
            <a:r>
              <a:rPr lang="en-US" altLang="en-US" smtClean="0"/>
              <a:t>Syntax:</a:t>
            </a:r>
          </a:p>
          <a:p>
            <a:pPr marL="639763" lvl="1" indent="-246063">
              <a:buNone/>
            </a:pPr>
            <a:endParaRPr lang="en-US" altLang="en-US" sz="900"/>
          </a:p>
          <a:p>
            <a:pPr marL="639763" lvl="1" indent="-246063">
              <a:buNone/>
            </a:pPr>
            <a:r>
              <a:rPr lang="en-US" altLang="en-US" b="1" smtClean="0"/>
              <a:t>	type</a:t>
            </a:r>
            <a:r>
              <a:rPr lang="en-US" altLang="en-US" smtClean="0">
                <a:latin typeface="Courier New" panose="02070309020205020404" pitchFamily="49" charset="0"/>
              </a:rPr>
              <a:t> </a:t>
            </a:r>
            <a:r>
              <a:rPr lang="en-US" altLang="en-US" b="1" smtClean="0"/>
              <a:t>name</a:t>
            </a:r>
            <a:r>
              <a:rPr lang="en-US" altLang="en-US" smtClean="0">
                <a:latin typeface="Courier New" panose="02070309020205020404" pitchFamily="49" charset="0"/>
              </a:rPr>
              <a:t> = </a:t>
            </a:r>
            <a:r>
              <a:rPr lang="en-US" altLang="en-US" b="1" smtClean="0"/>
              <a:t>value</a:t>
            </a:r>
            <a:r>
              <a:rPr lang="en-US" altLang="en-US" smtClean="0">
                <a:latin typeface="Courier New" panose="02070309020205020404" pitchFamily="49" charset="0"/>
              </a:rPr>
              <a:t>;</a:t>
            </a:r>
          </a:p>
          <a:p>
            <a:pPr marL="639763" lvl="1" indent="-246063">
              <a:buNone/>
            </a:pPr>
            <a:endParaRPr lang="en-US" altLang="en-US" sz="900"/>
          </a:p>
          <a:p>
            <a:pPr lvl="2"/>
            <a:endParaRPr lang="en-US" altLang="en-US" smtClean="0"/>
          </a:p>
          <a:p>
            <a:pPr marL="639763" lvl="1" indent="-246063"/>
            <a:endParaRPr lang="en-US" altLang="en-US" smtClean="0">
              <a:latin typeface="Courier New" panose="02070309020205020404" pitchFamily="49" charset="0"/>
            </a:endParaRPr>
          </a:p>
          <a:p>
            <a:pPr marL="639763" lvl="1" indent="-246063"/>
            <a:r>
              <a:rPr lang="en-US" altLang="en-US" smtClean="0">
                <a:latin typeface="Courier New" panose="02070309020205020404" pitchFamily="49" charset="0"/>
              </a:rPr>
              <a:t>double myGPA = 3.95;</a:t>
            </a:r>
            <a:br>
              <a:rPr lang="en-US" altLang="en-US" smtClean="0">
                <a:latin typeface="Courier New" panose="02070309020205020404" pitchFamily="49" charset="0"/>
              </a:rPr>
            </a:br>
            <a:endParaRPr lang="en-US" altLang="en-US" smtClean="0">
              <a:latin typeface="Courier New" panose="02070309020205020404" pitchFamily="49" charset="0"/>
            </a:endParaRPr>
          </a:p>
          <a:p>
            <a:pPr marL="639763" lvl="1" indent="-246063"/>
            <a:endParaRPr lang="en-US" altLang="en-US" smtClean="0">
              <a:latin typeface="Courier New" panose="02070309020205020404" pitchFamily="49" charset="0"/>
            </a:endParaRPr>
          </a:p>
          <a:p>
            <a:pPr marL="639763" lvl="1" indent="-246063"/>
            <a:r>
              <a:rPr lang="en-US" altLang="en-US" smtClean="0">
                <a:latin typeface="Courier New" panose="02070309020205020404" pitchFamily="49" charset="0"/>
              </a:rPr>
              <a:t>int x = (11 % 3) + 12;</a:t>
            </a:r>
          </a:p>
          <a:p>
            <a:pPr marL="639763" lvl="1" indent="-246063"/>
            <a:endParaRPr lang="en-US" altLang="en-US" smtClean="0"/>
          </a:p>
        </p:txBody>
      </p:sp>
      <p:graphicFrame>
        <p:nvGraphicFramePr>
          <p:cNvPr id="401412" name="Group 4"/>
          <p:cNvGraphicFramePr>
            <a:graphicFrameLocks noGrp="1"/>
          </p:cNvGraphicFramePr>
          <p:nvPr/>
        </p:nvGraphicFramePr>
        <p:xfrm>
          <a:off x="7086600" y="5387975"/>
          <a:ext cx="1981200" cy="660400"/>
        </p:xfrm>
        <a:graphic>
          <a:graphicData uri="http://schemas.openxmlformats.org/drawingml/2006/table">
            <a:tbl>
              <a:tblPr/>
              <a:tblGrid>
                <a:gridCol w="990600"/>
                <a:gridCol w="990600"/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01420" name="Group 12"/>
          <p:cNvGraphicFramePr>
            <a:graphicFrameLocks noGrp="1"/>
          </p:cNvGraphicFramePr>
          <p:nvPr/>
        </p:nvGraphicFramePr>
        <p:xfrm>
          <a:off x="7086600" y="4114800"/>
          <a:ext cx="3048000" cy="660400"/>
        </p:xfrm>
        <a:graphic>
          <a:graphicData uri="http://schemas.openxmlformats.org/drawingml/2006/table">
            <a:tbl>
              <a:tblPr/>
              <a:tblGrid>
                <a:gridCol w="990600"/>
                <a:gridCol w="2057400"/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myGPA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3.95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4375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Assignment and algebra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>
              <a:lnSpc>
                <a:spcPct val="110000"/>
              </a:lnSpc>
              <a:tabLst>
                <a:tab pos="1828800" algn="l"/>
              </a:tabLst>
            </a:pPr>
            <a:r>
              <a:rPr lang="en-US" altLang="en-US" smtClean="0"/>
              <a:t>Assignment uses </a:t>
            </a:r>
            <a:r>
              <a:rPr lang="en-US" altLang="en-US" smtClean="0">
                <a:latin typeface="Courier New" panose="02070309020205020404" pitchFamily="49" charset="0"/>
              </a:rPr>
              <a:t>=</a:t>
            </a:r>
            <a:r>
              <a:rPr lang="en-US" altLang="en-US" smtClean="0"/>
              <a:t> , but it is not an algebraic equation.</a:t>
            </a:r>
          </a:p>
          <a:p>
            <a:pPr marL="639763" lvl="1" indent="-246063">
              <a:lnSpc>
                <a:spcPct val="110000"/>
              </a:lnSpc>
              <a:buNone/>
              <a:tabLst>
                <a:tab pos="1828800" algn="l"/>
              </a:tabLst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110000"/>
              </a:lnSpc>
              <a:buNone/>
              <a:tabLst>
                <a:tab pos="1828800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	  =</a:t>
            </a:r>
            <a:r>
              <a:rPr lang="en-US" altLang="en-US" smtClean="0"/>
              <a:t>	means,  </a:t>
            </a:r>
            <a:r>
              <a:rPr lang="en-US" altLang="en-US" i="1" smtClean="0"/>
              <a:t>"store the value at right in variable at left"</a:t>
            </a:r>
          </a:p>
          <a:p>
            <a:pPr marL="639763" lvl="1" indent="-246063">
              <a:lnSpc>
                <a:spcPct val="110000"/>
              </a:lnSpc>
              <a:tabLst>
                <a:tab pos="1828800" algn="l"/>
              </a:tabLst>
            </a:pPr>
            <a:endParaRPr lang="en-US" altLang="en-US" i="1" smtClean="0"/>
          </a:p>
          <a:p>
            <a:pPr lvl="2">
              <a:lnSpc>
                <a:spcPct val="110000"/>
              </a:lnSpc>
              <a:tabLst>
                <a:tab pos="1828800" algn="l"/>
              </a:tabLst>
            </a:pPr>
            <a:r>
              <a:rPr lang="en-US" altLang="en-US" smtClean="0"/>
              <a:t>The right side expression is evaluated first,</a:t>
            </a:r>
            <a:br>
              <a:rPr lang="en-US" altLang="en-US" smtClean="0"/>
            </a:br>
            <a:r>
              <a:rPr lang="en-US" altLang="en-US" smtClean="0"/>
              <a:t>and then its result is stored in the variable at left.</a:t>
            </a:r>
          </a:p>
          <a:p>
            <a:pPr marL="639763" lvl="1" indent="-246063">
              <a:lnSpc>
                <a:spcPct val="110000"/>
              </a:lnSpc>
              <a:tabLst>
                <a:tab pos="1828800" algn="l"/>
              </a:tabLst>
            </a:pPr>
            <a:endParaRPr lang="en-US" altLang="en-US" smtClean="0"/>
          </a:p>
          <a:p>
            <a:pPr marL="273050" indent="-273050">
              <a:lnSpc>
                <a:spcPct val="110000"/>
              </a:lnSpc>
              <a:tabLst>
                <a:tab pos="1828800" algn="l"/>
              </a:tabLst>
            </a:pPr>
            <a:r>
              <a:rPr lang="en-US" altLang="en-US" smtClean="0"/>
              <a:t>What happens here?</a:t>
            </a:r>
          </a:p>
          <a:p>
            <a:pPr marL="639763" lvl="1" indent="-246063">
              <a:lnSpc>
                <a:spcPct val="110000"/>
              </a:lnSpc>
              <a:buNone/>
              <a:tabLst>
                <a:tab pos="1828800" algn="l"/>
              </a:tabLst>
            </a:pPr>
            <a:endParaRPr lang="en-US" altLang="en-US" sz="9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39763" lvl="1" indent="-246063">
              <a:buNone/>
              <a:tabLst>
                <a:tab pos="1828800" algn="l"/>
              </a:tabLst>
            </a:pP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int x = 3;</a:t>
            </a:r>
          </a:p>
          <a:p>
            <a:pPr marL="639763" lvl="1" indent="-246063">
              <a:buNone/>
              <a:tabLst>
                <a:tab pos="1828800" algn="l"/>
              </a:tabLst>
            </a:pPr>
            <a:r>
              <a:rPr lang="en-US" alt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x = x + 2;   </a:t>
            </a:r>
            <a:r>
              <a:rPr lang="en-US" altLang="en-US" b="1" smtClean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???</a:t>
            </a:r>
          </a:p>
        </p:txBody>
      </p:sp>
      <p:graphicFrame>
        <p:nvGraphicFramePr>
          <p:cNvPr id="402437" name="Group 5"/>
          <p:cNvGraphicFramePr>
            <a:graphicFrameLocks noGrp="1"/>
          </p:cNvGraphicFramePr>
          <p:nvPr/>
        </p:nvGraphicFramePr>
        <p:xfrm>
          <a:off x="7315200" y="4638675"/>
          <a:ext cx="1981200" cy="660400"/>
        </p:xfrm>
        <a:graphic>
          <a:graphicData uri="http://schemas.openxmlformats.org/drawingml/2006/table">
            <a:tbl>
              <a:tblPr/>
              <a:tblGrid>
                <a:gridCol w="990600"/>
                <a:gridCol w="990600"/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02445" name="Group 13"/>
          <p:cNvGraphicFramePr>
            <a:graphicFrameLocks noGrp="1"/>
          </p:cNvGraphicFramePr>
          <p:nvPr/>
        </p:nvGraphicFramePr>
        <p:xfrm>
          <a:off x="7315200" y="4638675"/>
          <a:ext cx="1981200" cy="660400"/>
        </p:xfrm>
        <a:graphic>
          <a:graphicData uri="http://schemas.openxmlformats.org/drawingml/2006/table">
            <a:tbl>
              <a:tblPr/>
              <a:tblGrid>
                <a:gridCol w="990600"/>
                <a:gridCol w="990600"/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95194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2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Assignment and types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tabLst>
                <a:tab pos="2290763" algn="l"/>
              </a:tabLst>
            </a:pPr>
            <a:r>
              <a:rPr lang="en-US" altLang="en-US" smtClean="0"/>
              <a:t>A variable can only store a value of its own type.</a:t>
            </a:r>
          </a:p>
          <a:p>
            <a:pPr marL="742950" lvl="1" indent="-285750">
              <a:buNone/>
              <a:tabLst>
                <a:tab pos="2290763" algn="l"/>
              </a:tabLst>
            </a:pPr>
            <a:endParaRPr lang="en-US" altLang="en-US" sz="90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marL="742950" lvl="1" indent="-285750">
              <a:tabLst>
                <a:tab pos="2290763" algn="l"/>
              </a:tabLst>
            </a:pPr>
            <a:r>
              <a:rPr lang="en-US" altLang="en-US" smtClean="0">
                <a:solidFill>
                  <a:srgbClr val="800000"/>
                </a:solidFill>
                <a:latin typeface="Courier New" panose="02070309020205020404" pitchFamily="49" charset="0"/>
              </a:rPr>
              <a:t>int x = 2.5;    </a:t>
            </a:r>
            <a:r>
              <a:rPr lang="en-US" altLang="en-US" b="1" smtClean="0">
                <a:solidFill>
                  <a:srgbClr val="800000"/>
                </a:solidFill>
                <a:latin typeface="Courier New" panose="02070309020205020404" pitchFamily="49" charset="0"/>
              </a:rPr>
              <a:t>// ERROR: incompatible types</a:t>
            </a:r>
            <a:endParaRPr lang="en-US" altLang="en-US" b="1" smtClean="0">
              <a:solidFill>
                <a:srgbClr val="800000"/>
              </a:solidFill>
            </a:endParaRPr>
          </a:p>
          <a:p>
            <a:pPr marL="742950" lvl="1" indent="-285750">
              <a:tabLst>
                <a:tab pos="2290763" algn="l"/>
              </a:tabLst>
            </a:pPr>
            <a:endParaRPr lang="en-US" altLang="en-US" b="1" smtClean="0">
              <a:solidFill>
                <a:srgbClr val="800000"/>
              </a:solidFill>
            </a:endParaRPr>
          </a:p>
          <a:p>
            <a:pPr marL="342900" indent="-342900">
              <a:tabLst>
                <a:tab pos="2290763" algn="l"/>
              </a:tabLst>
            </a:pPr>
            <a:r>
              <a:rPr lang="en-US" altLang="en-US" smtClean="0"/>
              <a:t>An </a:t>
            </a:r>
            <a:r>
              <a:rPr lang="en-US" altLang="en-US" smtClean="0">
                <a:latin typeface="Courier New" panose="02070309020205020404" pitchFamily="49" charset="0"/>
              </a:rPr>
              <a:t>int</a:t>
            </a:r>
            <a:r>
              <a:rPr lang="en-US" altLang="en-US" smtClean="0"/>
              <a:t> value can be stored in a </a:t>
            </a:r>
            <a:r>
              <a:rPr lang="en-US" altLang="en-US" smtClean="0">
                <a:latin typeface="Courier New" panose="02070309020205020404" pitchFamily="49" charset="0"/>
              </a:rPr>
              <a:t>double</a:t>
            </a:r>
            <a:r>
              <a:rPr lang="en-US" altLang="en-US" smtClean="0"/>
              <a:t> variable.</a:t>
            </a:r>
            <a:endParaRPr lang="en-US" altLang="en-US" sz="900"/>
          </a:p>
          <a:p>
            <a:pPr marL="742950" lvl="1" indent="-285750">
              <a:tabLst>
                <a:tab pos="2290763" algn="l"/>
              </a:tabLst>
            </a:pPr>
            <a:r>
              <a:rPr lang="en-US" altLang="en-US" smtClean="0"/>
              <a:t>The value is converted into the equivalent real number.</a:t>
            </a:r>
          </a:p>
          <a:p>
            <a:pPr marL="742950" lvl="1" indent="-285750">
              <a:buNone/>
              <a:tabLst>
                <a:tab pos="2290763" algn="l"/>
              </a:tabLst>
            </a:pPr>
            <a:endParaRPr lang="en-US" altLang="en-US" smtClean="0"/>
          </a:p>
          <a:p>
            <a:pPr marL="742950" lvl="1" indent="-285750">
              <a:tabLst>
                <a:tab pos="2290763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double myGPA = 4;</a:t>
            </a:r>
          </a:p>
          <a:p>
            <a:pPr marL="742950" lvl="1" indent="-285750">
              <a:lnSpc>
                <a:spcPct val="70000"/>
              </a:lnSpc>
              <a:tabLst>
                <a:tab pos="2290763" algn="l"/>
              </a:tabLst>
            </a:pPr>
            <a:endParaRPr lang="en-US" altLang="en-US" smtClean="0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70000"/>
              </a:lnSpc>
              <a:tabLst>
                <a:tab pos="2290763" algn="l"/>
              </a:tabLst>
            </a:pPr>
            <a:endParaRPr lang="en-US" altLang="en-US" smtClean="0">
              <a:latin typeface="Courier New" panose="02070309020205020404" pitchFamily="49" charset="0"/>
            </a:endParaRPr>
          </a:p>
          <a:p>
            <a:pPr marL="742950" lvl="1" indent="-285750">
              <a:tabLst>
                <a:tab pos="2290763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double avg = </a:t>
            </a:r>
            <a:r>
              <a:rPr lang="en-US" altLang="en-US" b="1" smtClean="0">
                <a:latin typeface="Courier New" panose="02070309020205020404" pitchFamily="49" charset="0"/>
              </a:rPr>
              <a:t>11 / 2</a:t>
            </a:r>
            <a:r>
              <a:rPr lang="en-US" altLang="en-US" smtClean="0">
                <a:latin typeface="Courier New" panose="02070309020205020404" pitchFamily="49" charset="0"/>
              </a:rPr>
              <a:t>;</a:t>
            </a:r>
          </a:p>
          <a:p>
            <a:pPr lvl="2">
              <a:tabLst>
                <a:tab pos="2290763" algn="l"/>
              </a:tabLst>
            </a:pPr>
            <a:endParaRPr lang="en-US" altLang="en-US" sz="900"/>
          </a:p>
          <a:p>
            <a:pPr lvl="2">
              <a:tabLst>
                <a:tab pos="2290763" algn="l"/>
              </a:tabLst>
            </a:pPr>
            <a:r>
              <a:rPr lang="en-US" altLang="en-US" smtClean="0"/>
              <a:t>Why does </a:t>
            </a:r>
            <a:r>
              <a:rPr lang="en-US" altLang="en-US" smtClean="0">
                <a:latin typeface="Courier New" panose="02070309020205020404" pitchFamily="49" charset="0"/>
              </a:rPr>
              <a:t>avg</a:t>
            </a:r>
            <a:r>
              <a:rPr lang="en-US" altLang="en-US" smtClean="0"/>
              <a:t> store </a:t>
            </a:r>
            <a:r>
              <a:rPr lang="en-US" altLang="en-US" smtClean="0">
                <a:latin typeface="Courier New" panose="02070309020205020404" pitchFamily="49" charset="0"/>
              </a:rPr>
              <a:t>5.0</a:t>
            </a: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and not </a:t>
            </a:r>
            <a:r>
              <a:rPr lang="en-US" altLang="en-US" smtClean="0">
                <a:latin typeface="Courier New" panose="02070309020205020404" pitchFamily="49" charset="0"/>
              </a:rPr>
              <a:t>5.5</a:t>
            </a:r>
            <a:r>
              <a:rPr lang="en-US" altLang="en-US" smtClean="0"/>
              <a:t> ?</a:t>
            </a:r>
          </a:p>
        </p:txBody>
      </p:sp>
      <p:graphicFrame>
        <p:nvGraphicFramePr>
          <p:cNvPr id="404484" name="Group 4"/>
          <p:cNvGraphicFramePr>
            <a:graphicFrameLocks noGrp="1"/>
          </p:cNvGraphicFramePr>
          <p:nvPr/>
        </p:nvGraphicFramePr>
        <p:xfrm>
          <a:off x="7315200" y="3733800"/>
          <a:ext cx="3048000" cy="660400"/>
        </p:xfrm>
        <a:graphic>
          <a:graphicData uri="http://schemas.openxmlformats.org/drawingml/2006/table">
            <a:tbl>
              <a:tblPr/>
              <a:tblGrid>
                <a:gridCol w="990600"/>
                <a:gridCol w="2057400"/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myGPA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4.0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04492" name="Group 12"/>
          <p:cNvGraphicFramePr>
            <a:graphicFrameLocks noGrp="1"/>
          </p:cNvGraphicFramePr>
          <p:nvPr/>
        </p:nvGraphicFramePr>
        <p:xfrm>
          <a:off x="7315200" y="4749800"/>
          <a:ext cx="3048000" cy="660400"/>
        </p:xfrm>
        <a:graphic>
          <a:graphicData uri="http://schemas.openxmlformats.org/drawingml/2006/table">
            <a:tbl>
              <a:tblPr/>
              <a:tblGrid>
                <a:gridCol w="990600"/>
                <a:gridCol w="2057400"/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avg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5.0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5059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Compiler errors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smtClean="0"/>
              <a:t>A variable can't be used until it is assigned a value.</a:t>
            </a:r>
          </a:p>
          <a:p>
            <a:pPr marL="639763" lvl="1" indent="-246063"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/>
            <a:r>
              <a:rPr lang="en-US" altLang="en-US" sz="2000">
                <a:latin typeface="Courier New" panose="02070309020205020404" pitchFamily="49" charset="0"/>
              </a:rPr>
              <a:t>int x;</a:t>
            </a:r>
          </a:p>
          <a:p>
            <a:pPr marL="639763" lvl="1" indent="-246063">
              <a:buNone/>
            </a:pPr>
            <a:r>
              <a:rPr lang="en-US" altLang="en-US" sz="2000">
                <a:solidFill>
                  <a:srgbClr val="800000"/>
                </a:solidFill>
                <a:latin typeface="Courier New" panose="02070309020205020404" pitchFamily="49" charset="0"/>
              </a:rPr>
              <a:t>	System.out.println(x);   </a:t>
            </a:r>
            <a:r>
              <a:rPr lang="en-US" alt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// ERROR: x has no value</a:t>
            </a:r>
            <a:endParaRPr lang="en-US" altLang="en-US" sz="2000" i="1">
              <a:cs typeface="Times New Roman" panose="02020603050405020304" pitchFamily="18" charset="0"/>
            </a:endParaRPr>
          </a:p>
          <a:p>
            <a:pPr marL="639763" lvl="1" indent="-246063">
              <a:buNone/>
            </a:pPr>
            <a:endParaRPr lang="en-US" altLang="en-US" sz="2000"/>
          </a:p>
          <a:p>
            <a:pPr marL="639763" lvl="1" indent="-246063">
              <a:buNone/>
            </a:pPr>
            <a:endParaRPr lang="en-US" altLang="en-US" smtClean="0"/>
          </a:p>
          <a:p>
            <a:pPr marL="273050" indent="-273050"/>
            <a:r>
              <a:rPr lang="en-US" altLang="en-US" smtClean="0"/>
              <a:t>You may not declare the same variable twice.</a:t>
            </a:r>
          </a:p>
          <a:p>
            <a:pPr marL="639763" lvl="1" indent="-246063"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/>
            <a:r>
              <a:rPr lang="en-US" altLang="en-US" sz="2000">
                <a:latin typeface="Courier New" panose="02070309020205020404" pitchFamily="49" charset="0"/>
              </a:rPr>
              <a:t>int x;</a:t>
            </a:r>
            <a:br>
              <a:rPr lang="en-US" altLang="en-US" sz="2000">
                <a:latin typeface="Courier New" panose="02070309020205020404" pitchFamily="49" charset="0"/>
              </a:rPr>
            </a:br>
            <a:r>
              <a:rPr lang="en-US" altLang="en-US" sz="2000">
                <a:solidFill>
                  <a:srgbClr val="800000"/>
                </a:solidFill>
                <a:latin typeface="Courier New" panose="02070309020205020404" pitchFamily="49" charset="0"/>
              </a:rPr>
              <a:t>int x;</a:t>
            </a:r>
            <a:r>
              <a:rPr lang="en-US" altLang="en-US" sz="2000">
                <a:solidFill>
                  <a:srgbClr val="A50021"/>
                </a:solidFill>
                <a:latin typeface="Courier New" panose="02070309020205020404" pitchFamily="49" charset="0"/>
              </a:rPr>
              <a:t>                   </a:t>
            </a:r>
            <a:r>
              <a:rPr lang="en-US" alt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// ERROR: x already exists</a:t>
            </a:r>
            <a:endParaRPr lang="en-US" altLang="en-US" sz="2000" b="1">
              <a:solidFill>
                <a:srgbClr val="A50021"/>
              </a:solidFill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endParaRPr lang="en-US" altLang="en-US" sz="2000"/>
          </a:p>
          <a:p>
            <a:pPr marL="639763" lvl="1" indent="-246063"/>
            <a:r>
              <a:rPr lang="en-US" altLang="en-US" sz="2000">
                <a:latin typeface="Courier New" panose="02070309020205020404" pitchFamily="49" charset="0"/>
              </a:rPr>
              <a:t>int x = 3;</a:t>
            </a:r>
            <a:br>
              <a:rPr lang="en-US" altLang="en-US" sz="2000">
                <a:latin typeface="Courier New" panose="02070309020205020404" pitchFamily="49" charset="0"/>
              </a:rPr>
            </a:br>
            <a:r>
              <a:rPr lang="en-US" altLang="en-US" sz="2000">
                <a:solidFill>
                  <a:srgbClr val="800000"/>
                </a:solidFill>
                <a:latin typeface="Courier New" panose="02070309020205020404" pitchFamily="49" charset="0"/>
              </a:rPr>
              <a:t>int x = 5;               </a:t>
            </a:r>
            <a:r>
              <a:rPr lang="en-US" alt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// ERROR: x already exists</a:t>
            </a:r>
            <a:endParaRPr lang="en-US" altLang="en-US" sz="2000"/>
          </a:p>
          <a:p>
            <a:pPr lvl="2"/>
            <a:endParaRPr lang="en-US" altLang="en-US" sz="800"/>
          </a:p>
          <a:p>
            <a:pPr lvl="2"/>
            <a:r>
              <a:rPr lang="en-US" altLang="en-US" smtClean="0"/>
              <a:t>How can this code be fixed?</a:t>
            </a:r>
          </a:p>
        </p:txBody>
      </p:sp>
    </p:spTree>
    <p:extLst>
      <p:ext uri="{BB962C8B-B14F-4D97-AF65-F5344CB8AC3E}">
        <p14:creationId xmlns:p14="http://schemas.microsoft.com/office/powerpoint/2010/main" val="4813936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Printing a variable's value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marL="273050" indent="-273050">
              <a:lnSpc>
                <a:spcPct val="110000"/>
              </a:lnSpc>
            </a:pPr>
            <a:r>
              <a:rPr lang="en-US" altLang="en-US" dirty="0" smtClean="0"/>
              <a:t>Use </a:t>
            </a:r>
            <a:r>
              <a:rPr lang="en-US" altLang="en-US" dirty="0" smtClean="0">
                <a:latin typeface="Courier New" panose="02070309020205020404" pitchFamily="49" charset="0"/>
              </a:rPr>
              <a:t>+</a:t>
            </a:r>
            <a:r>
              <a:rPr lang="en-US" altLang="en-US" dirty="0" smtClean="0"/>
              <a:t> to print a string and a variable's value on one line.</a:t>
            </a:r>
          </a:p>
          <a:p>
            <a:pPr marL="639763" lvl="1" indent="-246063"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/>
            <a:r>
              <a:rPr lang="en-US" alt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double</a:t>
            </a:r>
            <a:r>
              <a:rPr lang="en-US" altLang="en-US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grade = (95.1 + 71.9 + 82.6) / 3.0;</a:t>
            </a:r>
          </a:p>
          <a:p>
            <a:pPr marL="639763" lvl="1" indent="-246063"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"Your grade was " + grade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639763" lvl="1" indent="-246063"/>
            <a:endParaRPr lang="en-US" alt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639763" lvl="1" indent="-246063"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students = 11 + 17 + 4 + 19 + 14;</a:t>
            </a:r>
          </a:p>
          <a:p>
            <a:pPr marL="639763" lvl="1" indent="-246063"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"There are " + students +</a:t>
            </a:r>
          </a:p>
          <a:p>
            <a:pPr marL="639763" lvl="1" indent="-246063">
              <a:buNone/>
            </a:pP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	                   " students in the course."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639763" lvl="1" indent="-246063"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110000"/>
              </a:lnSpc>
              <a:buFontTx/>
              <a:buChar char="•"/>
            </a:pPr>
            <a:r>
              <a:rPr lang="en-US" altLang="en-US" dirty="0" smtClean="0"/>
              <a:t>Output:</a:t>
            </a:r>
          </a:p>
          <a:p>
            <a:pPr marL="639763" lvl="1" indent="-246063"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Your grade was 83.2</a:t>
            </a:r>
          </a:p>
          <a:p>
            <a:pPr marL="639763" lvl="1" indent="-246063"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There are 65 students in the course.</a:t>
            </a:r>
          </a:p>
        </p:txBody>
      </p:sp>
    </p:spTree>
    <p:extLst>
      <p:ext uri="{BB962C8B-B14F-4D97-AF65-F5344CB8AC3E}">
        <p14:creationId xmlns:p14="http://schemas.microsoft.com/office/powerpoint/2010/main" val="12129000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Receipt question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25563"/>
            <a:ext cx="11430000" cy="5532437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dirty="0" smtClean="0">
                <a:cs typeface="Courier New" panose="02070309020205020404" pitchFamily="49" charset="0"/>
              </a:rPr>
              <a:t>Improve the receipt program using variables.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dirty="0" smtClean="0"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Receipt 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main(String[]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    // Calculate total owed, assuming 8% tax / 15% tip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("Subtotal:");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(38 + 40 + 30);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900" dirty="0"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("Tax:");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((38 + 40 + 30) * .08);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900" dirty="0"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("Tip:");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((38 + 40 + 30) * .15);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900" dirty="0"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("Total:");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(38 + 40 + 30 +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                       (38 + 40 + 30) * .15 +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                       (38 + 40 + 30) * .08);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altLang="en-US" sz="3600" dirty="0" smtClean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55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Receipt answer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Receipt 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main(String[]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    // Calculate total owed, assuming 8% tax / 15% tip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24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b="1" dirty="0">
                <a:latin typeface="Consolas" charset="0"/>
                <a:ea typeface="Consolas" charset="0"/>
                <a:cs typeface="Consolas" charset="0"/>
              </a:rPr>
              <a:t>subtotal = 38 + 40 + 30;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2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double</a:t>
            </a:r>
            <a:r>
              <a:rPr lang="en-US" altLang="en-US" sz="2400" b="1" dirty="0">
                <a:latin typeface="Consolas" charset="0"/>
                <a:ea typeface="Consolas" charset="0"/>
                <a:cs typeface="Consolas" charset="0"/>
              </a:rPr>
              <a:t> tax = subtotal * .08;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onsolas" charset="0"/>
                <a:ea typeface="Consolas" charset="0"/>
                <a:cs typeface="Consolas" charset="0"/>
              </a:rPr>
              <a:t>        ...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2400" b="1" dirty="0"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("Subtotal: " </a:t>
            </a:r>
            <a:r>
              <a:rPr lang="en-US" altLang="en-US" sz="2400" b="1" dirty="0">
                <a:latin typeface="Consolas" charset="0"/>
                <a:ea typeface="Consolas" charset="0"/>
                <a:cs typeface="Consolas" charset="0"/>
              </a:rPr>
              <a:t>+ subtotal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("Tax: " </a:t>
            </a:r>
            <a:r>
              <a:rPr lang="en-US" altLang="en-US" sz="2400" b="1" dirty="0">
                <a:latin typeface="Consolas" charset="0"/>
                <a:ea typeface="Consolas" charset="0"/>
                <a:cs typeface="Consolas" charset="0"/>
              </a:rPr>
              <a:t>+ tax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   ...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24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35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1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Labs get harder, and require more time!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But…they become more fun too!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32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The </a:t>
            </a:r>
            <a:r>
              <a:rPr lang="en-US" altLang="en-US" smtClean="0">
                <a:solidFill>
                  <a:schemeClr val="tx1"/>
                </a:solidFill>
                <a:latin typeface="Courier New" panose="02070309020205020404" pitchFamily="49" charset="0"/>
              </a:rPr>
              <a:t>for</a:t>
            </a:r>
            <a:r>
              <a:rPr lang="en-US" altLang="en-US" smtClean="0">
                <a:solidFill>
                  <a:schemeClr val="tx1"/>
                </a:solidFill>
              </a:rPr>
              <a:t> loop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9340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Repetition with </a:t>
            </a:r>
            <a:r>
              <a:rPr lang="en-US" altLang="en-US" smtClean="0">
                <a:latin typeface="Courier New" panose="02070309020205020404" pitchFamily="49" charset="0"/>
              </a:rPr>
              <a:t>for</a:t>
            </a:r>
            <a:r>
              <a:rPr lang="en-US" altLang="en-US" smtClean="0"/>
              <a:t> loops</a:t>
            </a:r>
          </a:p>
        </p:txBody>
      </p:sp>
      <p:sp>
        <p:nvSpPr>
          <p:cNvPr id="411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dirty="0" smtClean="0"/>
              <a:t>So far, repeating a statement is redundant: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800" dirty="0"/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0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("Homer says:");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000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0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("I am so smart");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000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0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("I am so smart");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000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0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("I am so smart");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000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0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("I am so smart");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("S-M-R-T... I mean S-M-A-R-T");</a:t>
            </a:r>
            <a:endParaRPr lang="en-US" altLang="en-US" sz="800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75000"/>
              </a:lnSpc>
              <a:buFontTx/>
              <a:buNone/>
            </a:pPr>
            <a:endParaRPr lang="en-US" altLang="en-US" sz="1800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75000"/>
              </a:lnSpc>
              <a:buFontTx/>
              <a:buNone/>
            </a:pPr>
            <a:endParaRPr lang="en-US" altLang="en-US" sz="2000" dirty="0"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dirty="0" smtClean="0"/>
              <a:t>Java's </a:t>
            </a:r>
            <a:r>
              <a:rPr lang="en-US" altLang="en-US" b="1" dirty="0" smtClean="0">
                <a:latin typeface="Courier New" panose="02070309020205020404" pitchFamily="49" charset="0"/>
              </a:rPr>
              <a:t>for</a:t>
            </a:r>
            <a:r>
              <a:rPr lang="en-US" altLang="en-US" b="1" dirty="0" smtClean="0"/>
              <a:t> loop</a:t>
            </a:r>
            <a:r>
              <a:rPr lang="en-US" altLang="en-US" dirty="0" smtClean="0"/>
              <a:t> statement performs a task many times.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("Homer says:");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endParaRPr lang="en-US" altLang="en-US" sz="800" b="1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0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for (</a:t>
            </a:r>
            <a:r>
              <a:rPr lang="en-US" altLang="en-US" sz="2000" b="1" dirty="0" err="1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b="1" dirty="0" err="1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 = 1; </a:t>
            </a:r>
            <a:r>
              <a:rPr lang="en-US" altLang="en-US" sz="2000" b="1" dirty="0" err="1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 &lt;= 4; </a:t>
            </a:r>
            <a:r>
              <a:rPr lang="en-US" altLang="en-US" sz="2000" b="1" dirty="0" err="1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++) {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altLang="en-US" sz="2000" b="1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// repeat 4 times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sz="2000" b="1" dirty="0" err="1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0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("I am so smart");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	}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endParaRPr lang="en-US" altLang="en-US" sz="800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("S-M-R-T... I mean S-M-A-R-T");</a:t>
            </a:r>
          </a:p>
        </p:txBody>
      </p:sp>
    </p:spTree>
    <p:extLst>
      <p:ext uri="{BB962C8B-B14F-4D97-AF65-F5344CB8AC3E}">
        <p14:creationId xmlns:p14="http://schemas.microsoft.com/office/powerpoint/2010/main" val="2515404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1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116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116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116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1165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1165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for</a:t>
            </a:r>
            <a:r>
              <a:rPr lang="en-US" altLang="en-US" smtClean="0"/>
              <a:t> loop syntax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marL="639763" lvl="1" indent="-246063"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for (</a:t>
            </a:r>
            <a:r>
              <a:rPr lang="en-US" altLang="en-US" b="1" dirty="0" smtClean="0"/>
              <a:t>initialization</a:t>
            </a:r>
            <a:r>
              <a:rPr lang="en-US" altLang="en-US" dirty="0" smtClean="0">
                <a:latin typeface="Courier New" panose="02070309020205020404" pitchFamily="49" charset="0"/>
              </a:rPr>
              <a:t>; </a:t>
            </a:r>
            <a:r>
              <a:rPr lang="en-US" altLang="en-US" b="1" dirty="0" smtClean="0"/>
              <a:t>test</a:t>
            </a:r>
            <a:r>
              <a:rPr lang="en-US" altLang="en-US" dirty="0" smtClean="0">
                <a:latin typeface="Courier New" panose="02070309020205020404" pitchFamily="49" charset="0"/>
              </a:rPr>
              <a:t>; </a:t>
            </a:r>
            <a:r>
              <a:rPr lang="en-US" altLang="en-US" b="1" dirty="0" smtClean="0"/>
              <a:t>update</a:t>
            </a:r>
            <a:r>
              <a:rPr lang="en-US" altLang="en-US" dirty="0" smtClean="0">
                <a:latin typeface="Courier New" panose="02070309020205020404" pitchFamily="49" charset="0"/>
              </a:rPr>
              <a:t>) {</a:t>
            </a:r>
          </a:p>
          <a:p>
            <a:pPr marL="639763" lvl="1" indent="-246063"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    </a:t>
            </a:r>
            <a:r>
              <a:rPr lang="en-US" altLang="en-US" b="1" dirty="0" smtClean="0"/>
              <a:t>statement</a:t>
            </a:r>
            <a:r>
              <a:rPr lang="en-US" altLang="en-US" dirty="0" smtClean="0">
                <a:latin typeface="Courier New" panose="02070309020205020404" pitchFamily="49" charset="0"/>
              </a:rPr>
              <a:t>;</a:t>
            </a:r>
          </a:p>
          <a:p>
            <a:pPr marL="639763" lvl="1" indent="-246063"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    </a:t>
            </a:r>
            <a:r>
              <a:rPr lang="en-US" altLang="en-US" b="1" dirty="0" smtClean="0"/>
              <a:t>statement</a:t>
            </a:r>
            <a:r>
              <a:rPr lang="en-US" altLang="en-US" dirty="0" smtClean="0">
                <a:latin typeface="Courier New" panose="02070309020205020404" pitchFamily="49" charset="0"/>
              </a:rPr>
              <a:t>;</a:t>
            </a:r>
          </a:p>
          <a:p>
            <a:pPr marL="639763" lvl="1" indent="-246063"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    </a:t>
            </a:r>
            <a:r>
              <a:rPr lang="en-US" altLang="en-US" dirty="0" smtClean="0"/>
              <a:t>...</a:t>
            </a:r>
          </a:p>
          <a:p>
            <a:pPr marL="639763" lvl="1" indent="-246063"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    </a:t>
            </a:r>
            <a:r>
              <a:rPr lang="en-US" altLang="en-US" b="1" dirty="0" smtClean="0"/>
              <a:t>statement</a:t>
            </a:r>
            <a:r>
              <a:rPr lang="en-US" altLang="en-US" dirty="0" smtClean="0">
                <a:latin typeface="Courier New" panose="02070309020205020404" pitchFamily="49" charset="0"/>
              </a:rPr>
              <a:t>;</a:t>
            </a:r>
          </a:p>
          <a:p>
            <a:pPr marL="639763" lvl="1" indent="-246063"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110000"/>
              </a:lnSpc>
            </a:pPr>
            <a:r>
              <a:rPr lang="en-US" altLang="en-US" dirty="0" smtClean="0"/>
              <a:t>Perform </a:t>
            </a:r>
            <a:r>
              <a:rPr lang="en-US" altLang="en-US" b="1" dirty="0" smtClean="0"/>
              <a:t>initialization</a:t>
            </a:r>
            <a:r>
              <a:rPr lang="en-US" altLang="en-US" dirty="0" smtClean="0"/>
              <a:t> once.</a:t>
            </a:r>
          </a:p>
          <a:p>
            <a:pPr marL="639763" lvl="1" indent="-246063">
              <a:lnSpc>
                <a:spcPct val="110000"/>
              </a:lnSpc>
            </a:pPr>
            <a:r>
              <a:rPr lang="en-US" altLang="en-US" dirty="0" smtClean="0"/>
              <a:t>Repeat the following:</a:t>
            </a:r>
          </a:p>
          <a:p>
            <a:pPr lvl="2">
              <a:lnSpc>
                <a:spcPct val="110000"/>
              </a:lnSpc>
            </a:pPr>
            <a:r>
              <a:rPr lang="en-US" altLang="en-US" dirty="0" smtClean="0"/>
              <a:t>Check if the </a:t>
            </a:r>
            <a:r>
              <a:rPr lang="en-US" altLang="en-US" b="1" dirty="0" smtClean="0"/>
              <a:t>test</a:t>
            </a:r>
            <a:r>
              <a:rPr lang="en-US" altLang="en-US" dirty="0" smtClean="0"/>
              <a:t> is true.  If not, stop.</a:t>
            </a:r>
          </a:p>
          <a:p>
            <a:pPr lvl="2">
              <a:lnSpc>
                <a:spcPct val="110000"/>
              </a:lnSpc>
            </a:pPr>
            <a:r>
              <a:rPr lang="en-US" altLang="en-US" dirty="0" smtClean="0"/>
              <a:t>Execute the </a:t>
            </a:r>
            <a:r>
              <a:rPr lang="en-US" altLang="en-US" b="1" dirty="0" smtClean="0"/>
              <a:t>statements</a:t>
            </a:r>
            <a:r>
              <a:rPr lang="en-US" altLang="en-US" dirty="0" smtClean="0"/>
              <a:t>.</a:t>
            </a:r>
          </a:p>
          <a:p>
            <a:pPr lvl="2">
              <a:lnSpc>
                <a:spcPct val="110000"/>
              </a:lnSpc>
            </a:pPr>
            <a:r>
              <a:rPr lang="en-US" altLang="en-US" dirty="0" smtClean="0"/>
              <a:t>Perform the </a:t>
            </a:r>
            <a:r>
              <a:rPr lang="en-US" altLang="en-US" b="1" dirty="0" smtClean="0"/>
              <a:t>update</a:t>
            </a:r>
            <a:r>
              <a:rPr lang="en-US" altLang="en-US" dirty="0" smtClean="0"/>
              <a:t>.</a:t>
            </a:r>
          </a:p>
        </p:txBody>
      </p:sp>
      <p:grpSp>
        <p:nvGrpSpPr>
          <p:cNvPr id="5124" name="Group 4"/>
          <p:cNvGrpSpPr>
            <a:grpSpLocks/>
          </p:cNvGrpSpPr>
          <p:nvPr/>
        </p:nvGrpSpPr>
        <p:grpSpPr bwMode="auto">
          <a:xfrm>
            <a:off x="8305800" y="1403350"/>
            <a:ext cx="457200" cy="1905000"/>
            <a:chOff x="4512" y="1632"/>
            <a:chExt cx="288" cy="1056"/>
          </a:xfrm>
        </p:grpSpPr>
        <p:sp>
          <p:nvSpPr>
            <p:cNvPr id="5125" name="AutoShape 5"/>
            <p:cNvSpPr>
              <a:spLocks/>
            </p:cNvSpPr>
            <p:nvPr/>
          </p:nvSpPr>
          <p:spPr bwMode="auto">
            <a:xfrm>
              <a:off x="4512" y="1920"/>
              <a:ext cx="288" cy="768"/>
            </a:xfrm>
            <a:prstGeom prst="rightBrace">
              <a:avLst>
                <a:gd name="adj1" fmla="val 22222"/>
                <a:gd name="adj2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    body</a:t>
              </a:r>
            </a:p>
          </p:txBody>
        </p:sp>
        <p:sp>
          <p:nvSpPr>
            <p:cNvPr id="5126" name="AutoShape 6"/>
            <p:cNvSpPr>
              <a:spLocks/>
            </p:cNvSpPr>
            <p:nvPr/>
          </p:nvSpPr>
          <p:spPr bwMode="auto">
            <a:xfrm>
              <a:off x="4512" y="1632"/>
              <a:ext cx="288" cy="240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    header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81891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Initialization	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for (</a:t>
            </a:r>
            <a:r>
              <a:rPr lang="en-US" altLang="en-US" b="1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b="1" dirty="0" smtClean="0">
                <a:latin typeface="Courier New" panose="02070309020205020404" pitchFamily="49" charset="0"/>
              </a:rPr>
              <a:t> i = 1</a:t>
            </a:r>
            <a:r>
              <a:rPr lang="en-US" altLang="en-US" dirty="0" smtClean="0">
                <a:latin typeface="Courier New" panose="02070309020205020404" pitchFamily="49" charset="0"/>
              </a:rPr>
              <a:t>; i &lt;= 6; i++)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    </a:t>
            </a:r>
            <a:r>
              <a:rPr lang="en-US" altLang="en-US" dirty="0" err="1" smtClean="0">
                <a:latin typeface="Courier New" panose="02070309020205020404" pitchFamily="49" charset="0"/>
              </a:rPr>
              <a:t>System.out.println</a:t>
            </a:r>
            <a:r>
              <a:rPr lang="en-US" altLang="en-US" dirty="0" smtClean="0">
                <a:latin typeface="Courier New" panose="02070309020205020404" pitchFamily="49" charset="0"/>
              </a:rPr>
              <a:t>("I am so smart");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dirty="0" smtClean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273050" indent="-273050"/>
            <a:r>
              <a:rPr lang="en-US" altLang="en-US" dirty="0" smtClean="0"/>
              <a:t>Tells Java what variable to use in the loop</a:t>
            </a:r>
          </a:p>
          <a:p>
            <a:pPr marL="639763" lvl="1" indent="-246063"/>
            <a:endParaRPr lang="en-US" altLang="en-US" sz="900" dirty="0"/>
          </a:p>
          <a:p>
            <a:pPr marL="639763" lvl="1" indent="-246063"/>
            <a:r>
              <a:rPr lang="en-US" altLang="en-US" dirty="0" smtClean="0"/>
              <a:t>Performed once as the loop begins</a:t>
            </a:r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r>
              <a:rPr lang="en-US" altLang="en-US" dirty="0" smtClean="0"/>
              <a:t>The variable is called a </a:t>
            </a:r>
            <a:r>
              <a:rPr lang="en-US" altLang="en-US" i="1" dirty="0" smtClean="0">
                <a:solidFill>
                  <a:srgbClr val="C00000"/>
                </a:solidFill>
              </a:rPr>
              <a:t>loop counter</a:t>
            </a:r>
            <a:endParaRPr lang="en-US" altLang="en-US" dirty="0" smtClean="0">
              <a:solidFill>
                <a:srgbClr val="C00000"/>
              </a:solidFill>
            </a:endParaRPr>
          </a:p>
          <a:p>
            <a:pPr lvl="2"/>
            <a:endParaRPr lang="en-US" altLang="en-US" sz="900" dirty="0"/>
          </a:p>
          <a:p>
            <a:pPr lvl="2"/>
            <a:r>
              <a:rPr lang="en-US" altLang="en-US" dirty="0" smtClean="0"/>
              <a:t>can use any name, not just </a:t>
            </a:r>
            <a:r>
              <a:rPr lang="en-US" altLang="en-US" dirty="0" smtClean="0">
                <a:latin typeface="Courier New" panose="02070309020205020404" pitchFamily="49" charset="0"/>
              </a:rPr>
              <a:t>i</a:t>
            </a:r>
          </a:p>
          <a:p>
            <a:pPr lvl="2"/>
            <a:endParaRPr lang="en-US" altLang="en-US" dirty="0" smtClean="0"/>
          </a:p>
          <a:p>
            <a:pPr lvl="2"/>
            <a:r>
              <a:rPr lang="en-US" altLang="en-US" dirty="0" smtClean="0"/>
              <a:t>can start at any value, not just </a:t>
            </a:r>
            <a:r>
              <a:rPr lang="en-US" altLang="en-US" dirty="0" smtClean="0">
                <a:latin typeface="Courier New" panose="02070309020205020404" pitchFamily="49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40708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Test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marL="639763" lvl="1" indent="-246063">
              <a:lnSpc>
                <a:spcPct val="80000"/>
              </a:lnSpc>
              <a:buNone/>
              <a:tabLst>
                <a:tab pos="1371600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	for (int i = 1; </a:t>
            </a:r>
            <a:r>
              <a:rPr lang="en-US" altLang="en-US" b="1" smtClean="0">
                <a:latin typeface="Courier New" panose="02070309020205020404" pitchFamily="49" charset="0"/>
              </a:rPr>
              <a:t>i &lt;= 6</a:t>
            </a:r>
            <a:r>
              <a:rPr lang="en-US" altLang="en-US" smtClean="0">
                <a:latin typeface="Courier New" panose="02070309020205020404" pitchFamily="49" charset="0"/>
              </a:rPr>
              <a:t>; i++) {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1371600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	    System.out.println("I am so smart");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1371600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1371600" algn="l"/>
              </a:tabLst>
            </a:pPr>
            <a:endParaRPr lang="en-US" altLang="en-US" smtClean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  <a:tabLst>
                <a:tab pos="1371600" algn="l"/>
              </a:tabLst>
            </a:pPr>
            <a:endParaRPr lang="en-US" altLang="en-US" smtClean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  <a:tabLst>
                <a:tab pos="1371600" algn="l"/>
              </a:tabLst>
            </a:pPr>
            <a:endParaRPr lang="en-US" altLang="en-US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3050" indent="-273050">
              <a:tabLst>
                <a:tab pos="1371600" algn="l"/>
              </a:tabLst>
            </a:pPr>
            <a:r>
              <a:rPr lang="en-US" altLang="en-US" smtClean="0"/>
              <a:t>Tests the loop counter variable against a limit</a:t>
            </a:r>
          </a:p>
          <a:p>
            <a:pPr marL="639763" lvl="1" indent="-246063">
              <a:tabLst>
                <a:tab pos="1371600" algn="l"/>
              </a:tabLst>
            </a:pPr>
            <a:endParaRPr lang="en-US" altLang="en-US" sz="900"/>
          </a:p>
          <a:p>
            <a:pPr marL="639763" lvl="1" indent="-246063">
              <a:tabLst>
                <a:tab pos="1371600" algn="l"/>
              </a:tabLst>
            </a:pPr>
            <a:r>
              <a:rPr lang="en-US" altLang="en-US" smtClean="0"/>
              <a:t>Uses comparison operators:</a:t>
            </a:r>
          </a:p>
          <a:p>
            <a:pPr marL="639763" lvl="1" indent="-246063">
              <a:buNone/>
              <a:tabLst>
                <a:tab pos="1371600" algn="l"/>
              </a:tabLst>
            </a:pP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	&lt;	</a:t>
            </a:r>
            <a:r>
              <a:rPr lang="en-US" altLang="en-US" smtClean="0">
                <a:cs typeface="Courier New" panose="02070309020205020404" pitchFamily="49" charset="0"/>
              </a:rPr>
              <a:t>less than</a:t>
            </a:r>
          </a:p>
          <a:p>
            <a:pPr marL="639763" lvl="1" indent="-246063">
              <a:buNone/>
              <a:tabLst>
                <a:tab pos="1371600" algn="l"/>
              </a:tabLst>
            </a:pP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	&lt;=	</a:t>
            </a:r>
            <a:r>
              <a:rPr lang="en-US" altLang="en-US" smtClean="0">
                <a:cs typeface="Courier New" panose="02070309020205020404" pitchFamily="49" charset="0"/>
              </a:rPr>
              <a:t>less than or equal to</a:t>
            </a:r>
          </a:p>
          <a:p>
            <a:pPr marL="639763" lvl="1" indent="-246063">
              <a:buNone/>
              <a:tabLst>
                <a:tab pos="1371600" algn="l"/>
              </a:tabLst>
            </a:pP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	&gt;	</a:t>
            </a:r>
            <a:r>
              <a:rPr lang="en-US" altLang="en-US" smtClean="0">
                <a:cs typeface="Courier New" panose="02070309020205020404" pitchFamily="49" charset="0"/>
              </a:rPr>
              <a:t>greater than</a:t>
            </a:r>
          </a:p>
          <a:p>
            <a:pPr marL="639763" lvl="1" indent="-246063">
              <a:buNone/>
              <a:tabLst>
                <a:tab pos="1371600" algn="l"/>
              </a:tabLst>
            </a:pP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	&gt;=	</a:t>
            </a:r>
            <a:r>
              <a:rPr lang="en-US" altLang="en-US" smtClean="0">
                <a:cs typeface="Courier New" panose="02070309020205020404" pitchFamily="49" charset="0"/>
              </a:rPr>
              <a:t>greater than or equal to</a:t>
            </a:r>
          </a:p>
        </p:txBody>
      </p:sp>
    </p:spTree>
    <p:extLst>
      <p:ext uri="{BB962C8B-B14F-4D97-AF65-F5344CB8AC3E}">
        <p14:creationId xmlns:p14="http://schemas.microsoft.com/office/powerpoint/2010/main" val="86668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Increment and decrement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 algn="ctr">
              <a:buNone/>
              <a:tabLst>
                <a:tab pos="4113213" algn="l"/>
              </a:tabLst>
            </a:pPr>
            <a:r>
              <a:rPr lang="en-US" altLang="en-US" i="1" dirty="0" smtClean="0"/>
              <a:t>shortcuts to increase or decrease a variable's value by 1</a:t>
            </a:r>
          </a:p>
          <a:p>
            <a:pPr marL="342900" indent="-342900">
              <a:buNone/>
              <a:tabLst>
                <a:tab pos="4113213" algn="l"/>
              </a:tabLst>
            </a:pPr>
            <a:endParaRPr lang="en-US" altLang="en-US" dirty="0" smtClean="0"/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altLang="en-US" u="sng" dirty="0" smtClean="0"/>
              <a:t>Shorthand</a:t>
            </a:r>
            <a:r>
              <a:rPr lang="en-US" altLang="en-US" b="1" i="1" dirty="0" smtClean="0"/>
              <a:t>	</a:t>
            </a:r>
            <a:r>
              <a:rPr lang="en-US" altLang="en-US" u="sng" dirty="0" smtClean="0"/>
              <a:t>Equivalent longer version</a:t>
            </a:r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altLang="en-US" b="1" dirty="0" smtClean="0"/>
              <a:t>variable</a:t>
            </a:r>
            <a:r>
              <a:rPr lang="en-US" altLang="en-US" dirty="0" smtClean="0">
                <a:latin typeface="Courier New" panose="02070309020205020404" pitchFamily="49" charset="0"/>
              </a:rPr>
              <a:t>++;	</a:t>
            </a:r>
            <a:r>
              <a:rPr lang="en-US" altLang="en-US" b="1" dirty="0" smtClean="0"/>
              <a:t>variable</a:t>
            </a:r>
            <a:r>
              <a:rPr lang="en-US" altLang="en-US" dirty="0" smtClean="0">
                <a:latin typeface="Courier New" panose="02070309020205020404" pitchFamily="49" charset="0"/>
              </a:rPr>
              <a:t> = </a:t>
            </a:r>
            <a:r>
              <a:rPr lang="en-US" altLang="en-US" b="1" dirty="0" smtClean="0"/>
              <a:t>variable</a:t>
            </a:r>
            <a:r>
              <a:rPr lang="en-US" altLang="en-US" dirty="0" smtClean="0">
                <a:latin typeface="Courier New" panose="02070309020205020404" pitchFamily="49" charset="0"/>
              </a:rPr>
              <a:t> + 1;</a:t>
            </a:r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altLang="en-US" b="1" dirty="0" smtClean="0"/>
              <a:t>variable</a:t>
            </a:r>
            <a:r>
              <a:rPr lang="en-US" altLang="en-US" dirty="0" smtClean="0">
                <a:latin typeface="Courier New" panose="02070309020205020404" pitchFamily="49" charset="0"/>
              </a:rPr>
              <a:t>--;	</a:t>
            </a:r>
            <a:r>
              <a:rPr lang="en-US" altLang="en-US" b="1" dirty="0" smtClean="0"/>
              <a:t>variable</a:t>
            </a:r>
            <a:r>
              <a:rPr lang="en-US" altLang="en-US" dirty="0" smtClean="0">
                <a:latin typeface="Courier New" panose="02070309020205020404" pitchFamily="49" charset="0"/>
              </a:rPr>
              <a:t> = </a:t>
            </a:r>
            <a:r>
              <a:rPr lang="en-US" altLang="en-US" b="1" dirty="0" smtClean="0"/>
              <a:t>variable</a:t>
            </a:r>
            <a:r>
              <a:rPr lang="en-US" altLang="en-US" dirty="0" smtClean="0">
                <a:latin typeface="Courier New" panose="02070309020205020404" pitchFamily="49" charset="0"/>
              </a:rPr>
              <a:t> - 1;</a:t>
            </a:r>
            <a:endParaRPr lang="en-US" altLang="en-US" sz="3100" dirty="0"/>
          </a:p>
          <a:p>
            <a:pPr marL="742950" lvl="1" indent="-285750">
              <a:lnSpc>
                <a:spcPct val="80000"/>
              </a:lnSpc>
              <a:buNone/>
              <a:tabLst>
                <a:tab pos="4113213" algn="l"/>
              </a:tabLst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80000"/>
              </a:lnSpc>
              <a:buNone/>
              <a:tabLst>
                <a:tab pos="4113213" algn="l"/>
              </a:tabLst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80000"/>
              </a:lnSpc>
              <a:buNone/>
              <a:tabLst>
                <a:tab pos="4113213" algn="l"/>
              </a:tabLst>
            </a:pP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x = 2;</a:t>
            </a:r>
          </a:p>
          <a:p>
            <a:pPr marL="742950" lvl="1" indent="-285750">
              <a:lnSpc>
                <a:spcPct val="80000"/>
              </a:lnSpc>
              <a:buNone/>
              <a:tabLst>
                <a:tab pos="4113213" algn="l"/>
              </a:tabLst>
            </a:pPr>
            <a:r>
              <a:rPr lang="en-US" altLang="en-US" b="1" dirty="0" smtClean="0">
                <a:latin typeface="Courier New" panose="02070309020205020404" pitchFamily="49" charset="0"/>
              </a:rPr>
              <a:t>x++;</a:t>
            </a: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endParaRPr lang="en-US" alt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80000"/>
              </a:lnSpc>
              <a:buNone/>
              <a:tabLst>
                <a:tab pos="4113213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		</a:t>
            </a:r>
            <a:endParaRPr lang="en-US" alt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80000"/>
              </a:lnSpc>
              <a:buNone/>
              <a:tabLst>
                <a:tab pos="4113213" algn="l"/>
              </a:tabLst>
            </a:pPr>
            <a:endParaRPr lang="en-US" altLang="en-US" sz="9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80000"/>
              </a:lnSpc>
              <a:buNone/>
              <a:tabLst>
                <a:tab pos="4113213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double </a:t>
            </a:r>
            <a:r>
              <a:rPr lang="en-US" altLang="en-US" dirty="0" err="1" smtClean="0">
                <a:latin typeface="Courier New" panose="02070309020205020404" pitchFamily="49" charset="0"/>
              </a:rPr>
              <a:t>gpa</a:t>
            </a:r>
            <a:r>
              <a:rPr lang="en-US" altLang="en-US" dirty="0" smtClean="0">
                <a:latin typeface="Courier New" panose="02070309020205020404" pitchFamily="49" charset="0"/>
              </a:rPr>
              <a:t> = 2.5;</a:t>
            </a:r>
          </a:p>
          <a:p>
            <a:pPr marL="742950" lvl="1" indent="-285750">
              <a:lnSpc>
                <a:spcPct val="80000"/>
              </a:lnSpc>
              <a:buNone/>
              <a:tabLst>
                <a:tab pos="4113213" algn="l"/>
              </a:tabLst>
            </a:pPr>
            <a:r>
              <a:rPr lang="en-US" altLang="en-US" b="1" dirty="0" err="1" smtClean="0">
                <a:latin typeface="Courier New" panose="02070309020205020404" pitchFamily="49" charset="0"/>
              </a:rPr>
              <a:t>gpa</a:t>
            </a:r>
            <a:r>
              <a:rPr lang="en-US" altLang="en-US" b="1" dirty="0" smtClean="0">
                <a:latin typeface="Courier New" panose="02070309020205020404" pitchFamily="49" charset="0"/>
              </a:rPr>
              <a:t>--;</a:t>
            </a: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endParaRPr lang="en-US" alt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80000"/>
              </a:lnSpc>
              <a:buNone/>
              <a:tabLst>
                <a:tab pos="4113213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		</a:t>
            </a:r>
            <a:endParaRPr lang="en-US" altLang="en-US" b="1" dirty="0" smtClean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9360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Modify-and-assign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 algn="ctr">
              <a:buNone/>
              <a:tabLst>
                <a:tab pos="4113213" algn="l"/>
              </a:tabLst>
            </a:pPr>
            <a:r>
              <a:rPr lang="en-US" altLang="en-US" sz="2500" i="1"/>
              <a:t>shortcuts to modify a variable's value</a:t>
            </a:r>
          </a:p>
          <a:p>
            <a:pPr marL="742950" lvl="1" indent="-285750">
              <a:buNone/>
              <a:tabLst>
                <a:tab pos="4113213" algn="l"/>
              </a:tabLst>
            </a:pPr>
            <a:endParaRPr lang="en-US" altLang="en-US" sz="1800" b="1" i="1"/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altLang="en-US" u="sng" smtClean="0"/>
              <a:t>Shorthand</a:t>
            </a:r>
            <a:r>
              <a:rPr lang="en-US" altLang="en-US" b="1" i="1" smtClean="0"/>
              <a:t>	</a:t>
            </a:r>
            <a:r>
              <a:rPr lang="en-US" altLang="en-US" u="sng" smtClean="0"/>
              <a:t>Equivalent longer version</a:t>
            </a:r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altLang="en-US" b="1" smtClean="0"/>
              <a:t>variable</a:t>
            </a:r>
            <a:r>
              <a:rPr lang="en-US" altLang="en-US" smtClean="0">
                <a:latin typeface="Courier New" panose="02070309020205020404" pitchFamily="49" charset="0"/>
              </a:rPr>
              <a:t> += </a:t>
            </a:r>
            <a:r>
              <a:rPr lang="en-US" altLang="en-US" b="1" smtClean="0"/>
              <a:t>value</a:t>
            </a:r>
            <a:r>
              <a:rPr lang="en-US" altLang="en-US" smtClean="0">
                <a:latin typeface="Courier New" panose="02070309020205020404" pitchFamily="49" charset="0"/>
              </a:rPr>
              <a:t>;	</a:t>
            </a:r>
            <a:r>
              <a:rPr lang="en-US" altLang="en-US" b="1" smtClean="0"/>
              <a:t>variable</a:t>
            </a:r>
            <a:r>
              <a:rPr lang="en-US" altLang="en-US" smtClean="0">
                <a:latin typeface="Courier New" panose="02070309020205020404" pitchFamily="49" charset="0"/>
              </a:rPr>
              <a:t> = </a:t>
            </a:r>
            <a:r>
              <a:rPr lang="en-US" altLang="en-US" b="1" smtClean="0"/>
              <a:t>variable</a:t>
            </a:r>
            <a:r>
              <a:rPr lang="en-US" altLang="en-US" smtClean="0">
                <a:latin typeface="Courier New" panose="02070309020205020404" pitchFamily="49" charset="0"/>
              </a:rPr>
              <a:t> + </a:t>
            </a:r>
            <a:r>
              <a:rPr lang="en-US" altLang="en-US" b="1" smtClean="0"/>
              <a:t>value</a:t>
            </a:r>
            <a:r>
              <a:rPr lang="en-US" altLang="en-US" smtClean="0">
                <a:latin typeface="Courier New" panose="02070309020205020404" pitchFamily="49" charset="0"/>
              </a:rPr>
              <a:t>;</a:t>
            </a:r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altLang="en-US" b="1" smtClean="0"/>
              <a:t>variable</a:t>
            </a:r>
            <a:r>
              <a:rPr lang="en-US" altLang="en-US" smtClean="0">
                <a:latin typeface="Courier New" panose="02070309020205020404" pitchFamily="49" charset="0"/>
              </a:rPr>
              <a:t> -= </a:t>
            </a:r>
            <a:r>
              <a:rPr lang="en-US" altLang="en-US" b="1" smtClean="0"/>
              <a:t>value</a:t>
            </a:r>
            <a:r>
              <a:rPr lang="en-US" altLang="en-US" smtClean="0">
                <a:latin typeface="Courier New" panose="02070309020205020404" pitchFamily="49" charset="0"/>
              </a:rPr>
              <a:t>;	</a:t>
            </a:r>
            <a:r>
              <a:rPr lang="en-US" altLang="en-US" b="1" smtClean="0"/>
              <a:t>variable</a:t>
            </a:r>
            <a:r>
              <a:rPr lang="en-US" altLang="en-US" smtClean="0">
                <a:latin typeface="Courier New" panose="02070309020205020404" pitchFamily="49" charset="0"/>
              </a:rPr>
              <a:t> = </a:t>
            </a:r>
            <a:r>
              <a:rPr lang="en-US" altLang="en-US" b="1" smtClean="0"/>
              <a:t>variable</a:t>
            </a:r>
            <a:r>
              <a:rPr lang="en-US" altLang="en-US" smtClean="0">
                <a:latin typeface="Courier New" panose="02070309020205020404" pitchFamily="49" charset="0"/>
              </a:rPr>
              <a:t> - </a:t>
            </a:r>
            <a:r>
              <a:rPr lang="en-US" altLang="en-US" b="1" smtClean="0"/>
              <a:t>value</a:t>
            </a:r>
            <a:r>
              <a:rPr lang="en-US" altLang="en-US" smtClean="0">
                <a:latin typeface="Courier New" panose="02070309020205020404" pitchFamily="49" charset="0"/>
              </a:rPr>
              <a:t>;</a:t>
            </a:r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altLang="en-US" b="1" smtClean="0"/>
              <a:t>variable</a:t>
            </a:r>
            <a:r>
              <a:rPr lang="en-US" altLang="en-US" smtClean="0">
                <a:latin typeface="Courier New" panose="02070309020205020404" pitchFamily="49" charset="0"/>
              </a:rPr>
              <a:t> *= </a:t>
            </a:r>
            <a:r>
              <a:rPr lang="en-US" altLang="en-US" b="1" smtClean="0"/>
              <a:t>value</a:t>
            </a:r>
            <a:r>
              <a:rPr lang="en-US" altLang="en-US" smtClean="0">
                <a:latin typeface="Courier New" panose="02070309020205020404" pitchFamily="49" charset="0"/>
              </a:rPr>
              <a:t>;	</a:t>
            </a:r>
            <a:r>
              <a:rPr lang="en-US" altLang="en-US" b="1" smtClean="0"/>
              <a:t>variable</a:t>
            </a:r>
            <a:r>
              <a:rPr lang="en-US" altLang="en-US" smtClean="0">
                <a:latin typeface="Courier New" panose="02070309020205020404" pitchFamily="49" charset="0"/>
              </a:rPr>
              <a:t> = </a:t>
            </a:r>
            <a:r>
              <a:rPr lang="en-US" altLang="en-US" b="1" smtClean="0"/>
              <a:t>variable</a:t>
            </a:r>
            <a:r>
              <a:rPr lang="en-US" altLang="en-US" smtClean="0">
                <a:latin typeface="Courier New" panose="02070309020205020404" pitchFamily="49" charset="0"/>
              </a:rPr>
              <a:t> * </a:t>
            </a:r>
            <a:r>
              <a:rPr lang="en-US" altLang="en-US" b="1" smtClean="0"/>
              <a:t>value</a:t>
            </a:r>
            <a:r>
              <a:rPr lang="en-US" altLang="en-US" smtClean="0">
                <a:latin typeface="Courier New" panose="02070309020205020404" pitchFamily="49" charset="0"/>
              </a:rPr>
              <a:t>;</a:t>
            </a:r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altLang="en-US" b="1" smtClean="0"/>
              <a:t>variable</a:t>
            </a:r>
            <a:r>
              <a:rPr lang="en-US" altLang="en-US" smtClean="0">
                <a:latin typeface="Courier New" panose="02070309020205020404" pitchFamily="49" charset="0"/>
              </a:rPr>
              <a:t> /= </a:t>
            </a:r>
            <a:r>
              <a:rPr lang="en-US" altLang="en-US" b="1" smtClean="0"/>
              <a:t>value</a:t>
            </a:r>
            <a:r>
              <a:rPr lang="en-US" altLang="en-US" smtClean="0">
                <a:latin typeface="Courier New" panose="02070309020205020404" pitchFamily="49" charset="0"/>
              </a:rPr>
              <a:t>;	</a:t>
            </a:r>
            <a:r>
              <a:rPr lang="en-US" altLang="en-US" b="1" smtClean="0"/>
              <a:t>variable</a:t>
            </a:r>
            <a:r>
              <a:rPr lang="en-US" altLang="en-US" smtClean="0">
                <a:latin typeface="Courier New" panose="02070309020205020404" pitchFamily="49" charset="0"/>
              </a:rPr>
              <a:t> = </a:t>
            </a:r>
            <a:r>
              <a:rPr lang="en-US" altLang="en-US" b="1" smtClean="0"/>
              <a:t>variable</a:t>
            </a:r>
            <a:r>
              <a:rPr lang="en-US" altLang="en-US" smtClean="0">
                <a:latin typeface="Courier New" panose="02070309020205020404" pitchFamily="49" charset="0"/>
              </a:rPr>
              <a:t> / </a:t>
            </a:r>
            <a:r>
              <a:rPr lang="en-US" altLang="en-US" b="1" smtClean="0"/>
              <a:t>value</a:t>
            </a:r>
            <a:r>
              <a:rPr lang="en-US" altLang="en-US" smtClean="0">
                <a:latin typeface="Courier New" panose="02070309020205020404" pitchFamily="49" charset="0"/>
              </a:rPr>
              <a:t>;</a:t>
            </a:r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altLang="en-US" b="1" smtClean="0"/>
              <a:t>variable</a:t>
            </a:r>
            <a:r>
              <a:rPr lang="en-US" altLang="en-US" smtClean="0">
                <a:latin typeface="Courier New" panose="02070309020205020404" pitchFamily="49" charset="0"/>
              </a:rPr>
              <a:t> %= </a:t>
            </a:r>
            <a:r>
              <a:rPr lang="en-US" altLang="en-US" b="1" smtClean="0"/>
              <a:t>value</a:t>
            </a:r>
            <a:r>
              <a:rPr lang="en-US" altLang="en-US" smtClean="0">
                <a:latin typeface="Courier New" panose="02070309020205020404" pitchFamily="49" charset="0"/>
              </a:rPr>
              <a:t>;	</a:t>
            </a:r>
            <a:r>
              <a:rPr lang="en-US" altLang="en-US" b="1" smtClean="0"/>
              <a:t>variable</a:t>
            </a:r>
            <a:r>
              <a:rPr lang="en-US" altLang="en-US" smtClean="0">
                <a:latin typeface="Courier New" panose="02070309020205020404" pitchFamily="49" charset="0"/>
              </a:rPr>
              <a:t> = </a:t>
            </a:r>
            <a:r>
              <a:rPr lang="en-US" altLang="en-US" b="1" smtClean="0"/>
              <a:t>variable</a:t>
            </a:r>
            <a:r>
              <a:rPr lang="en-US" altLang="en-US" smtClean="0">
                <a:latin typeface="Courier New" panose="02070309020205020404" pitchFamily="49" charset="0"/>
              </a:rPr>
              <a:t> % </a:t>
            </a:r>
            <a:r>
              <a:rPr lang="en-US" altLang="en-US" b="1" smtClean="0"/>
              <a:t>value</a:t>
            </a:r>
            <a:r>
              <a:rPr lang="en-US" altLang="en-US" smtClean="0">
                <a:latin typeface="Courier New" panose="02070309020205020404" pitchFamily="49" charset="0"/>
              </a:rPr>
              <a:t>;</a:t>
            </a:r>
          </a:p>
          <a:p>
            <a:pPr marL="742950" lvl="1" indent="-285750">
              <a:lnSpc>
                <a:spcPct val="60000"/>
              </a:lnSpc>
              <a:buNone/>
              <a:tabLst>
                <a:tab pos="4113213" algn="l"/>
              </a:tabLst>
            </a:pPr>
            <a:endParaRPr lang="en-US" altLang="en-US" smtClean="0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60000"/>
              </a:lnSpc>
              <a:buNone/>
              <a:tabLst>
                <a:tab pos="4113213" algn="l"/>
              </a:tabLst>
            </a:pPr>
            <a:endParaRPr lang="en-US" altLang="en-US" smtClean="0">
              <a:latin typeface="Courier New" panose="02070309020205020404" pitchFamily="49" charset="0"/>
            </a:endParaRPr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x += 3;	</a:t>
            </a:r>
            <a:r>
              <a:rPr lang="en-US" altLang="en-US" b="1" smtClean="0">
                <a:solidFill>
                  <a:srgbClr val="008080"/>
                </a:solidFill>
                <a:latin typeface="Courier New" panose="02070309020205020404" pitchFamily="49" charset="0"/>
              </a:rPr>
              <a:t>// x = x + 3;</a:t>
            </a:r>
          </a:p>
          <a:p>
            <a:pPr marL="742950" lvl="1" indent="-285750">
              <a:buNone/>
              <a:tabLst>
                <a:tab pos="4113213" algn="l"/>
              </a:tabLst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gpa -= 0.5;	</a:t>
            </a:r>
            <a:r>
              <a:rPr lang="en-US" altLang="en-US" b="1" smtClean="0">
                <a:solidFill>
                  <a:srgbClr val="008080"/>
                </a:solidFill>
                <a:latin typeface="Courier New" panose="02070309020205020404" pitchFamily="49" charset="0"/>
              </a:rPr>
              <a:t>// gpa = gpa - 0.5;</a:t>
            </a:r>
          </a:p>
          <a:p>
            <a:pPr marL="742950" lvl="1" indent="-285750">
              <a:buNone/>
              <a:tabLst>
                <a:tab pos="4113213" algn="l"/>
              </a:tabLst>
            </a:pPr>
            <a:endParaRPr lang="en-US" altLang="en-US" sz="900" b="1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number *= 2;	</a:t>
            </a:r>
            <a:r>
              <a:rPr lang="en-US" altLang="en-US" b="1" smtClean="0">
                <a:solidFill>
                  <a:srgbClr val="008080"/>
                </a:solidFill>
                <a:latin typeface="Courier New" panose="02070309020205020404" pitchFamily="49" charset="0"/>
              </a:rPr>
              <a:t>// number = number * 2;</a:t>
            </a: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5410200" y="21336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8306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5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Repetition over a range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("1 squared = " + 1 * 1);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("2 squared = " + 2 * 2);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("3 squared = " + 3 * 3);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("4 squared = " + 4 * 4);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("5 squared = " + 5 * 5);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("6 squared = " + 6 * 6);</a:t>
            </a:r>
          </a:p>
          <a:p>
            <a:pPr marL="273050" indent="-273050">
              <a:spcBef>
                <a:spcPct val="0"/>
              </a:spcBef>
              <a:buNone/>
            </a:pPr>
            <a:endParaRPr lang="en-US" altLang="en-US" sz="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39763" lvl="1" indent="-246063">
              <a:spcBef>
                <a:spcPct val="0"/>
              </a:spcBef>
            </a:pPr>
            <a:r>
              <a:rPr lang="en-US" altLang="en-US" dirty="0" smtClean="0">
                <a:cs typeface="Courier New" panose="02070309020205020404" pitchFamily="49" charset="0"/>
              </a:rPr>
              <a:t>Intuition: "I want to print a line for each number from 1 to 6"</a:t>
            </a:r>
          </a:p>
          <a:p>
            <a:pPr marL="639763" lvl="1" indent="-246063">
              <a:lnSpc>
                <a:spcPct val="160000"/>
              </a:lnSpc>
              <a:spcBef>
                <a:spcPct val="0"/>
              </a:spcBef>
            </a:pPr>
            <a:endParaRPr lang="en-US" altLang="en-US" dirty="0" smtClean="0">
              <a:cs typeface="Courier New" panose="02070309020205020404" pitchFamily="49" charset="0"/>
            </a:endParaRPr>
          </a:p>
          <a:p>
            <a:pPr marL="273050" indent="-273050">
              <a:lnSpc>
                <a:spcPct val="130000"/>
              </a:lnSpc>
              <a:spcBef>
                <a:spcPct val="0"/>
              </a:spcBef>
            </a:pPr>
            <a:r>
              <a:rPr lang="en-US" altLang="en-US" dirty="0" smtClean="0">
                <a:cs typeface="Courier New" panose="02070309020205020404" pitchFamily="49" charset="0"/>
              </a:rPr>
              <a:t>Write a 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en-US" dirty="0" smtClean="0">
                <a:cs typeface="Courier New" panose="02070309020205020404" pitchFamily="49" charset="0"/>
              </a:rPr>
              <a:t> loop that prints the above lines</a:t>
            </a:r>
          </a:p>
        </p:txBody>
      </p:sp>
    </p:spTree>
    <p:extLst>
      <p:ext uri="{BB962C8B-B14F-4D97-AF65-F5344CB8AC3E}">
        <p14:creationId xmlns:p14="http://schemas.microsoft.com/office/powerpoint/2010/main" val="212982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204" name="Rectangle 4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742950" lvl="1" indent="-285750">
              <a:buNone/>
              <a:tabLst>
                <a:tab pos="5943600" algn="l"/>
              </a:tabLst>
            </a:pPr>
            <a:endParaRPr lang="en-US" altLang="en-US" sz="2400" dirty="0" smtClean="0">
              <a:latin typeface="Consolas" charset="0"/>
              <a:ea typeface="Consolas" charset="0"/>
              <a:cs typeface="Consolas" charset="0"/>
            </a:endParaRPr>
          </a:p>
          <a:p>
            <a:pPr marL="742950" lvl="1" indent="-285750">
              <a:buNone/>
              <a:tabLst>
                <a:tab pos="5943600" algn="l"/>
              </a:tabLst>
            </a:pPr>
            <a:r>
              <a:rPr lang="en-US" altLang="en-US" sz="2400" dirty="0" smtClean="0">
                <a:latin typeface="Consolas" charset="0"/>
                <a:ea typeface="Consolas" charset="0"/>
                <a:cs typeface="Consolas" charset="0"/>
              </a:rPr>
              <a:t>for 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= 1;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&lt;= 4;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++) {</a:t>
            </a:r>
          </a:p>
          <a:p>
            <a:pPr marL="742950" lvl="1" indent="-285750">
              <a:lnSpc>
                <a:spcPct val="70000"/>
              </a:lnSpc>
              <a:buNone/>
              <a:tabLst>
                <a:tab pos="5943600" algn="l"/>
              </a:tabLst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+ " squared = " + (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*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));</a:t>
            </a:r>
          </a:p>
          <a:p>
            <a:pPr marL="742950" lvl="1" indent="-285750">
              <a:lnSpc>
                <a:spcPct val="70000"/>
              </a:lnSpc>
              <a:buNone/>
              <a:tabLst>
                <a:tab pos="5943600" algn="l"/>
              </a:tabLst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742950" lvl="1" indent="-285750">
              <a:lnSpc>
                <a:spcPct val="70000"/>
              </a:lnSpc>
              <a:buNone/>
              <a:tabLst>
                <a:tab pos="5943600" algn="l"/>
              </a:tabLst>
            </a:pP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("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Aaawww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Yeeaa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!");</a:t>
            </a:r>
            <a:endParaRPr lang="en-US" altLang="en-US" sz="1000" dirty="0">
              <a:latin typeface="Consolas" charset="0"/>
              <a:ea typeface="Consolas" charset="0"/>
              <a:cs typeface="Consolas" charset="0"/>
            </a:endParaRPr>
          </a:p>
          <a:p>
            <a:pPr marL="742950" lvl="1" indent="-285750">
              <a:lnSpc>
                <a:spcPct val="70000"/>
              </a:lnSpc>
              <a:buNone/>
              <a:tabLst>
                <a:tab pos="5943600" algn="l"/>
              </a:tabLst>
            </a:pPr>
            <a:endParaRPr lang="en-US" altLang="en-US" sz="2400" dirty="0">
              <a:latin typeface="Consolas" charset="0"/>
              <a:ea typeface="Consolas" charset="0"/>
              <a:cs typeface="Consolas" charset="0"/>
            </a:endParaRPr>
          </a:p>
          <a:p>
            <a:pPr marL="742950" lvl="1" indent="-285750">
              <a:lnSpc>
                <a:spcPct val="70000"/>
              </a:lnSpc>
              <a:buNone/>
              <a:tabLst>
                <a:tab pos="5943600" algn="l"/>
              </a:tabLst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marL="342900" indent="-342900">
              <a:buNone/>
              <a:tabLst>
                <a:tab pos="5943600" algn="l"/>
              </a:tabLst>
            </a:pPr>
            <a:r>
              <a:rPr lang="en-US" altLang="en-US" sz="2200" dirty="0"/>
              <a:t>	Output:</a:t>
            </a:r>
            <a:br>
              <a:rPr lang="en-US" altLang="en-US" sz="2200" dirty="0"/>
            </a:br>
            <a:endParaRPr lang="en-US" altLang="en-US" sz="800" dirty="0"/>
          </a:p>
          <a:p>
            <a:pPr marL="342900" indent="-342900">
              <a:lnSpc>
                <a:spcPct val="70000"/>
              </a:lnSpc>
              <a:buNone/>
              <a:tabLst>
                <a:tab pos="5943600" algn="l"/>
              </a:tabLst>
            </a:pPr>
            <a:r>
              <a:rPr lang="en-US" altLang="en-US" sz="2200" dirty="0">
                <a:latin typeface="Courier New" panose="02070309020205020404" pitchFamily="49" charset="0"/>
              </a:rPr>
              <a:t>	1 squared = 1</a:t>
            </a:r>
          </a:p>
          <a:p>
            <a:pPr marL="342900" indent="-342900">
              <a:lnSpc>
                <a:spcPct val="70000"/>
              </a:lnSpc>
              <a:buNone/>
              <a:tabLst>
                <a:tab pos="5943600" algn="l"/>
              </a:tabLst>
            </a:pPr>
            <a:r>
              <a:rPr lang="en-US" altLang="en-US" sz="2200" dirty="0">
                <a:latin typeface="Courier New" panose="02070309020205020404" pitchFamily="49" charset="0"/>
              </a:rPr>
              <a:t>	2 squared = 4</a:t>
            </a:r>
          </a:p>
          <a:p>
            <a:pPr marL="342900" indent="-342900">
              <a:lnSpc>
                <a:spcPct val="70000"/>
              </a:lnSpc>
              <a:buNone/>
              <a:tabLst>
                <a:tab pos="5943600" algn="l"/>
              </a:tabLst>
            </a:pPr>
            <a:r>
              <a:rPr lang="en-US" altLang="en-US" sz="2200" dirty="0">
                <a:latin typeface="Courier New" panose="02070309020205020404" pitchFamily="49" charset="0"/>
              </a:rPr>
              <a:t>	3 squared = 9</a:t>
            </a:r>
          </a:p>
          <a:p>
            <a:pPr marL="342900" indent="-342900">
              <a:lnSpc>
                <a:spcPct val="70000"/>
              </a:lnSpc>
              <a:buNone/>
              <a:tabLst>
                <a:tab pos="5943600" algn="l"/>
              </a:tabLst>
            </a:pPr>
            <a:r>
              <a:rPr lang="en-US" altLang="en-US" sz="2200" dirty="0">
                <a:latin typeface="Courier New" panose="02070309020205020404" pitchFamily="49" charset="0"/>
              </a:rPr>
              <a:t>	4 squared = 16</a:t>
            </a:r>
          </a:p>
          <a:p>
            <a:pPr marL="342900" indent="-342900">
              <a:lnSpc>
                <a:spcPct val="70000"/>
              </a:lnSpc>
              <a:buNone/>
              <a:tabLst>
                <a:tab pos="5943600" algn="l"/>
              </a:tabLst>
            </a:pPr>
            <a:r>
              <a:rPr lang="en-US" altLang="en-US" sz="2200" dirty="0">
                <a:latin typeface="Courier New" panose="02070309020205020404" pitchFamily="49" charset="0"/>
              </a:rPr>
              <a:t>	</a:t>
            </a:r>
            <a:r>
              <a:rPr lang="en-US" altLang="en-US" sz="2200" dirty="0" err="1">
                <a:latin typeface="Courier New" panose="02070309020205020404" pitchFamily="49" charset="0"/>
              </a:rPr>
              <a:t>Aaawww</a:t>
            </a:r>
            <a:r>
              <a:rPr lang="en-US" altLang="en-US" sz="2200" dirty="0">
                <a:latin typeface="Courier New" panose="02070309020205020404" pitchFamily="49" charset="0"/>
              </a:rPr>
              <a:t> </a:t>
            </a:r>
            <a:r>
              <a:rPr lang="en-US" altLang="en-US" sz="2200" dirty="0" err="1">
                <a:latin typeface="Courier New" panose="02070309020205020404" pitchFamily="49" charset="0"/>
              </a:rPr>
              <a:t>Yeeeaa</a:t>
            </a:r>
            <a:r>
              <a:rPr lang="en-US" altLang="en-US" sz="2200" dirty="0">
                <a:latin typeface="Courier New" panose="02070309020205020404" pitchFamily="49" charset="0"/>
              </a:rPr>
              <a:t>!</a:t>
            </a:r>
            <a:endParaRPr lang="en-US" altLang="en-US" sz="2200" dirty="0"/>
          </a:p>
        </p:txBody>
      </p:sp>
      <p:pic>
        <p:nvPicPr>
          <p:cNvPr id="11266" name="Picture 2" descr="forlo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0024" y="2743201"/>
            <a:ext cx="4724400" cy="377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15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Loop walkthrough</a:t>
            </a:r>
          </a:p>
        </p:txBody>
      </p:sp>
      <p:sp>
        <p:nvSpPr>
          <p:cNvPr id="11269" name="TextBox 5"/>
          <p:cNvSpPr txBox="1">
            <a:spLocks noChangeArrowheads="1"/>
          </p:cNvSpPr>
          <p:nvPr/>
        </p:nvSpPr>
        <p:spPr bwMode="auto">
          <a:xfrm>
            <a:off x="2560955" y="1103314"/>
            <a:ext cx="22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 b="1">
                <a:solidFill>
                  <a:srgbClr val="BBE0E3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1270" name="TextBox 6"/>
          <p:cNvSpPr txBox="1">
            <a:spLocks noChangeArrowheads="1"/>
          </p:cNvSpPr>
          <p:nvPr/>
        </p:nvSpPr>
        <p:spPr bwMode="auto">
          <a:xfrm>
            <a:off x="7848600" y="2873948"/>
            <a:ext cx="22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 b="1">
                <a:solidFill>
                  <a:srgbClr val="BBE0E3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1271" name="TextBox 7"/>
          <p:cNvSpPr txBox="1">
            <a:spLocks noChangeArrowheads="1"/>
          </p:cNvSpPr>
          <p:nvPr/>
        </p:nvSpPr>
        <p:spPr bwMode="auto">
          <a:xfrm>
            <a:off x="3707130" y="1077913"/>
            <a:ext cx="22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 b="1">
                <a:solidFill>
                  <a:srgbClr val="333399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1272" name="TextBox 8"/>
          <p:cNvSpPr txBox="1">
            <a:spLocks noChangeArrowheads="1"/>
          </p:cNvSpPr>
          <p:nvPr/>
        </p:nvSpPr>
        <p:spPr bwMode="auto">
          <a:xfrm>
            <a:off x="9925812" y="4324795"/>
            <a:ext cx="22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 b="1">
                <a:solidFill>
                  <a:srgbClr val="333399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1273" name="TextBox 9"/>
          <p:cNvSpPr txBox="1">
            <a:spLocks noChangeArrowheads="1"/>
          </p:cNvSpPr>
          <p:nvPr/>
        </p:nvSpPr>
        <p:spPr bwMode="auto">
          <a:xfrm>
            <a:off x="5081905" y="1020858"/>
            <a:ext cx="22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 b="1">
                <a:solidFill>
                  <a:srgbClr val="2D2D8A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1274" name="TextBox 10"/>
          <p:cNvSpPr txBox="1">
            <a:spLocks noChangeArrowheads="1"/>
          </p:cNvSpPr>
          <p:nvPr/>
        </p:nvSpPr>
        <p:spPr bwMode="auto">
          <a:xfrm>
            <a:off x="9982200" y="5032376"/>
            <a:ext cx="22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 b="1">
                <a:solidFill>
                  <a:srgbClr val="2D2D8A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1275" name="TextBox 11"/>
          <p:cNvSpPr txBox="1">
            <a:spLocks noChangeArrowheads="1"/>
          </p:cNvSpPr>
          <p:nvPr/>
        </p:nvSpPr>
        <p:spPr bwMode="auto">
          <a:xfrm>
            <a:off x="2530475" y="1624014"/>
            <a:ext cx="22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 b="1" dirty="0">
                <a:solidFill>
                  <a:srgbClr val="FFFFFF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1276" name="TextBox 12"/>
          <p:cNvSpPr txBox="1">
            <a:spLocks noChangeArrowheads="1"/>
          </p:cNvSpPr>
          <p:nvPr/>
        </p:nvSpPr>
        <p:spPr bwMode="auto">
          <a:xfrm>
            <a:off x="8305800" y="4098926"/>
            <a:ext cx="22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 b="1">
                <a:solidFill>
                  <a:srgbClr val="FFFFFF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1277" name="TextBox 13"/>
          <p:cNvSpPr txBox="1">
            <a:spLocks noChangeArrowheads="1"/>
          </p:cNvSpPr>
          <p:nvPr/>
        </p:nvSpPr>
        <p:spPr bwMode="auto">
          <a:xfrm>
            <a:off x="1531620" y="2651126"/>
            <a:ext cx="22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 b="1" dirty="0">
                <a:solidFill>
                  <a:srgbClr val="00B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4</a:t>
            </a:r>
            <a:endParaRPr lang="en-US" altLang="en-US" sz="2000" b="1" dirty="0">
              <a:solidFill>
                <a:srgbClr val="00B05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278" name="TextBox 15"/>
          <p:cNvSpPr txBox="1">
            <a:spLocks noChangeArrowheads="1"/>
          </p:cNvSpPr>
          <p:nvPr/>
        </p:nvSpPr>
        <p:spPr bwMode="auto">
          <a:xfrm>
            <a:off x="8357616" y="5653088"/>
            <a:ext cx="22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 b="1" dirty="0">
                <a:solidFill>
                  <a:srgbClr val="00B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4</a:t>
            </a:r>
            <a:endParaRPr lang="en-US" altLang="en-US" sz="2000" b="1" dirty="0">
              <a:solidFill>
                <a:srgbClr val="00B05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7080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92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92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920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920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920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9204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Multi-line loop body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dirty="0" err="1" smtClean="0">
                <a:latin typeface="Courier New" panose="02070309020205020404" pitchFamily="49" charset="0"/>
              </a:rPr>
              <a:t>System.out.println</a:t>
            </a:r>
            <a:r>
              <a:rPr lang="en-US" altLang="en-US" dirty="0" smtClean="0">
                <a:latin typeface="Courier New" panose="02070309020205020404" pitchFamily="49" charset="0"/>
              </a:rPr>
              <a:t>("+----+");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for (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i = 1; i &lt;= 3; i++)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b="1" dirty="0" smtClean="0">
                <a:latin typeface="Courier New" panose="02070309020205020404" pitchFamily="49" charset="0"/>
              </a:rPr>
              <a:t>	    </a:t>
            </a:r>
            <a:r>
              <a:rPr lang="en-US" altLang="en-US" b="1" dirty="0" err="1" smtClean="0">
                <a:latin typeface="Courier New" panose="02070309020205020404" pitchFamily="49" charset="0"/>
              </a:rPr>
              <a:t>System.out.println</a:t>
            </a:r>
            <a:r>
              <a:rPr lang="en-US" altLang="en-US" b="1" dirty="0" smtClean="0">
                <a:latin typeface="Courier New" panose="02070309020205020404" pitchFamily="49" charset="0"/>
              </a:rPr>
              <a:t>("\\    /");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b="1" dirty="0" smtClean="0">
                <a:latin typeface="Courier New" panose="02070309020205020404" pitchFamily="49" charset="0"/>
              </a:rPr>
              <a:t>	    </a:t>
            </a:r>
            <a:r>
              <a:rPr lang="en-US" altLang="en-US" b="1" dirty="0" err="1" smtClean="0">
                <a:latin typeface="Courier New" panose="02070309020205020404" pitchFamily="49" charset="0"/>
              </a:rPr>
              <a:t>System.out.println</a:t>
            </a:r>
            <a:r>
              <a:rPr lang="en-US" altLang="en-US" b="1" dirty="0" smtClean="0">
                <a:latin typeface="Courier New" panose="02070309020205020404" pitchFamily="49" charset="0"/>
              </a:rPr>
              <a:t>("/    \\");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dirty="0" err="1" smtClean="0">
                <a:latin typeface="Courier New" panose="02070309020205020404" pitchFamily="49" charset="0"/>
              </a:rPr>
              <a:t>System.out.println</a:t>
            </a:r>
            <a:r>
              <a:rPr lang="en-US" altLang="en-US" dirty="0" smtClean="0">
                <a:latin typeface="Courier New" panose="02070309020205020404" pitchFamily="49" charset="0"/>
              </a:rPr>
              <a:t>("+----+");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marL="639763" lvl="1" indent="-246063"/>
            <a:r>
              <a:rPr lang="en-US" altLang="en-US" dirty="0" smtClean="0"/>
              <a:t>Output:</a:t>
            </a:r>
          </a:p>
          <a:p>
            <a:pPr marL="639763" lvl="1" indent="-246063">
              <a:lnSpc>
                <a:spcPct val="75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+----+</a:t>
            </a:r>
          </a:p>
          <a:p>
            <a:pPr marL="639763" lvl="1" indent="-246063">
              <a:lnSpc>
                <a:spcPct val="75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\    /</a:t>
            </a:r>
          </a:p>
          <a:p>
            <a:pPr marL="639763" lvl="1" indent="-246063">
              <a:lnSpc>
                <a:spcPct val="75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/    \</a:t>
            </a:r>
          </a:p>
          <a:p>
            <a:pPr marL="639763" lvl="1" indent="-246063">
              <a:lnSpc>
                <a:spcPct val="75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\    /</a:t>
            </a:r>
          </a:p>
          <a:p>
            <a:pPr marL="639763" lvl="1" indent="-246063">
              <a:lnSpc>
                <a:spcPct val="75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/    \</a:t>
            </a:r>
          </a:p>
          <a:p>
            <a:pPr marL="639763" lvl="1" indent="-246063">
              <a:lnSpc>
                <a:spcPct val="75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\    /</a:t>
            </a:r>
          </a:p>
          <a:p>
            <a:pPr marL="639763" lvl="1" indent="-246063">
              <a:lnSpc>
                <a:spcPct val="75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/    \</a:t>
            </a:r>
          </a:p>
          <a:p>
            <a:pPr marL="639763" lvl="1" indent="-246063">
              <a:lnSpc>
                <a:spcPct val="75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+----+</a:t>
            </a:r>
          </a:p>
        </p:txBody>
      </p:sp>
    </p:spTree>
    <p:extLst>
      <p:ext uri="{BB962C8B-B14F-4D97-AF65-F5344CB8AC3E}">
        <p14:creationId xmlns:p14="http://schemas.microsoft.com/office/powerpoint/2010/main" val="463769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Data types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b="1" dirty="0" smtClean="0"/>
              <a:t>type</a:t>
            </a:r>
            <a:r>
              <a:rPr lang="en-US" altLang="en-US" dirty="0" smtClean="0"/>
              <a:t>: A category or set of data values.</a:t>
            </a:r>
          </a:p>
          <a:p>
            <a:pPr marL="639763" lvl="1" indent="-246063"/>
            <a:r>
              <a:rPr lang="en-US" altLang="en-US" dirty="0" smtClean="0"/>
              <a:t>Constrains the operations that can be performed on data</a:t>
            </a:r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r>
              <a:rPr lang="en-US" altLang="en-US" dirty="0" smtClean="0"/>
              <a:t>Many languages ask the programmer to specify types</a:t>
            </a:r>
            <a:endParaRPr lang="en-US" altLang="en-US" b="1" dirty="0" smtClean="0"/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r>
              <a:rPr lang="en-US" altLang="en-US" dirty="0" smtClean="0"/>
              <a:t>Examples: integer, real number, string</a:t>
            </a:r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endParaRPr lang="en-US" altLang="en-US" dirty="0" smtClean="0"/>
          </a:p>
          <a:p>
            <a:pPr marL="273050" indent="-273050"/>
            <a:r>
              <a:rPr lang="en-US" altLang="en-US" dirty="0" smtClean="0"/>
              <a:t>Internally, computers store everything as 1s and 0s</a:t>
            </a:r>
          </a:p>
          <a:p>
            <a:pPr marL="639763" lvl="1" indent="-246063">
              <a:buNone/>
            </a:pPr>
            <a:r>
              <a:rPr lang="en-US" altLang="en-US" dirty="0" smtClean="0"/>
              <a:t>		</a:t>
            </a:r>
            <a:r>
              <a:rPr lang="en-US" altLang="en-US" dirty="0" smtClean="0">
                <a:latin typeface="Courier New" panose="02070309020205020404" pitchFamily="49" charset="0"/>
              </a:rPr>
              <a:t>104</a:t>
            </a:r>
            <a:r>
              <a:rPr lang="en-US" altLang="en-US" dirty="0" smtClean="0"/>
              <a:t>	</a:t>
            </a:r>
            <a:r>
              <a:rPr lang="en-US" altLang="en-US" dirty="0" smtClean="0">
                <a:sym typeface="Wingdings" panose="05000000000000000000" pitchFamily="2" charset="2"/>
              </a:rPr>
              <a:t> </a:t>
            </a:r>
            <a:r>
              <a:rPr lang="en-US" altLang="en-US" dirty="0" smtClean="0">
                <a:latin typeface="Courier New" panose="02070309020205020404" pitchFamily="49" charset="0"/>
              </a:rPr>
              <a:t>01101000</a:t>
            </a:r>
            <a:endParaRPr lang="en-US" altLang="en-US" dirty="0" smtClean="0"/>
          </a:p>
          <a:p>
            <a:pPr marL="639763" lvl="1" indent="-246063">
              <a:buNone/>
            </a:pPr>
            <a:r>
              <a:rPr lang="en-US" altLang="en-US" dirty="0" smtClean="0"/>
              <a:t>		</a:t>
            </a:r>
            <a:r>
              <a:rPr lang="en-US" altLang="en-US" dirty="0" smtClean="0">
                <a:latin typeface="Courier New" panose="02070309020205020404" pitchFamily="49" charset="0"/>
              </a:rPr>
              <a:t>"hi"</a:t>
            </a:r>
            <a:r>
              <a:rPr lang="en-US" altLang="en-US" dirty="0" smtClean="0"/>
              <a:t>	</a:t>
            </a:r>
            <a:r>
              <a:rPr lang="en-US" altLang="en-US" dirty="0" smtClean="0">
                <a:sym typeface="Wingdings" panose="05000000000000000000" pitchFamily="2" charset="2"/>
              </a:rPr>
              <a:t> </a:t>
            </a:r>
            <a:r>
              <a:rPr lang="en-US" altLang="en-US" dirty="0" smtClean="0">
                <a:latin typeface="Courier New" panose="02070309020205020404" pitchFamily="49" charset="0"/>
              </a:rPr>
              <a:t>01101000 01101001</a:t>
            </a:r>
          </a:p>
        </p:txBody>
      </p:sp>
    </p:spTree>
    <p:extLst>
      <p:ext uri="{BB962C8B-B14F-4D97-AF65-F5344CB8AC3E}">
        <p14:creationId xmlns:p14="http://schemas.microsoft.com/office/powerpoint/2010/main" val="20349039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Expressions for counter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marL="639763" lvl="1" indent="-246063"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  <a:r>
              <a:rPr lang="en-US" altLang="en-US" dirty="0" err="1" smtClean="0">
                <a:latin typeface="Courier New" panose="02070309020205020404" pitchFamily="49" charset="0"/>
              </a:rPr>
              <a:t>highTemp</a:t>
            </a:r>
            <a:r>
              <a:rPr lang="en-US" altLang="en-US" dirty="0" smtClean="0">
                <a:latin typeface="Courier New" panose="02070309020205020404" pitchFamily="49" charset="0"/>
              </a:rPr>
              <a:t> = 5;</a:t>
            </a:r>
          </a:p>
          <a:p>
            <a:pPr marL="639763" lvl="1" indent="-246063"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for (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i = </a:t>
            </a:r>
            <a:r>
              <a:rPr lang="en-US" altLang="en-US" b="1" dirty="0" smtClean="0">
                <a:latin typeface="Courier New" panose="02070309020205020404" pitchFamily="49" charset="0"/>
              </a:rPr>
              <a:t>-3</a:t>
            </a:r>
            <a:r>
              <a:rPr lang="en-US" altLang="en-US" dirty="0" smtClean="0">
                <a:latin typeface="Courier New" panose="02070309020205020404" pitchFamily="49" charset="0"/>
              </a:rPr>
              <a:t>; i &lt;= </a:t>
            </a:r>
            <a:r>
              <a:rPr lang="en-US" altLang="en-US" b="1" dirty="0" err="1" smtClean="0">
                <a:latin typeface="Courier New" panose="02070309020205020404" pitchFamily="49" charset="0"/>
              </a:rPr>
              <a:t>highTemp</a:t>
            </a:r>
            <a:r>
              <a:rPr lang="en-US" altLang="en-US" b="1" dirty="0" smtClean="0">
                <a:latin typeface="Courier New" panose="02070309020205020404" pitchFamily="49" charset="0"/>
              </a:rPr>
              <a:t> / 2</a:t>
            </a:r>
            <a:r>
              <a:rPr lang="en-US" altLang="en-US" dirty="0" smtClean="0">
                <a:latin typeface="Courier New" panose="02070309020205020404" pitchFamily="49" charset="0"/>
              </a:rPr>
              <a:t>; i++) {</a:t>
            </a:r>
          </a:p>
          <a:p>
            <a:pPr marL="639763" lvl="1" indent="-246063"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    </a:t>
            </a:r>
            <a:r>
              <a:rPr lang="en-US" altLang="en-US" dirty="0" err="1" smtClean="0">
                <a:latin typeface="Courier New" panose="02070309020205020404" pitchFamily="49" charset="0"/>
              </a:rPr>
              <a:t>System.out.println</a:t>
            </a:r>
            <a:r>
              <a:rPr lang="en-US" altLang="en-US" dirty="0" smtClean="0">
                <a:latin typeface="Courier New" panose="02070309020205020404" pitchFamily="49" charset="0"/>
              </a:rPr>
              <a:t>(i * 1.8 + 32);</a:t>
            </a:r>
          </a:p>
          <a:p>
            <a:pPr marL="639763" lvl="1" indent="-246063"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marL="639763" lvl="1" indent="-246063"/>
            <a:r>
              <a:rPr lang="en-US" altLang="en-US" dirty="0" smtClean="0"/>
              <a:t>Output:</a:t>
            </a:r>
          </a:p>
          <a:p>
            <a:pPr marL="639763" lvl="1" indent="-246063">
              <a:buNone/>
            </a:pPr>
            <a:r>
              <a:rPr lang="en-US" altLang="en-US" dirty="0" smtClean="0"/>
              <a:t>	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26.6</a:t>
            </a:r>
            <a:b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28.4</a:t>
            </a:r>
            <a:b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30.2</a:t>
            </a:r>
            <a:b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32.0</a:t>
            </a:r>
            <a:b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33.8</a:t>
            </a:r>
            <a:b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35.6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678142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System.out.print</a:t>
            </a:r>
            <a:r>
              <a:rPr lang="en-US" altLang="en-US" smtClean="0"/>
              <a:t>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smtClean="0"/>
              <a:t>Prints without moving to a new line</a:t>
            </a:r>
          </a:p>
          <a:p>
            <a:pPr marL="639763" lvl="1" indent="-246063"/>
            <a:r>
              <a:rPr lang="en-US" altLang="en-US" smtClean="0"/>
              <a:t>allows you to print partial messages on the same line</a:t>
            </a:r>
          </a:p>
          <a:p>
            <a:pPr marL="639763" lvl="1" indent="-246063">
              <a:buNone/>
            </a:pPr>
            <a:endParaRPr lang="en-US" altLang="en-US" smtClean="0"/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int highestTemp = 5;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for (int i = -3; i &lt;= highestTemp / 2; i++)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    </a:t>
            </a:r>
            <a:r>
              <a:rPr lang="en-US" altLang="en-US" b="1" smtClean="0">
                <a:latin typeface="Courier New" panose="02070309020205020404" pitchFamily="49" charset="0"/>
              </a:rPr>
              <a:t>System.out.print</a:t>
            </a:r>
            <a:r>
              <a:rPr lang="en-US" altLang="en-US" smtClean="0">
                <a:latin typeface="Courier New" panose="02070309020205020404" pitchFamily="49" charset="0"/>
              </a:rPr>
              <a:t>((i * 1.8 + 32) + "  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marL="639763" lvl="1" indent="-246063">
              <a:buFontTx/>
              <a:buChar char="•"/>
            </a:pPr>
            <a:r>
              <a:rPr lang="en-US" altLang="en-US" smtClean="0"/>
              <a:t>Output: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	26.6  28.4  30.2  32.0  33.8  35.6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altLang="en-US" smtClean="0"/>
              <a:t>Concatenate  </a:t>
            </a:r>
            <a:r>
              <a:rPr lang="en-US" altLang="en-US" smtClean="0">
                <a:latin typeface="Courier New" panose="02070309020205020404" pitchFamily="49" charset="0"/>
              </a:rPr>
              <a:t>"  "</a:t>
            </a:r>
            <a:r>
              <a:rPr lang="en-US" altLang="en-US" smtClean="0"/>
              <a:t>  to separate the numbers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8369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Counting down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marL="273050" indent="-273050"/>
            <a:r>
              <a:rPr lang="en-US" altLang="en-US" dirty="0" smtClean="0"/>
              <a:t>The </a:t>
            </a:r>
            <a:r>
              <a:rPr lang="en-US" altLang="en-US" b="1" dirty="0" smtClean="0"/>
              <a:t>update</a:t>
            </a:r>
            <a:r>
              <a:rPr lang="en-US" altLang="en-US" dirty="0" smtClean="0"/>
              <a:t> can use </a:t>
            </a:r>
            <a:r>
              <a:rPr lang="en-US" altLang="en-US" b="1" dirty="0" smtClean="0">
                <a:latin typeface="Courier New" panose="02070309020205020404" pitchFamily="49" charset="0"/>
              </a:rPr>
              <a:t>--</a:t>
            </a:r>
            <a:r>
              <a:rPr lang="en-US" altLang="en-US" dirty="0" smtClean="0"/>
              <a:t> to make the loop count down.</a:t>
            </a:r>
          </a:p>
          <a:p>
            <a:pPr marL="639763" lvl="1" indent="-246063"/>
            <a:r>
              <a:rPr lang="en-US" altLang="en-US" dirty="0" smtClean="0"/>
              <a:t>The </a:t>
            </a:r>
            <a:r>
              <a:rPr lang="en-US" altLang="en-US" b="1" dirty="0" smtClean="0"/>
              <a:t>test</a:t>
            </a:r>
            <a:r>
              <a:rPr lang="en-US" altLang="en-US" dirty="0" smtClean="0"/>
              <a:t> must say </a:t>
            </a:r>
            <a:r>
              <a:rPr lang="en-US" altLang="en-US" dirty="0" smtClean="0">
                <a:latin typeface="Courier New" panose="02070309020205020404" pitchFamily="49" charset="0"/>
              </a:rPr>
              <a:t>&gt;</a:t>
            </a:r>
            <a:r>
              <a:rPr lang="en-US" altLang="en-US" dirty="0" smtClean="0"/>
              <a:t> instead of </a:t>
            </a:r>
            <a:r>
              <a:rPr lang="en-US" altLang="en-US" dirty="0" smtClean="0">
                <a:latin typeface="Courier New" panose="02070309020205020404" pitchFamily="49" charset="0"/>
              </a:rPr>
              <a:t>&lt;</a:t>
            </a:r>
            <a:endParaRPr lang="en-US" altLang="en-US" dirty="0" smtClean="0"/>
          </a:p>
          <a:p>
            <a:pPr marL="639763" lvl="1" indent="-246063">
              <a:buNone/>
            </a:pPr>
            <a:endParaRPr lang="en-US" altLang="en-US" dirty="0" smtClean="0"/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dirty="0" err="1" smtClean="0">
                <a:latin typeface="Courier New" panose="02070309020205020404" pitchFamily="49" charset="0"/>
              </a:rPr>
              <a:t>System.out.print</a:t>
            </a:r>
            <a:r>
              <a:rPr lang="en-US" altLang="en-US" dirty="0" smtClean="0">
                <a:latin typeface="Courier New" panose="02070309020205020404" pitchFamily="49" charset="0"/>
              </a:rPr>
              <a:t>("T-minus ");</a:t>
            </a:r>
            <a:endParaRPr lang="en-US" altLang="en-US" dirty="0" smtClean="0"/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for (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i = 10; i </a:t>
            </a:r>
            <a:r>
              <a:rPr lang="en-US" altLang="en-US" b="1" dirty="0" smtClean="0">
                <a:latin typeface="Courier New" panose="02070309020205020404" pitchFamily="49" charset="0"/>
              </a:rPr>
              <a:t>&gt;=</a:t>
            </a:r>
            <a:r>
              <a:rPr lang="en-US" altLang="en-US" dirty="0" smtClean="0">
                <a:latin typeface="Courier New" panose="02070309020205020404" pitchFamily="49" charset="0"/>
              </a:rPr>
              <a:t> 1; i</a:t>
            </a:r>
            <a:r>
              <a:rPr lang="en-US" altLang="en-US" b="1" dirty="0" smtClean="0">
                <a:latin typeface="Courier New" panose="02070309020205020404" pitchFamily="49" charset="0"/>
              </a:rPr>
              <a:t>--</a:t>
            </a:r>
            <a:r>
              <a:rPr lang="en-US" altLang="en-US" dirty="0" smtClean="0">
                <a:latin typeface="Courier New" panose="02070309020205020404" pitchFamily="49" charset="0"/>
              </a:rPr>
              <a:t>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     </a:t>
            </a:r>
            <a:r>
              <a:rPr lang="en-US" altLang="en-US" dirty="0" err="1" smtClean="0">
                <a:latin typeface="Courier New" panose="02070309020205020404" pitchFamily="49" charset="0"/>
              </a:rPr>
              <a:t>System.out.print</a:t>
            </a:r>
            <a:r>
              <a:rPr lang="en-US" altLang="en-US" dirty="0" smtClean="0">
                <a:latin typeface="Courier New" panose="02070309020205020404" pitchFamily="49" charset="0"/>
              </a:rPr>
              <a:t>(i + ", 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dirty="0" err="1" smtClean="0">
                <a:latin typeface="Courier New" panose="02070309020205020404" pitchFamily="49" charset="0"/>
              </a:rPr>
              <a:t>System.out.println</a:t>
            </a:r>
            <a:r>
              <a:rPr lang="en-US" altLang="en-US" dirty="0" smtClean="0">
                <a:latin typeface="Courier New" panose="02070309020205020404" pitchFamily="49" charset="0"/>
              </a:rPr>
              <a:t>("blastoff!");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dirty="0" err="1" smtClean="0">
                <a:latin typeface="Courier New" panose="02070309020205020404" pitchFamily="49" charset="0"/>
              </a:rPr>
              <a:t>System.out.println</a:t>
            </a:r>
            <a:r>
              <a:rPr lang="en-US" altLang="en-US" dirty="0" smtClean="0">
                <a:latin typeface="Courier New" panose="02070309020205020404" pitchFamily="49" charset="0"/>
              </a:rPr>
              <a:t>("The end.");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marL="639763" lvl="1" indent="-246063"/>
            <a:r>
              <a:rPr lang="en-US" altLang="en-US" dirty="0" smtClean="0"/>
              <a:t>Output: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T-minus 10, 9, 8, 7, 6, 5, 4, 3, 2, 1, blastoff!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The end.</a:t>
            </a:r>
          </a:p>
        </p:txBody>
      </p:sp>
    </p:spTree>
    <p:extLst>
      <p:ext uri="{BB962C8B-B14F-4D97-AF65-F5344CB8AC3E}">
        <p14:creationId xmlns:p14="http://schemas.microsoft.com/office/powerpoint/2010/main" val="12434215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4"/>
          <p:cNvSpPr>
            <a:spLocks noGrp="1"/>
          </p:cNvSpPr>
          <p:nvPr>
            <p:ph type="title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Nested </a:t>
            </a:r>
            <a:r>
              <a:rPr lang="en-US" altLang="en-US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for</a:t>
            </a:r>
            <a:r>
              <a:rPr lang="en-US" altLang="en-US" dirty="0" smtClean="0">
                <a:solidFill>
                  <a:schemeClr val="tx1"/>
                </a:solidFill>
              </a:rPr>
              <a:t> loops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24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What if we wanted to print the following pattern?</a:t>
            </a:r>
          </a:p>
          <a:p>
            <a:endParaRPr lang="en-US" dirty="0"/>
          </a:p>
          <a:p>
            <a:endParaRPr lang="en-US" dirty="0" smtClean="0"/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**********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**********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**********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**********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**********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51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Nested loops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marL="273050" indent="-273050"/>
            <a:r>
              <a:rPr lang="en-US" altLang="en-US" b="1" dirty="0" smtClean="0"/>
              <a:t>nested loop</a:t>
            </a:r>
            <a:r>
              <a:rPr lang="en-US" altLang="en-US" dirty="0" smtClean="0"/>
              <a:t>: A loop placed inside another loop.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900" dirty="0"/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for 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i = 1; i &lt;= 5; i++)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    for (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int</a:t>
            </a:r>
            <a:r>
              <a:rPr lang="en-US" altLang="en-US" sz="2000" b="1" dirty="0">
                <a:latin typeface="Courier New" panose="02070309020205020404" pitchFamily="49" charset="0"/>
              </a:rPr>
              <a:t> j = 1; j &lt;= 10; j++)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       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2000" b="1" dirty="0">
                <a:latin typeface="Courier New" panose="02070309020205020404" pitchFamily="49" charset="0"/>
              </a:rPr>
              <a:t>("*");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    }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();   </a:t>
            </a:r>
            <a:endParaRPr lang="en-US" altLang="en-US" sz="20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}</a:t>
            </a:r>
            <a:endParaRPr lang="en-US" altLang="en-US" sz="900" dirty="0"/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2000" dirty="0"/>
          </a:p>
          <a:p>
            <a:pPr marL="273050" indent="-273050"/>
            <a:r>
              <a:rPr lang="en-US" altLang="en-US" dirty="0" smtClean="0"/>
              <a:t>Output?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**********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**********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**********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**********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**********</a:t>
            </a:r>
          </a:p>
          <a:p>
            <a:pPr marL="639763" lvl="1" indent="-246063">
              <a:lnSpc>
                <a:spcPct val="60000"/>
              </a:lnSpc>
              <a:buNone/>
            </a:pPr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3050" indent="-273050"/>
            <a:r>
              <a:rPr lang="en-US" altLang="en-US" dirty="0" smtClean="0"/>
              <a:t>The outer loop repeats 5 times; the inner one 10 times.</a:t>
            </a:r>
          </a:p>
          <a:p>
            <a:pPr marL="639763" lvl="1" indent="-246063"/>
            <a:r>
              <a:rPr lang="en-US" altLang="en-US" sz="2000" dirty="0"/>
              <a:t>"sets and reps" exercise analogy</a:t>
            </a:r>
          </a:p>
        </p:txBody>
      </p:sp>
    </p:spTree>
    <p:extLst>
      <p:ext uri="{BB962C8B-B14F-4D97-AF65-F5344CB8AC3E}">
        <p14:creationId xmlns:p14="http://schemas.microsoft.com/office/powerpoint/2010/main" val="1935788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Nested </a:t>
            </a:r>
            <a:r>
              <a:rPr lang="en-US" altLang="en-US" smtClean="0">
                <a:latin typeface="Courier New" panose="02070309020205020404" pitchFamily="49" charset="0"/>
              </a:rPr>
              <a:t>for</a:t>
            </a:r>
            <a:r>
              <a:rPr lang="en-US" altLang="en-US" smtClean="0"/>
              <a:t> loop exercise</a:t>
            </a:r>
          </a:p>
        </p:txBody>
      </p:sp>
      <p:sp>
        <p:nvSpPr>
          <p:cNvPr id="1473539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smtClean="0"/>
              <a:t>What is the output of the following nested </a:t>
            </a:r>
            <a:r>
              <a:rPr lang="en-US" altLang="en-US" smtClean="0">
                <a:latin typeface="Courier New" panose="02070309020205020404" pitchFamily="49" charset="0"/>
              </a:rPr>
              <a:t>for</a:t>
            </a:r>
            <a:r>
              <a:rPr lang="en-US" altLang="en-US" smtClean="0"/>
              <a:t> loops?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800"/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for (int i = 1; i &lt;= 5; i++)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for (int j = 1; j &lt;= </a:t>
            </a:r>
            <a:r>
              <a:rPr lang="en-US" altLang="en-US" sz="2000" b="1">
                <a:latin typeface="Courier New" panose="02070309020205020404" pitchFamily="49" charset="0"/>
              </a:rPr>
              <a:t>i</a:t>
            </a:r>
            <a:r>
              <a:rPr lang="en-US" altLang="en-US" sz="2000">
                <a:latin typeface="Courier New" panose="02070309020205020404" pitchFamily="49" charset="0"/>
              </a:rPr>
              <a:t>; j++)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    System.out.print("*");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}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System.out.println();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2000"/>
          </a:p>
          <a:p>
            <a:pPr marL="273050" indent="-273050"/>
            <a:r>
              <a:rPr lang="en-US" altLang="en-US" smtClean="0"/>
              <a:t>Output:</a:t>
            </a: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*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**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***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****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*****</a:t>
            </a:r>
          </a:p>
        </p:txBody>
      </p:sp>
    </p:spTree>
    <p:extLst>
      <p:ext uri="{BB962C8B-B14F-4D97-AF65-F5344CB8AC3E}">
        <p14:creationId xmlns:p14="http://schemas.microsoft.com/office/powerpoint/2010/main" val="3360278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73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735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735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735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735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7353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Nested </a:t>
            </a:r>
            <a:r>
              <a:rPr lang="en-US" altLang="en-US" smtClean="0">
                <a:latin typeface="Courier New" panose="02070309020205020404" pitchFamily="49" charset="0"/>
              </a:rPr>
              <a:t>for</a:t>
            </a:r>
            <a:r>
              <a:rPr lang="en-US" altLang="en-US" smtClean="0"/>
              <a:t> loop exercise</a:t>
            </a:r>
          </a:p>
        </p:txBody>
      </p:sp>
      <p:sp>
        <p:nvSpPr>
          <p:cNvPr id="1473539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smtClean="0"/>
              <a:t>What is the output of the following nested </a:t>
            </a:r>
            <a:r>
              <a:rPr lang="en-US" altLang="en-US" smtClean="0">
                <a:latin typeface="Courier New" panose="02070309020205020404" pitchFamily="49" charset="0"/>
              </a:rPr>
              <a:t>for</a:t>
            </a:r>
            <a:r>
              <a:rPr lang="en-US" altLang="en-US" smtClean="0"/>
              <a:t> loops?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800"/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for (int i = 1; i &lt;= 5; i++)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for (int j = 1; j &lt;= </a:t>
            </a:r>
            <a:r>
              <a:rPr lang="en-US" altLang="en-US" sz="2000" b="1">
                <a:latin typeface="Courier New" panose="02070309020205020404" pitchFamily="49" charset="0"/>
              </a:rPr>
              <a:t>i</a:t>
            </a:r>
            <a:r>
              <a:rPr lang="en-US" altLang="en-US" sz="2000">
                <a:latin typeface="Courier New" panose="02070309020205020404" pitchFamily="49" charset="0"/>
              </a:rPr>
              <a:t>; j++)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    System.out.print(i);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}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System.out.println();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2000"/>
          </a:p>
          <a:p>
            <a:pPr marL="273050" indent="-273050"/>
            <a:r>
              <a:rPr lang="en-US" altLang="en-US" smtClean="0"/>
              <a:t>Output:</a:t>
            </a: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1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22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333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4444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55555</a:t>
            </a:r>
          </a:p>
        </p:txBody>
      </p:sp>
    </p:spTree>
    <p:extLst>
      <p:ext uri="{BB962C8B-B14F-4D97-AF65-F5344CB8AC3E}">
        <p14:creationId xmlns:p14="http://schemas.microsoft.com/office/powerpoint/2010/main" val="18859367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73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735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735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735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735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7353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Common errors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dirty="0" smtClean="0"/>
              <a:t>Both of the following sets of code produce </a:t>
            </a:r>
            <a:r>
              <a:rPr lang="en-US" altLang="en-US" i="1" dirty="0" smtClean="0">
                <a:solidFill>
                  <a:srgbClr val="C00000"/>
                </a:solidFill>
              </a:rPr>
              <a:t>infinite loops</a:t>
            </a:r>
            <a:r>
              <a:rPr lang="en-US" altLang="en-US" dirty="0" smtClean="0">
                <a:solidFill>
                  <a:srgbClr val="C00000"/>
                </a:solidFill>
              </a:rPr>
              <a:t>:</a:t>
            </a:r>
          </a:p>
          <a:p>
            <a:pPr marL="639763" lvl="1" indent="-246063">
              <a:spcBef>
                <a:spcPts val="200"/>
              </a:spcBef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for 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</a:rPr>
              <a:t> = 1; </a:t>
            </a:r>
            <a:r>
              <a:rPr lang="en-US" altLang="en-US" sz="2000" dirty="0" err="1">
                <a:latin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</a:rPr>
              <a:t> &lt;= 5; </a:t>
            </a:r>
            <a:r>
              <a:rPr lang="en-US" altLang="en-US" sz="2000" dirty="0" err="1">
                <a:latin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</a:rPr>
              <a:t>++) {</a:t>
            </a:r>
          </a:p>
          <a:p>
            <a:pPr marL="639763" lvl="1" indent="-246063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for 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j = 1; </a:t>
            </a:r>
            <a:r>
              <a:rPr lang="en-US" altLang="en-US" sz="2000" b="1" dirty="0" err="1">
                <a:solidFill>
                  <a:srgbClr val="A50021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solidFill>
                  <a:srgbClr val="A50021"/>
                </a:solidFill>
                <a:latin typeface="Courier New" panose="02070309020205020404" pitchFamily="49" charset="0"/>
              </a:rPr>
              <a:t> &lt;= 10</a:t>
            </a:r>
            <a:r>
              <a:rPr lang="en-US" altLang="en-US" sz="2000" dirty="0">
                <a:latin typeface="Courier New" panose="02070309020205020404" pitchFamily="49" charset="0"/>
              </a:rPr>
              <a:t>; </a:t>
            </a:r>
            <a:r>
              <a:rPr lang="en-US" altLang="en-US" sz="2000" dirty="0" err="1">
                <a:latin typeface="Courier New" panose="02070309020205020404" pitchFamily="49" charset="0"/>
              </a:rPr>
              <a:t>j++</a:t>
            </a:r>
            <a:r>
              <a:rPr lang="en-US" altLang="en-US" sz="2000" dirty="0">
                <a:latin typeface="Courier New" panose="02070309020205020404" pitchFamily="49" charset="0"/>
              </a:rPr>
              <a:t>) {</a:t>
            </a:r>
          </a:p>
          <a:p>
            <a:pPr marL="639763" lvl="1" indent="-246063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    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2000" dirty="0">
                <a:latin typeface="Courier New" panose="02070309020205020404" pitchFamily="49" charset="0"/>
              </a:rPr>
              <a:t>("*");</a:t>
            </a:r>
          </a:p>
          <a:p>
            <a:pPr marL="639763" lvl="1" indent="-246063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}</a:t>
            </a:r>
          </a:p>
          <a:p>
            <a:pPr marL="639763" lvl="1" indent="-246063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();</a:t>
            </a:r>
          </a:p>
          <a:p>
            <a:pPr marL="639763" lvl="1" indent="-246063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lnSpc>
                <a:spcPct val="80000"/>
              </a:lnSpc>
              <a:spcBef>
                <a:spcPts val="200"/>
              </a:spcBef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for 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</a:rPr>
              <a:t> = 1; </a:t>
            </a:r>
            <a:r>
              <a:rPr lang="en-US" altLang="en-US" sz="2000" dirty="0" err="1">
                <a:latin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</a:rPr>
              <a:t> &lt;= 5; </a:t>
            </a:r>
            <a:r>
              <a:rPr lang="en-US" altLang="en-US" sz="2000" dirty="0" err="1">
                <a:latin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</a:rPr>
              <a:t>++) {</a:t>
            </a:r>
          </a:p>
          <a:p>
            <a:pPr marL="639763" lvl="1" indent="-246063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for 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j = 1; j &lt;= 10; </a:t>
            </a:r>
            <a:r>
              <a:rPr lang="en-US" altLang="en-US" sz="2000" b="1" dirty="0" err="1">
                <a:solidFill>
                  <a:srgbClr val="A50021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solidFill>
                  <a:srgbClr val="A50021"/>
                </a:solidFill>
                <a:latin typeface="Courier New" panose="02070309020205020404" pitchFamily="49" charset="0"/>
              </a:rPr>
              <a:t>++</a:t>
            </a:r>
            <a:r>
              <a:rPr lang="en-US" altLang="en-US" sz="2000" dirty="0">
                <a:latin typeface="Courier New" panose="02070309020205020404" pitchFamily="49" charset="0"/>
              </a:rPr>
              <a:t>) {</a:t>
            </a:r>
          </a:p>
          <a:p>
            <a:pPr marL="639763" lvl="1" indent="-246063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    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2000" dirty="0">
                <a:latin typeface="Courier New" panose="02070309020205020404" pitchFamily="49" charset="0"/>
              </a:rPr>
              <a:t>("*");</a:t>
            </a:r>
          </a:p>
          <a:p>
            <a:pPr marL="639763" lvl="1" indent="-246063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}</a:t>
            </a:r>
          </a:p>
          <a:p>
            <a:pPr marL="639763" lvl="1" indent="-246063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();</a:t>
            </a:r>
          </a:p>
          <a:p>
            <a:pPr marL="639763" lvl="1" indent="-246063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801762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Complex lines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marL="273050" indent="-273050"/>
            <a:r>
              <a:rPr lang="en-US" altLang="en-US" smtClean="0"/>
              <a:t>What nested </a:t>
            </a:r>
            <a:r>
              <a:rPr lang="en-US" altLang="en-US" smtClean="0">
                <a:latin typeface="Courier New" panose="02070309020205020404" pitchFamily="49" charset="0"/>
              </a:rPr>
              <a:t>for</a:t>
            </a:r>
            <a:r>
              <a:rPr lang="en-US" altLang="en-US" smtClean="0"/>
              <a:t> loops produce the following output?</a:t>
            </a:r>
            <a:br>
              <a:rPr lang="en-US" altLang="en-US" smtClean="0"/>
            </a:br>
            <a:r>
              <a:rPr lang="en-US" altLang="en-US" sz="800"/>
              <a:t/>
            </a:r>
            <a:br>
              <a:rPr lang="en-US" altLang="en-US" sz="80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....1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...2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..3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.4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5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mtClean="0"/>
          </a:p>
          <a:p>
            <a:pPr marL="273050" indent="-273050"/>
            <a:r>
              <a:rPr lang="en-US" altLang="en-US" smtClean="0"/>
              <a:t>We must build multiple complex lines of output using:</a:t>
            </a:r>
          </a:p>
          <a:p>
            <a:pPr marL="639763" lvl="1" indent="-246063"/>
            <a:r>
              <a:rPr lang="en-US" altLang="en-US" smtClean="0"/>
              <a:t>an </a:t>
            </a:r>
            <a:r>
              <a:rPr lang="en-US" altLang="en-US" i="1" smtClean="0"/>
              <a:t>outer "vertical" loop</a:t>
            </a:r>
            <a:r>
              <a:rPr lang="en-US" altLang="en-US" smtClean="0"/>
              <a:t> for each of the lines</a:t>
            </a:r>
          </a:p>
          <a:p>
            <a:pPr marL="639763" lvl="1" indent="-246063"/>
            <a:r>
              <a:rPr lang="en-US" altLang="en-US" i="1" smtClean="0"/>
              <a:t>inner "horizontal" loop(s)</a:t>
            </a:r>
            <a:r>
              <a:rPr lang="en-US" altLang="en-US" smtClean="0"/>
              <a:t> for the patterns within each line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14400" y="2133600"/>
            <a:ext cx="1524000" cy="2333625"/>
            <a:chOff x="336" y="1488"/>
            <a:chExt cx="960" cy="1440"/>
          </a:xfrm>
        </p:grpSpPr>
        <p:sp>
          <p:nvSpPr>
            <p:cNvPr id="8197" name="AutoShape 5"/>
            <p:cNvSpPr>
              <a:spLocks/>
            </p:cNvSpPr>
            <p:nvPr/>
          </p:nvSpPr>
          <p:spPr bwMode="auto">
            <a:xfrm>
              <a:off x="960" y="2016"/>
              <a:ext cx="336" cy="912"/>
            </a:xfrm>
            <a:prstGeom prst="rightBrace">
              <a:avLst>
                <a:gd name="adj1" fmla="val 22619"/>
                <a:gd name="adj2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/>
              <a:r>
                <a:rPr lang="en-US" altLang="en-US" i="1" dirty="0">
                  <a:solidFill>
                    <a:srgbClr val="80808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        outer loop (loops 5 times because there are 5 lines)</a:t>
              </a:r>
            </a:p>
          </p:txBody>
        </p:sp>
        <p:sp>
          <p:nvSpPr>
            <p:cNvPr id="8198" name="AutoShape 6"/>
            <p:cNvSpPr>
              <a:spLocks/>
            </p:cNvSpPr>
            <p:nvPr/>
          </p:nvSpPr>
          <p:spPr bwMode="auto">
            <a:xfrm rot="-5400000">
              <a:off x="408" y="1416"/>
              <a:ext cx="336" cy="480"/>
            </a:xfrm>
            <a:prstGeom prst="rightBrace">
              <a:avLst>
                <a:gd name="adj1" fmla="val 11905"/>
                <a:gd name="adj2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/>
              <a:r>
                <a:rPr lang="en-US" altLang="en-US" i="1" dirty="0">
                  <a:solidFill>
                    <a:srgbClr val="80808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inner loop (repeated characters on each line)</a:t>
              </a:r>
            </a:p>
            <a:p>
              <a:pPr algn="l"/>
              <a:endParaRPr lang="en-US" altLang="en-US" i="1" dirty="0">
                <a:solidFill>
                  <a:srgbClr val="80808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  <a:p>
              <a:pPr algn="l"/>
              <a:endPara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endParaRPr>
            </a:p>
            <a:p>
              <a:pPr algn="l"/>
              <a:endPara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endParaRPr>
            </a:p>
            <a:p>
              <a:pPr algn="l"/>
              <a:endPara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668549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2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32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32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Java's primitive types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marL="342900" indent="-342900">
              <a:lnSpc>
                <a:spcPct val="120000"/>
              </a:lnSpc>
              <a:tabLst>
                <a:tab pos="2286000" algn="l"/>
                <a:tab pos="4114800" algn="l"/>
                <a:tab pos="5834063" algn="l"/>
              </a:tabLst>
            </a:pPr>
            <a:r>
              <a:rPr lang="en-US" altLang="en-US" b="1" dirty="0" smtClean="0"/>
              <a:t>primitive types</a:t>
            </a:r>
            <a:r>
              <a:rPr lang="en-US" altLang="en-US" dirty="0" smtClean="0"/>
              <a:t>: 8 simple types for numbers, text, etc.</a:t>
            </a:r>
          </a:p>
          <a:p>
            <a:pPr marL="742950" lvl="1" indent="-285750">
              <a:lnSpc>
                <a:spcPct val="120000"/>
              </a:lnSpc>
              <a:tabLst>
                <a:tab pos="2286000" algn="l"/>
                <a:tab pos="4114800" algn="l"/>
                <a:tab pos="5834063" algn="l"/>
              </a:tabLst>
            </a:pPr>
            <a:r>
              <a:rPr lang="en-US" altLang="en-US" dirty="0" smtClean="0"/>
              <a:t>Java also has </a:t>
            </a:r>
            <a:r>
              <a:rPr lang="en-US" altLang="en-US" b="1" dirty="0" smtClean="0"/>
              <a:t>object types</a:t>
            </a:r>
            <a:r>
              <a:rPr lang="en-US" altLang="en-US" dirty="0" smtClean="0"/>
              <a:t>, which we'll talk about later</a:t>
            </a:r>
          </a:p>
          <a:p>
            <a:pPr marL="742950" lvl="1" indent="-285750">
              <a:lnSpc>
                <a:spcPct val="120000"/>
              </a:lnSpc>
              <a:buNone/>
              <a:tabLst>
                <a:tab pos="2286000" algn="l"/>
                <a:tab pos="4114800" algn="l"/>
                <a:tab pos="5834063" algn="l"/>
              </a:tabLst>
            </a:pPr>
            <a:endParaRPr lang="en-US" altLang="en-US" dirty="0" smtClean="0"/>
          </a:p>
          <a:p>
            <a:pPr marL="742950" lvl="1" indent="-285750">
              <a:lnSpc>
                <a:spcPct val="120000"/>
              </a:lnSpc>
              <a:buNone/>
              <a:tabLst>
                <a:tab pos="2286000" algn="l"/>
                <a:tab pos="4114800" algn="l"/>
                <a:tab pos="5834063" algn="l"/>
              </a:tabLst>
            </a:pPr>
            <a:r>
              <a:rPr lang="en-US" altLang="en-US" sz="2000" b="1" dirty="0"/>
              <a:t>	Name	Description		Examples</a:t>
            </a:r>
          </a:p>
          <a:p>
            <a:pPr marL="742950" lvl="1" indent="-285750">
              <a:lnSpc>
                <a:spcPct val="120000"/>
              </a:lnSpc>
              <a:buClr>
                <a:schemeClr val="bg1"/>
              </a:buClr>
              <a:tabLst>
                <a:tab pos="2286000" algn="l"/>
                <a:tab pos="4114800" algn="l"/>
                <a:tab pos="5834063" algn="l"/>
              </a:tabLst>
            </a:pP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/>
              <a:t>	integers	</a:t>
            </a:r>
            <a:r>
              <a:rPr lang="en-US" altLang="en-US" sz="1100" dirty="0"/>
              <a:t>(up to 2</a:t>
            </a:r>
            <a:r>
              <a:rPr lang="en-US" altLang="en-US" sz="1100" baseline="30000" dirty="0"/>
              <a:t>31</a:t>
            </a:r>
            <a:r>
              <a:rPr lang="en-US" altLang="en-US" sz="1100" dirty="0"/>
              <a:t> - 1)</a:t>
            </a:r>
            <a:r>
              <a:rPr lang="en-US" altLang="en-US" sz="2000" dirty="0"/>
              <a:t>	</a:t>
            </a:r>
            <a:r>
              <a:rPr lang="en-US" altLang="en-US" sz="2000" dirty="0">
                <a:latin typeface="Courier New" panose="02070309020205020404" pitchFamily="49" charset="0"/>
              </a:rPr>
              <a:t>42</a:t>
            </a:r>
            <a:r>
              <a:rPr lang="en-US" altLang="en-US" sz="2000" dirty="0"/>
              <a:t>,  </a:t>
            </a:r>
            <a:r>
              <a:rPr lang="en-US" altLang="en-US" sz="2000" dirty="0">
                <a:latin typeface="Courier New" panose="02070309020205020404" pitchFamily="49" charset="0"/>
              </a:rPr>
              <a:t>-3</a:t>
            </a:r>
            <a:r>
              <a:rPr lang="en-US" altLang="en-US" sz="2000" dirty="0"/>
              <a:t>,  </a:t>
            </a:r>
            <a:r>
              <a:rPr lang="en-US" altLang="en-US" sz="2000" dirty="0">
                <a:latin typeface="Courier New" panose="02070309020205020404" pitchFamily="49" charset="0"/>
              </a:rPr>
              <a:t>0</a:t>
            </a:r>
            <a:r>
              <a:rPr lang="en-US" altLang="en-US" sz="2000" dirty="0"/>
              <a:t>,  </a:t>
            </a:r>
            <a:r>
              <a:rPr lang="en-US" altLang="en-US" sz="2000" dirty="0">
                <a:latin typeface="Courier New" panose="02070309020205020404" pitchFamily="49" charset="0"/>
              </a:rPr>
              <a:t>926394</a:t>
            </a:r>
          </a:p>
          <a:p>
            <a:pPr marL="742950" lvl="1" indent="-285750">
              <a:lnSpc>
                <a:spcPct val="120000"/>
              </a:lnSpc>
              <a:buClr>
                <a:schemeClr val="bg1"/>
              </a:buClr>
              <a:tabLst>
                <a:tab pos="2286000" algn="l"/>
                <a:tab pos="4114800" algn="l"/>
                <a:tab pos="5834063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double</a:t>
            </a:r>
            <a:r>
              <a:rPr lang="en-US" altLang="en-US" sz="2000" dirty="0"/>
              <a:t>	real numbers	</a:t>
            </a:r>
            <a:r>
              <a:rPr lang="en-US" altLang="en-US" sz="1100" dirty="0"/>
              <a:t>(up to 10</a:t>
            </a:r>
            <a:r>
              <a:rPr lang="en-US" altLang="en-US" sz="1100" baseline="30000" dirty="0"/>
              <a:t>308</a:t>
            </a:r>
            <a:r>
              <a:rPr lang="en-US" altLang="en-US" sz="1100" dirty="0"/>
              <a:t>)</a:t>
            </a:r>
            <a:r>
              <a:rPr lang="en-US" altLang="en-US" sz="2000" dirty="0"/>
              <a:t>	</a:t>
            </a:r>
            <a:r>
              <a:rPr lang="en-US" altLang="en-US" sz="2000" dirty="0">
                <a:latin typeface="Courier New" panose="02070309020205020404" pitchFamily="49" charset="0"/>
              </a:rPr>
              <a:t>3.1</a:t>
            </a:r>
            <a:r>
              <a:rPr lang="en-US" altLang="en-US" sz="2000" dirty="0"/>
              <a:t>,  </a:t>
            </a:r>
            <a:r>
              <a:rPr lang="en-US" altLang="en-US" sz="2000" dirty="0">
                <a:latin typeface="Courier New" panose="02070309020205020404" pitchFamily="49" charset="0"/>
              </a:rPr>
              <a:t>-0.25</a:t>
            </a:r>
            <a:r>
              <a:rPr lang="en-US" altLang="en-US" sz="2000" dirty="0"/>
              <a:t>,  </a:t>
            </a:r>
            <a:r>
              <a:rPr lang="en-US" altLang="en-US" sz="2000" dirty="0">
                <a:latin typeface="Courier New" panose="02070309020205020404" pitchFamily="49" charset="0"/>
              </a:rPr>
              <a:t>9.4e3</a:t>
            </a:r>
          </a:p>
          <a:p>
            <a:pPr marL="742950" lvl="1" indent="-285750">
              <a:lnSpc>
                <a:spcPct val="120000"/>
              </a:lnSpc>
              <a:buClr>
                <a:schemeClr val="bg1"/>
              </a:buClr>
              <a:tabLst>
                <a:tab pos="2286000" algn="l"/>
                <a:tab pos="4114800" algn="l"/>
                <a:tab pos="5834063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char</a:t>
            </a:r>
            <a:r>
              <a:rPr lang="en-US" altLang="en-US" sz="2000" dirty="0"/>
              <a:t>	single text characters	</a:t>
            </a:r>
            <a:r>
              <a:rPr lang="en-US" altLang="en-US" sz="2000" dirty="0">
                <a:latin typeface="Courier New" panose="02070309020205020404" pitchFamily="49" charset="0"/>
              </a:rPr>
              <a:t>'a'</a:t>
            </a:r>
            <a:r>
              <a:rPr lang="en-US" altLang="en-US" sz="2000" dirty="0"/>
              <a:t>,  </a:t>
            </a:r>
            <a:r>
              <a:rPr lang="en-US" altLang="en-US" sz="2000" dirty="0">
                <a:latin typeface="Courier New" panose="02070309020205020404" pitchFamily="49" charset="0"/>
              </a:rPr>
              <a:t>'X'</a:t>
            </a:r>
            <a:r>
              <a:rPr lang="en-US" altLang="en-US" sz="2000" dirty="0"/>
              <a:t>,  </a:t>
            </a:r>
            <a:r>
              <a:rPr lang="en-US" altLang="en-US" sz="2000" dirty="0">
                <a:latin typeface="Courier New" panose="02070309020205020404" pitchFamily="49" charset="0"/>
              </a:rPr>
              <a:t>'?'</a:t>
            </a:r>
            <a:r>
              <a:rPr lang="en-US" altLang="en-US" sz="2000" dirty="0"/>
              <a:t>,  </a:t>
            </a:r>
            <a:r>
              <a:rPr lang="en-US" altLang="en-US" sz="2000" dirty="0">
                <a:latin typeface="Courier New" panose="02070309020205020404" pitchFamily="49" charset="0"/>
              </a:rPr>
              <a:t>'\n'</a:t>
            </a:r>
          </a:p>
          <a:p>
            <a:pPr marL="742950" lvl="1" indent="-285750">
              <a:lnSpc>
                <a:spcPct val="120000"/>
              </a:lnSpc>
              <a:buClr>
                <a:schemeClr val="bg1"/>
              </a:buClr>
              <a:tabLst>
                <a:tab pos="2286000" algn="l"/>
                <a:tab pos="4114800" algn="l"/>
                <a:tab pos="5834063" algn="l"/>
              </a:tabLst>
            </a:pPr>
            <a:r>
              <a:rPr lang="en-US" altLang="en-US" sz="2000" dirty="0" err="1">
                <a:latin typeface="Courier New" panose="02070309020205020404" pitchFamily="49" charset="0"/>
              </a:rPr>
              <a:t>boolean</a:t>
            </a:r>
            <a:r>
              <a:rPr lang="en-US" altLang="en-US" sz="2000" dirty="0"/>
              <a:t>	logical values		</a:t>
            </a:r>
            <a:r>
              <a:rPr lang="en-US" altLang="en-US" sz="2000" dirty="0">
                <a:latin typeface="Courier New" panose="02070309020205020404" pitchFamily="49" charset="0"/>
              </a:rPr>
              <a:t>true</a:t>
            </a:r>
            <a:r>
              <a:rPr lang="en-US" altLang="en-US" sz="2000" dirty="0"/>
              <a:t>,  </a:t>
            </a:r>
            <a:r>
              <a:rPr lang="en-US" altLang="en-US" sz="2000" dirty="0">
                <a:latin typeface="Courier New" panose="02070309020205020404" pitchFamily="49" charset="0"/>
              </a:rPr>
              <a:t>false</a:t>
            </a:r>
          </a:p>
          <a:p>
            <a:pPr marL="742950" lvl="1" indent="-285750">
              <a:buClr>
                <a:schemeClr val="bg1"/>
              </a:buClr>
              <a:buNone/>
              <a:tabLst>
                <a:tab pos="2286000" algn="l"/>
                <a:tab pos="4114800" algn="l"/>
                <a:tab pos="5834063" algn="l"/>
              </a:tabLst>
            </a:pPr>
            <a:endParaRPr lang="en-US" altLang="en-US" sz="2000" dirty="0">
              <a:solidFill>
                <a:srgbClr val="909090"/>
              </a:solidFill>
              <a:latin typeface="Courier New" panose="02070309020205020404" pitchFamily="49" charset="0"/>
            </a:endParaRPr>
          </a:p>
          <a:p>
            <a:pPr marL="742950" lvl="1" indent="-285750">
              <a:buClr>
                <a:schemeClr val="bg1"/>
              </a:buClr>
              <a:buNone/>
              <a:tabLst>
                <a:tab pos="2286000" algn="l"/>
                <a:tab pos="4114800" algn="l"/>
                <a:tab pos="5834063" algn="l"/>
              </a:tabLst>
            </a:pPr>
            <a:endParaRPr lang="en-US" altLang="en-US" sz="2000" dirty="0" smtClean="0">
              <a:solidFill>
                <a:srgbClr val="909090"/>
              </a:solidFill>
              <a:latin typeface="Courier New" panose="02070309020205020404" pitchFamily="49" charset="0"/>
            </a:endParaRPr>
          </a:p>
          <a:p>
            <a:pPr marL="742950" lvl="1" indent="-285750">
              <a:buClr>
                <a:schemeClr val="bg1"/>
              </a:buClr>
              <a:buNone/>
              <a:tabLst>
                <a:tab pos="2286000" algn="l"/>
                <a:tab pos="4114800" algn="l"/>
                <a:tab pos="5834063" algn="l"/>
              </a:tabLst>
            </a:pPr>
            <a:r>
              <a:rPr lang="en-US" altLang="en-US" sz="2000" dirty="0">
                <a:solidFill>
                  <a:srgbClr val="909090"/>
                </a:solidFill>
                <a:latin typeface="Courier New" panose="02070309020205020404" pitchFamily="49" charset="0"/>
              </a:rPr>
              <a:t>f</a:t>
            </a:r>
            <a:r>
              <a:rPr lang="en-US" altLang="en-US" sz="2000" dirty="0" smtClean="0">
                <a:solidFill>
                  <a:srgbClr val="909090"/>
                </a:solidFill>
                <a:latin typeface="Courier New" panose="02070309020205020404" pitchFamily="49" charset="0"/>
              </a:rPr>
              <a:t>loat, byte, short, long</a:t>
            </a:r>
            <a:endParaRPr lang="en-US" altLang="en-US" sz="2000" dirty="0">
              <a:solidFill>
                <a:srgbClr val="90909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4499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Outer and inner loop</a:t>
            </a:r>
          </a:p>
        </p:txBody>
      </p:sp>
      <p:sp>
        <p:nvSpPr>
          <p:cNvPr id="433155" name="Rectangle 2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85000" lnSpcReduction="20000"/>
          </a:bodyPr>
          <a:lstStyle/>
          <a:p>
            <a:pPr marL="273050" indent="-273050"/>
            <a:r>
              <a:rPr lang="en-US" altLang="en-US" smtClean="0"/>
              <a:t>First write the outer loop, from 1 to the number of lines.</a:t>
            </a:r>
          </a:p>
          <a:p>
            <a:pPr marL="639763" lvl="1" indent="-246063"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for (int line = 1; line &lt;= 5; line++) {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    </a:t>
            </a:r>
            <a:r>
              <a:rPr lang="en-US" altLang="en-US" b="1" smtClean="0"/>
              <a:t>...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}</a:t>
            </a:r>
            <a:br>
              <a:rPr lang="en-US" altLang="en-US" smtClean="0">
                <a:latin typeface="Courier New" panose="02070309020205020404" pitchFamily="49" charset="0"/>
              </a:rPr>
            </a:br>
            <a:endParaRPr lang="en-US" altLang="en-US" smtClean="0">
              <a:latin typeface="Courier New" panose="02070309020205020404" pitchFamily="49" charset="0"/>
            </a:endParaRPr>
          </a:p>
          <a:p>
            <a:pPr marL="273050" indent="-273050"/>
            <a:r>
              <a:rPr lang="en-US" altLang="en-US" smtClean="0"/>
              <a:t>Now look at the line contents.  Each line has a pattern:</a:t>
            </a:r>
          </a:p>
          <a:p>
            <a:pPr marL="639763" lvl="1" indent="-246063"/>
            <a:r>
              <a:rPr lang="en-US" altLang="en-US" smtClean="0"/>
              <a:t>some dots (0 dots on the last line),  then a number</a:t>
            </a:r>
          </a:p>
          <a:p>
            <a:pPr marL="639763" lvl="1" indent="-246063"/>
            <a:endParaRPr lang="en-US" altLang="en-US" sz="900"/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....1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...2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..3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.4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5</a:t>
            </a:r>
          </a:p>
          <a:p>
            <a:pPr marL="639763" lvl="1" indent="-246063"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marL="639763" lvl="1" indent="-246063"/>
            <a:r>
              <a:rPr lang="en-US" altLang="en-US" smtClean="0"/>
              <a:t>Observation: the number of dots is related to the line number.</a:t>
            </a:r>
            <a:endParaRPr lang="en-US" altLang="en-US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512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3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33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33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33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33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331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331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331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Mapping loops to numbers</a:t>
            </a:r>
          </a:p>
        </p:txBody>
      </p:sp>
      <p:sp>
        <p:nvSpPr>
          <p:cNvPr id="1466371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for (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count = 1; count &lt;= 5; count++)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    </a:t>
            </a:r>
            <a:r>
              <a:rPr lang="en-US" altLang="en-US" dirty="0" err="1" smtClean="0">
                <a:latin typeface="Courier New" panose="02070309020205020404" pitchFamily="49" charset="0"/>
              </a:rPr>
              <a:t>System.out.print</a:t>
            </a:r>
            <a:r>
              <a:rPr lang="en-US" altLang="en-US" dirty="0" smtClean="0">
                <a:latin typeface="Courier New" panose="02070309020205020404" pitchFamily="49" charset="0"/>
              </a:rPr>
              <a:t>( </a:t>
            </a:r>
            <a:r>
              <a:rPr lang="en-US" altLang="en-US" b="1" dirty="0" smtClean="0"/>
              <a:t>...</a:t>
            </a:r>
            <a:r>
              <a:rPr lang="en-US" altLang="en-US" dirty="0" smtClean="0">
                <a:latin typeface="Courier New" panose="02070309020205020404" pitchFamily="49" charset="0"/>
              </a:rPr>
              <a:t> );</a:t>
            </a:r>
            <a:endParaRPr lang="en-US" altLang="en-US" b="1" dirty="0" smtClean="0"/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}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marL="639763" lvl="1" indent="-246063"/>
            <a:r>
              <a:rPr lang="en-US" altLang="en-US" dirty="0" smtClean="0"/>
              <a:t>What statement in the body would cause the loop to print:</a:t>
            </a: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4 7 10 13 16</a:t>
            </a:r>
            <a:br>
              <a:rPr lang="en-US" altLang="en-US" dirty="0" smtClean="0">
                <a:latin typeface="Courier New" panose="02070309020205020404" pitchFamily="49" charset="0"/>
              </a:rPr>
            </a:br>
            <a:endParaRPr lang="en-US" altLang="en-US" dirty="0" smtClean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marL="273050" indent="-273050">
              <a:buNone/>
            </a:pPr>
            <a:endParaRPr lang="en-US" altLang="en-US" sz="800" dirty="0"/>
          </a:p>
          <a:p>
            <a:pPr marL="639763" lvl="1" indent="-246063"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7625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Loop tables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dirty="0" smtClean="0"/>
              <a:t>What statement in the body would cause the loop to print:</a:t>
            </a:r>
          </a:p>
          <a:p>
            <a:pPr marL="639763" lvl="1" indent="-246063"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2 7 12 17 22</a:t>
            </a:r>
          </a:p>
          <a:p>
            <a:pPr marL="639763" lvl="1" indent="-246063"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marL="273050" indent="-273050"/>
            <a:r>
              <a:rPr lang="en-US" altLang="en-US" dirty="0" smtClean="0"/>
              <a:t>To see patterns, make a table of </a:t>
            </a:r>
            <a:r>
              <a:rPr lang="en-US" altLang="en-US" dirty="0" smtClean="0">
                <a:latin typeface="Courier New" panose="02070309020205020404" pitchFamily="49" charset="0"/>
              </a:rPr>
              <a:t>count</a:t>
            </a:r>
            <a:r>
              <a:rPr lang="en-US" altLang="en-US" dirty="0" smtClean="0"/>
              <a:t> and the numbers.</a:t>
            </a:r>
          </a:p>
          <a:p>
            <a:pPr marL="639763" lvl="1" indent="-246063"/>
            <a:r>
              <a:rPr lang="en-US" altLang="en-US" dirty="0" smtClean="0"/>
              <a:t>Each time count goes up by 1, the number should go up by 5.</a:t>
            </a:r>
          </a:p>
          <a:p>
            <a:pPr marL="639763" lvl="1" indent="-246063"/>
            <a:r>
              <a:rPr lang="en-US" altLang="en-US" dirty="0" smtClean="0"/>
              <a:t>But </a:t>
            </a:r>
            <a:r>
              <a:rPr lang="en-US" altLang="en-US" dirty="0" smtClean="0">
                <a:latin typeface="Courier New" panose="02070309020205020404" pitchFamily="49" charset="0"/>
              </a:rPr>
              <a:t>count * 5</a:t>
            </a:r>
            <a:r>
              <a:rPr lang="en-US" altLang="en-US" dirty="0" smtClean="0"/>
              <a:t> is too great by 3, so we subtract 3.</a:t>
            </a:r>
          </a:p>
        </p:txBody>
      </p:sp>
      <p:graphicFrame>
        <p:nvGraphicFramePr>
          <p:cNvPr id="43520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010093"/>
              </p:ext>
            </p:extLst>
          </p:nvPr>
        </p:nvGraphicFramePr>
        <p:xfrm>
          <a:off x="2586547" y="4267200"/>
          <a:ext cx="4279900" cy="2362200"/>
        </p:xfrm>
        <a:graphic>
          <a:graphicData uri="http://schemas.openxmlformats.org/drawingml/2006/table">
            <a:tbl>
              <a:tblPr/>
              <a:tblGrid>
                <a:gridCol w="866775"/>
                <a:gridCol w="2000250"/>
                <a:gridCol w="1412875"/>
              </a:tblGrid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count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number to print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5 * count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35234" name="Group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878345"/>
              </p:ext>
            </p:extLst>
          </p:nvPr>
        </p:nvGraphicFramePr>
        <p:xfrm>
          <a:off x="6866447" y="4267200"/>
          <a:ext cx="1958975" cy="2359026"/>
        </p:xfrm>
        <a:graphic>
          <a:graphicData uri="http://schemas.openxmlformats.org/drawingml/2006/table">
            <a:tbl>
              <a:tblPr/>
              <a:tblGrid>
                <a:gridCol w="1958975"/>
              </a:tblGrid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5 * count - 3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5931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Loop tables question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dirty="0" smtClean="0"/>
              <a:t>What statement in the body would cause the loop to print:</a:t>
            </a:r>
          </a:p>
          <a:p>
            <a:pPr marL="639763" lvl="1" indent="-246063"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17 13 9 5 1</a:t>
            </a:r>
          </a:p>
          <a:p>
            <a:pPr marL="639763" lvl="1" indent="-246063">
              <a:buNone/>
            </a:pPr>
            <a:endParaRPr lang="en-US" altLang="en-US" dirty="0" smtClean="0"/>
          </a:p>
          <a:p>
            <a:pPr marL="273050" indent="-273050"/>
            <a:r>
              <a:rPr lang="en-US" altLang="en-US" dirty="0" smtClean="0"/>
              <a:t>Let's create the loop table</a:t>
            </a:r>
          </a:p>
          <a:p>
            <a:pPr marL="639763" lvl="1" indent="-246063"/>
            <a:r>
              <a:rPr lang="en-US" altLang="en-US" dirty="0" smtClean="0"/>
              <a:t>Each time </a:t>
            </a:r>
            <a:r>
              <a:rPr lang="en-US" altLang="en-US" dirty="0" smtClean="0">
                <a:latin typeface="Courier New" panose="02070309020205020404" pitchFamily="49" charset="0"/>
              </a:rPr>
              <a:t>count</a:t>
            </a:r>
            <a:r>
              <a:rPr lang="en-US" altLang="en-US" dirty="0" smtClean="0"/>
              <a:t> goes up 1, the number printed should ...</a:t>
            </a:r>
          </a:p>
          <a:p>
            <a:pPr marL="639763" lvl="1" indent="-246063"/>
            <a:r>
              <a:rPr lang="en-US" altLang="en-US" dirty="0" smtClean="0"/>
              <a:t>But this multiple is off by a margin of ...</a:t>
            </a:r>
          </a:p>
        </p:txBody>
      </p:sp>
      <p:graphicFrame>
        <p:nvGraphicFramePr>
          <p:cNvPr id="43622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992208"/>
              </p:ext>
            </p:extLst>
          </p:nvPr>
        </p:nvGraphicFramePr>
        <p:xfrm>
          <a:off x="2619376" y="4264944"/>
          <a:ext cx="2867025" cy="2362200"/>
        </p:xfrm>
        <a:graphic>
          <a:graphicData uri="http://schemas.openxmlformats.org/drawingml/2006/table">
            <a:tbl>
              <a:tblPr/>
              <a:tblGrid>
                <a:gridCol w="866775"/>
                <a:gridCol w="2000250"/>
              </a:tblGrid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count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number to print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36251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890101"/>
              </p:ext>
            </p:extLst>
          </p:nvPr>
        </p:nvGraphicFramePr>
        <p:xfrm>
          <a:off x="5486400" y="4262688"/>
          <a:ext cx="4495800" cy="2362200"/>
        </p:xfrm>
        <a:graphic>
          <a:graphicData uri="http://schemas.openxmlformats.org/drawingml/2006/table">
            <a:tbl>
              <a:tblPr/>
              <a:tblGrid>
                <a:gridCol w="2057400"/>
                <a:gridCol w="2438400"/>
              </a:tblGrid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-4 * count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-4 * count + 21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36274" name="Group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339751"/>
              </p:ext>
            </p:extLst>
          </p:nvPr>
        </p:nvGraphicFramePr>
        <p:xfrm>
          <a:off x="5486400" y="4267200"/>
          <a:ext cx="4495800" cy="2362200"/>
        </p:xfrm>
        <a:graphic>
          <a:graphicData uri="http://schemas.openxmlformats.org/drawingml/2006/table">
            <a:tbl>
              <a:tblPr/>
              <a:tblGrid>
                <a:gridCol w="2057400"/>
                <a:gridCol w="2438400"/>
              </a:tblGrid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-4 * count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36297" name="Group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41828"/>
              </p:ext>
            </p:extLst>
          </p:nvPr>
        </p:nvGraphicFramePr>
        <p:xfrm>
          <a:off x="5486400" y="4264944"/>
          <a:ext cx="4495800" cy="2362200"/>
        </p:xfrm>
        <a:graphic>
          <a:graphicData uri="http://schemas.openxmlformats.org/drawingml/2006/table">
            <a:tbl>
              <a:tblPr/>
              <a:tblGrid>
                <a:gridCol w="2057400"/>
                <a:gridCol w="2438400"/>
              </a:tblGrid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58411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6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6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Nested </a:t>
            </a:r>
            <a:r>
              <a:rPr lang="en-US" altLang="en-US" smtClean="0">
                <a:latin typeface="Courier New" panose="02070309020205020404" pitchFamily="49" charset="0"/>
              </a:rPr>
              <a:t>for</a:t>
            </a:r>
            <a:r>
              <a:rPr lang="en-US" altLang="en-US" smtClean="0"/>
              <a:t> loop exercise</a:t>
            </a:r>
          </a:p>
        </p:txBody>
      </p:sp>
      <p:sp>
        <p:nvSpPr>
          <p:cNvPr id="1478658" name="Rectangle 2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marL="273050" indent="-273050"/>
            <a:r>
              <a:rPr lang="en-US" altLang="en-US" smtClean="0"/>
              <a:t>Make a table to represent any patterns on each line.</a:t>
            </a:r>
          </a:p>
          <a:p>
            <a:pPr marL="639763" lvl="1" indent="-246063"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....1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...2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..3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.4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5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marL="273050" indent="-273050"/>
            <a:r>
              <a:rPr lang="en-US" altLang="en-US" smtClean="0"/>
              <a:t>To print a character multiple times, use a </a:t>
            </a:r>
            <a:r>
              <a:rPr lang="en-US" altLang="en-US" smtClean="0">
                <a:latin typeface="Courier New" panose="02070309020205020404" pitchFamily="49" charset="0"/>
              </a:rPr>
              <a:t>for</a:t>
            </a:r>
            <a:r>
              <a:rPr lang="en-US" altLang="en-US" smtClean="0"/>
              <a:t> loop.</a:t>
            </a:r>
          </a:p>
          <a:p>
            <a:pPr marL="639763" lvl="1" indent="-246063"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for (int j = 1; j &lt;= 4; j++) {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    System.out.print(".");        </a:t>
            </a:r>
            <a:r>
              <a:rPr lang="en-US" altLang="en-US" b="1" smtClean="0">
                <a:solidFill>
                  <a:srgbClr val="008080"/>
                </a:solidFill>
                <a:latin typeface="Courier New" panose="02070309020205020404" pitchFamily="49" charset="0"/>
              </a:rPr>
              <a:t>// 4 dots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}</a:t>
            </a:r>
          </a:p>
        </p:txBody>
      </p:sp>
      <p:graphicFrame>
        <p:nvGraphicFramePr>
          <p:cNvPr id="437252" name="Group 4"/>
          <p:cNvGraphicFramePr>
            <a:graphicFrameLocks noGrp="1"/>
          </p:cNvGraphicFramePr>
          <p:nvPr/>
        </p:nvGraphicFramePr>
        <p:xfrm>
          <a:off x="3886201" y="1997075"/>
          <a:ext cx="1973263" cy="2197102"/>
        </p:xfrm>
        <a:graphic>
          <a:graphicData uri="http://schemas.openxmlformats.org/drawingml/2006/table">
            <a:tbl>
              <a:tblPr/>
              <a:tblGrid>
                <a:gridCol w="730250"/>
                <a:gridCol w="1243013"/>
              </a:tblGrid>
              <a:tr h="3658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line</a:t>
                      </a: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# of dots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8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8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37275" name="Group 27"/>
          <p:cNvGraphicFramePr>
            <a:graphicFrameLocks noGrp="1"/>
          </p:cNvGraphicFramePr>
          <p:nvPr/>
        </p:nvGraphicFramePr>
        <p:xfrm>
          <a:off x="5867400" y="2000250"/>
          <a:ext cx="2019300" cy="2194404"/>
        </p:xfrm>
        <a:graphic>
          <a:graphicData uri="http://schemas.openxmlformats.org/drawingml/2006/table">
            <a:tbl>
              <a:tblPr/>
              <a:tblGrid>
                <a:gridCol w="20193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-1 * line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-3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-5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37291" name="Group 43"/>
          <p:cNvGraphicFramePr>
            <a:graphicFrameLocks noGrp="1"/>
          </p:cNvGraphicFramePr>
          <p:nvPr/>
        </p:nvGraphicFramePr>
        <p:xfrm>
          <a:off x="7899400" y="2000250"/>
          <a:ext cx="2019300" cy="2194404"/>
        </p:xfrm>
        <a:graphic>
          <a:graphicData uri="http://schemas.openxmlformats.org/drawingml/2006/table">
            <a:tbl>
              <a:tblPr/>
              <a:tblGrid>
                <a:gridCol w="20193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-1 * line + 5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37307" name="Group 59"/>
          <p:cNvGraphicFramePr>
            <a:graphicFrameLocks noGrp="1"/>
          </p:cNvGraphicFramePr>
          <p:nvPr/>
        </p:nvGraphicFramePr>
        <p:xfrm>
          <a:off x="5867400" y="2000250"/>
          <a:ext cx="2019300" cy="2194404"/>
        </p:xfrm>
        <a:graphic>
          <a:graphicData uri="http://schemas.openxmlformats.org/drawingml/2006/table">
            <a:tbl>
              <a:tblPr/>
              <a:tblGrid>
                <a:gridCol w="20193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37323" name="Group 75"/>
          <p:cNvGraphicFramePr>
            <a:graphicFrameLocks noGrp="1"/>
          </p:cNvGraphicFramePr>
          <p:nvPr/>
        </p:nvGraphicFramePr>
        <p:xfrm>
          <a:off x="7886700" y="2000250"/>
          <a:ext cx="2019300" cy="2194404"/>
        </p:xfrm>
        <a:graphic>
          <a:graphicData uri="http://schemas.openxmlformats.org/drawingml/2006/table">
            <a:tbl>
              <a:tblPr/>
              <a:tblGrid>
                <a:gridCol w="20193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05002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7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7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786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786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786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786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5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7865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7865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5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7865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7865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Nested </a:t>
            </a:r>
            <a:r>
              <a:rPr lang="en-US" altLang="en-US" smtClean="0">
                <a:latin typeface="Courier New" panose="02070309020205020404" pitchFamily="49" charset="0"/>
              </a:rPr>
              <a:t>for</a:t>
            </a:r>
            <a:r>
              <a:rPr lang="en-US" altLang="en-US" smtClean="0"/>
              <a:t> loop solution</a:t>
            </a:r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smtClean="0"/>
              <a:t>Answer: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for (int line = 1; line &lt;= 5; line++) {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    for (int j = 1; j &lt;= </a:t>
            </a:r>
            <a:r>
              <a:rPr lang="en-US" altLang="en-US" b="1" smtClean="0">
                <a:latin typeface="Courier New" panose="02070309020205020404" pitchFamily="49" charset="0"/>
              </a:rPr>
              <a:t>(-1 * line + 5)</a:t>
            </a:r>
            <a:r>
              <a:rPr lang="en-US" altLang="en-US" smtClean="0">
                <a:latin typeface="Courier New" panose="02070309020205020404" pitchFamily="49" charset="0"/>
              </a:rPr>
              <a:t>; j++) {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        System.out.print(".");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    System.out.println(</a:t>
            </a:r>
            <a:r>
              <a:rPr lang="en-US" altLang="en-US" b="1" smtClean="0">
                <a:latin typeface="Courier New" panose="02070309020205020404" pitchFamily="49" charset="0"/>
              </a:rPr>
              <a:t>line</a:t>
            </a:r>
            <a:r>
              <a:rPr lang="en-US" altLang="en-US" smtClean="0">
                <a:latin typeface="Courier New" panose="02070309020205020404" pitchFamily="49" charset="0"/>
              </a:rPr>
              <a:t>);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mtClean="0"/>
              <a:t>Output:</a:t>
            </a: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....1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...2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..3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.4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5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5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Nested </a:t>
            </a:r>
            <a:r>
              <a:rPr lang="en-US" altLang="en-US" smtClean="0">
                <a:latin typeface="Courier New" panose="02070309020205020404" pitchFamily="49" charset="0"/>
              </a:rPr>
              <a:t>for</a:t>
            </a:r>
            <a:r>
              <a:rPr lang="en-US" altLang="en-US" smtClean="0"/>
              <a:t> loop exercise</a:t>
            </a:r>
          </a:p>
        </p:txBody>
      </p:sp>
      <p:sp>
        <p:nvSpPr>
          <p:cNvPr id="1479683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marL="273050" indent="-273050"/>
            <a:r>
              <a:rPr lang="en-US" altLang="en-US" smtClean="0"/>
              <a:t>What is the output of the following nested </a:t>
            </a:r>
            <a:r>
              <a:rPr lang="en-US" altLang="en-US" smtClean="0">
                <a:latin typeface="Courier New" panose="02070309020205020404" pitchFamily="49" charset="0"/>
              </a:rPr>
              <a:t>for</a:t>
            </a:r>
            <a:r>
              <a:rPr lang="en-US" altLang="en-US" smtClean="0"/>
              <a:t> loops?</a:t>
            </a:r>
            <a:endParaRPr lang="en-US" altLang="en-US" sz="900"/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for (int line = 1; line &lt;= 5; line++)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    for (int j = 1; j &lt;= (-1 * line + 5); j++)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        System.out.print(".");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b="1" smtClean="0">
                <a:latin typeface="Courier New" panose="02070309020205020404" pitchFamily="49" charset="0"/>
              </a:rPr>
              <a:t>    for (int k = 1; k &lt;= line; k++)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b="1" smtClean="0">
                <a:latin typeface="Courier New" panose="02070309020205020404" pitchFamily="49" charset="0"/>
              </a:rPr>
              <a:t>        System.out.print(line);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b="1" smtClean="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    System.out.println();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}</a:t>
            </a:r>
            <a:endParaRPr lang="en-US" altLang="en-US" smtClean="0"/>
          </a:p>
          <a:p>
            <a:pPr marL="273050" indent="-273050"/>
            <a:r>
              <a:rPr lang="en-US" altLang="en-US" smtClean="0"/>
              <a:t>Answer: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....1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...22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..333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.4444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55555</a:t>
            </a:r>
          </a:p>
        </p:txBody>
      </p:sp>
    </p:spTree>
    <p:extLst>
      <p:ext uri="{BB962C8B-B14F-4D97-AF65-F5344CB8AC3E}">
        <p14:creationId xmlns:p14="http://schemas.microsoft.com/office/powerpoint/2010/main" val="4036303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96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96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96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96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96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968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9683" grpId="0" build="p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Nested </a:t>
            </a:r>
            <a:r>
              <a:rPr lang="en-US" altLang="en-US" smtClean="0">
                <a:latin typeface="Courier New" panose="02070309020205020404" pitchFamily="49" charset="0"/>
              </a:rPr>
              <a:t>for</a:t>
            </a:r>
            <a:r>
              <a:rPr lang="en-US" altLang="en-US" smtClean="0"/>
              <a:t> loop exercise</a:t>
            </a:r>
          </a:p>
        </p:txBody>
      </p:sp>
      <p:sp>
        <p:nvSpPr>
          <p:cNvPr id="1520642" name="Rectangle 2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endParaRPr lang="en-US" altLang="en-US" dirty="0" smtClean="0"/>
          </a:p>
          <a:p>
            <a:pPr marL="273050" indent="-273050"/>
            <a:endParaRPr lang="en-US" altLang="en-US" dirty="0"/>
          </a:p>
          <a:p>
            <a:pPr marL="273050" indent="-273050"/>
            <a:endParaRPr lang="en-US" altLang="en-US" dirty="0" smtClean="0"/>
          </a:p>
          <a:p>
            <a:pPr marL="273050" indent="-273050"/>
            <a:r>
              <a:rPr lang="en-US" altLang="en-US" dirty="0" smtClean="0"/>
              <a:t>Modify the previous code to produce this output:</a:t>
            </a: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....1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...2.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..3..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.4...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5....</a:t>
            </a:r>
          </a:p>
          <a:p>
            <a:pPr marL="639763" lvl="1" indent="-246063"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273050" indent="-273050"/>
            <a:endParaRPr lang="en-US" altLang="en-US" sz="2000" b="1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3301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Drawing complex figures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marL="273050" indent="-273050"/>
            <a:r>
              <a:rPr lang="en-US" altLang="en-US" dirty="0" smtClean="0"/>
              <a:t>Use nested </a:t>
            </a:r>
            <a:r>
              <a:rPr lang="en-US" altLang="en-US" dirty="0" smtClean="0">
                <a:latin typeface="Courier New" panose="02070309020205020404" pitchFamily="49" charset="0"/>
              </a:rPr>
              <a:t>for</a:t>
            </a:r>
            <a:r>
              <a:rPr lang="en-US" altLang="en-US" dirty="0" smtClean="0"/>
              <a:t> loops to produce the following output.</a:t>
            </a:r>
          </a:p>
          <a:p>
            <a:pPr marL="639763" lvl="1" indent="-246063"/>
            <a:endParaRPr lang="en-US" altLang="en-US" dirty="0" smtClean="0"/>
          </a:p>
          <a:p>
            <a:pPr marL="273050" indent="-273050"/>
            <a:r>
              <a:rPr lang="en-US" altLang="en-US" dirty="0" smtClean="0"/>
              <a:t>Why draw ASCII art?</a:t>
            </a:r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r>
              <a:rPr lang="en-US" altLang="en-US" dirty="0" smtClean="0"/>
              <a:t>Real graphics require a lot of finesse</a:t>
            </a:r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r>
              <a:rPr lang="en-US" altLang="en-US" dirty="0" smtClean="0"/>
              <a:t>ASCII art has complex patterns</a:t>
            </a:r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r>
              <a:rPr lang="en-US" altLang="en-US" dirty="0" smtClean="0"/>
              <a:t>Can focus on logic, algorithms, and</a:t>
            </a:r>
            <a:br>
              <a:rPr lang="en-US" altLang="en-US" dirty="0" smtClean="0"/>
            </a:br>
            <a:r>
              <a:rPr lang="en-US" altLang="en-US" dirty="0" smtClean="0"/>
              <a:t>  programming constructs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7521730" y="3124200"/>
            <a:ext cx="307007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#================#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  &lt;&gt;&lt;&gt;  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&lt;&gt;....&lt;&gt;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&lt;&gt;....&lt;&gt;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  &lt;&gt;&lt;&gt;  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#================#</a:t>
            </a:r>
          </a:p>
        </p:txBody>
      </p:sp>
    </p:spTree>
    <p:extLst>
      <p:ext uri="{BB962C8B-B14F-4D97-AF65-F5344CB8AC3E}">
        <p14:creationId xmlns:p14="http://schemas.microsoft.com/office/powerpoint/2010/main" val="12027771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Development strategy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>
              <a:lnSpc>
                <a:spcPct val="110000"/>
              </a:lnSpc>
            </a:pPr>
            <a:r>
              <a:rPr lang="en-US" altLang="en-US" dirty="0" smtClean="0"/>
              <a:t>Recommendations for managing complexity:</a:t>
            </a:r>
          </a:p>
          <a:p>
            <a:pPr marL="639763" lvl="1" indent="-246063">
              <a:lnSpc>
                <a:spcPct val="110000"/>
              </a:lnSpc>
              <a:buNone/>
            </a:pPr>
            <a:endParaRPr lang="en-US" altLang="en-US" dirty="0" smtClean="0"/>
          </a:p>
          <a:p>
            <a:pPr marL="639763" lvl="1" indent="-246063">
              <a:lnSpc>
                <a:spcPct val="110000"/>
              </a:lnSpc>
              <a:buNone/>
            </a:pPr>
            <a:r>
              <a:rPr lang="en-US" altLang="en-US" dirty="0" smtClean="0"/>
              <a:t>1. Design the program  (think about steps or methods needed).</a:t>
            </a:r>
          </a:p>
          <a:p>
            <a:pPr lvl="2">
              <a:lnSpc>
                <a:spcPct val="110000"/>
              </a:lnSpc>
            </a:pPr>
            <a:r>
              <a:rPr lang="en-US" altLang="en-US" dirty="0" smtClean="0"/>
              <a:t>write an English description of steps required</a:t>
            </a:r>
          </a:p>
          <a:p>
            <a:pPr lvl="2">
              <a:lnSpc>
                <a:spcPct val="110000"/>
              </a:lnSpc>
            </a:pPr>
            <a:endParaRPr lang="en-US" altLang="en-US" dirty="0" smtClean="0"/>
          </a:p>
          <a:p>
            <a:pPr lvl="2">
              <a:lnSpc>
                <a:spcPct val="110000"/>
              </a:lnSpc>
            </a:pPr>
            <a:r>
              <a:rPr lang="en-US" altLang="en-US" dirty="0" smtClean="0"/>
              <a:t>use this description to decide the methods</a:t>
            </a:r>
          </a:p>
          <a:p>
            <a:pPr lvl="2">
              <a:lnSpc>
                <a:spcPct val="110000"/>
              </a:lnSpc>
            </a:pPr>
            <a:endParaRPr lang="en-US" altLang="en-US" dirty="0" smtClean="0"/>
          </a:p>
          <a:p>
            <a:pPr marL="639763" lvl="1" indent="-246063">
              <a:lnSpc>
                <a:spcPct val="110000"/>
              </a:lnSpc>
              <a:buNone/>
            </a:pPr>
            <a:r>
              <a:rPr lang="en-US" altLang="en-US" dirty="0" smtClean="0"/>
              <a:t>2. Create a table of patterns of characters</a:t>
            </a:r>
          </a:p>
          <a:p>
            <a:pPr lvl="2">
              <a:lnSpc>
                <a:spcPct val="110000"/>
              </a:lnSpc>
            </a:pPr>
            <a:endParaRPr lang="en-US" altLang="en-US" dirty="0" smtClean="0"/>
          </a:p>
          <a:p>
            <a:pPr lvl="2">
              <a:lnSpc>
                <a:spcPct val="110000"/>
              </a:lnSpc>
            </a:pPr>
            <a:r>
              <a:rPr lang="en-US" altLang="en-US" dirty="0" smtClean="0"/>
              <a:t>use table to write your </a:t>
            </a:r>
            <a:r>
              <a:rPr lang="en-US" altLang="en-US" dirty="0" smtClean="0">
                <a:latin typeface="Courier New" panose="02070309020205020404" pitchFamily="49" charset="0"/>
              </a:rPr>
              <a:t>for</a:t>
            </a:r>
            <a:r>
              <a:rPr lang="en-US" altLang="en-US" dirty="0" smtClean="0"/>
              <a:t> loops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7521730" y="3124200"/>
            <a:ext cx="307007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#================#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  &lt;&gt;&lt;&gt;  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&lt;&gt;....&lt;&gt;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&lt;&gt;....&lt;&gt;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  &lt;&gt;&lt;&gt;  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#================#</a:t>
            </a:r>
          </a:p>
        </p:txBody>
      </p:sp>
    </p:spTree>
    <p:extLst>
      <p:ext uri="{BB962C8B-B14F-4D97-AF65-F5344CB8AC3E}">
        <p14:creationId xmlns:p14="http://schemas.microsoft.com/office/powerpoint/2010/main" val="8125286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Expressions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>
              <a:tabLst>
                <a:tab pos="1376363" algn="l"/>
                <a:tab pos="2514600" algn="l"/>
              </a:tabLst>
            </a:pPr>
            <a:r>
              <a:rPr lang="en-US" altLang="en-US" b="1" dirty="0" smtClean="0"/>
              <a:t>expression</a:t>
            </a:r>
            <a:r>
              <a:rPr lang="en-US" altLang="en-US" dirty="0" smtClean="0"/>
              <a:t>: a value or operation that computes a value</a:t>
            </a:r>
          </a:p>
          <a:p>
            <a:pPr marL="639763" lvl="1" indent="-246063">
              <a:tabLst>
                <a:tab pos="1376363" algn="l"/>
                <a:tab pos="2514600" algn="l"/>
              </a:tabLst>
            </a:pPr>
            <a:endParaRPr lang="en-US" altLang="en-US" sz="900" dirty="0"/>
          </a:p>
          <a:p>
            <a:pPr marL="639763" lvl="1" indent="-246063">
              <a:buFontTx/>
              <a:buChar char="•"/>
              <a:tabLst>
                <a:tab pos="1376363" algn="l"/>
                <a:tab pos="2514600" algn="l"/>
              </a:tabLst>
            </a:pPr>
            <a:r>
              <a:rPr lang="en-US" altLang="en-US" dirty="0" smtClean="0"/>
              <a:t>Examples:	</a:t>
            </a:r>
            <a:r>
              <a:rPr lang="en-US" altLang="en-US" dirty="0" smtClean="0">
                <a:latin typeface="Courier New" panose="02070309020205020404" pitchFamily="49" charset="0"/>
              </a:rPr>
              <a:t>1 + 4 * 5</a:t>
            </a:r>
          </a:p>
          <a:p>
            <a:pPr marL="639763" lvl="1" indent="-246063">
              <a:buNone/>
              <a:tabLst>
                <a:tab pos="1376363" algn="l"/>
                <a:tab pos="2514600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			(7 + 2) * 6 / 3</a:t>
            </a:r>
          </a:p>
          <a:p>
            <a:pPr marL="639763" lvl="1" indent="-246063">
              <a:buNone/>
              <a:tabLst>
                <a:tab pos="1376363" algn="l"/>
                <a:tab pos="2514600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			42</a:t>
            </a:r>
          </a:p>
          <a:p>
            <a:pPr marL="639763" lvl="1" indent="-246063">
              <a:tabLst>
                <a:tab pos="1376363" algn="l"/>
                <a:tab pos="2514600" algn="l"/>
              </a:tabLst>
            </a:pPr>
            <a:endParaRPr lang="en-US" altLang="en-US" sz="900" dirty="0"/>
          </a:p>
          <a:p>
            <a:pPr marL="639763" lvl="1" indent="-246063">
              <a:tabLst>
                <a:tab pos="1376363" algn="l"/>
                <a:tab pos="2514600" algn="l"/>
              </a:tabLst>
            </a:pPr>
            <a:endParaRPr lang="en-US" altLang="en-US" sz="900" dirty="0"/>
          </a:p>
          <a:p>
            <a:pPr marL="639763" lvl="1" indent="-246063">
              <a:tabLst>
                <a:tab pos="1376363" algn="l"/>
                <a:tab pos="2514600" algn="l"/>
              </a:tabLst>
            </a:pPr>
            <a:r>
              <a:rPr lang="en-US" altLang="en-US" dirty="0" smtClean="0"/>
              <a:t>The simplest expression is a </a:t>
            </a:r>
            <a:r>
              <a:rPr lang="en-US" altLang="en-US" i="1" dirty="0" smtClean="0"/>
              <a:t>literal value</a:t>
            </a:r>
            <a:endParaRPr lang="en-US" altLang="en-US" dirty="0" smtClean="0"/>
          </a:p>
          <a:p>
            <a:pPr marL="639763" lvl="1" indent="-246063">
              <a:tabLst>
                <a:tab pos="1376363" algn="l"/>
                <a:tab pos="2514600" algn="l"/>
              </a:tabLst>
            </a:pPr>
            <a:endParaRPr lang="en-US" altLang="en-US" dirty="0" smtClean="0"/>
          </a:p>
          <a:p>
            <a:pPr marL="639763" lvl="1" indent="-246063">
              <a:tabLst>
                <a:tab pos="1376363" algn="l"/>
                <a:tab pos="2514600" algn="l"/>
              </a:tabLst>
            </a:pPr>
            <a:endParaRPr lang="en-US" altLang="en-US" dirty="0" smtClean="0"/>
          </a:p>
          <a:p>
            <a:pPr marL="639763" lvl="1" indent="-246063">
              <a:tabLst>
                <a:tab pos="1376363" algn="l"/>
                <a:tab pos="2514600" algn="l"/>
              </a:tabLst>
            </a:pPr>
            <a:r>
              <a:rPr lang="en-US" altLang="en-US" dirty="0" smtClean="0"/>
              <a:t>A complex expression can use operators and parentheses</a:t>
            </a:r>
          </a:p>
        </p:txBody>
      </p:sp>
    </p:spTree>
    <p:extLst>
      <p:ext uri="{BB962C8B-B14F-4D97-AF65-F5344CB8AC3E}">
        <p14:creationId xmlns:p14="http://schemas.microsoft.com/office/powerpoint/2010/main" val="14181937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1. Pseudo-code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b="1" smtClean="0"/>
              <a:t>pseudo-code</a:t>
            </a:r>
            <a:r>
              <a:rPr lang="en-US" altLang="en-US" smtClean="0"/>
              <a:t>: An English description of an algorithm.</a:t>
            </a:r>
          </a:p>
          <a:p>
            <a:pPr marL="639763" lvl="1" indent="-246063"/>
            <a:endParaRPr lang="en-US" altLang="en-US" smtClean="0"/>
          </a:p>
          <a:p>
            <a:pPr marL="273050" indent="-273050"/>
            <a:r>
              <a:rPr lang="en-US" altLang="en-US" smtClean="0"/>
              <a:t>Example: Drawing a 12 wide by 7 tall box of stars</a:t>
            </a:r>
            <a:br>
              <a:rPr lang="en-US" altLang="en-US" smtClean="0"/>
            </a:b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i="1" smtClean="0"/>
              <a:t>	</a:t>
            </a:r>
            <a:r>
              <a:rPr lang="en-US" altLang="en-US" sz="2000" i="1"/>
              <a:t>print 12 stars.</a:t>
            </a:r>
          </a:p>
          <a:p>
            <a:pPr marL="639763" lvl="1" indent="-246063">
              <a:buNone/>
            </a:pPr>
            <a:r>
              <a:rPr lang="en-US" altLang="en-US" sz="2000" i="1"/>
              <a:t>	for (each of 5 lines) {</a:t>
            </a:r>
          </a:p>
          <a:p>
            <a:pPr marL="639763" lvl="1" indent="-246063">
              <a:buNone/>
            </a:pPr>
            <a:r>
              <a:rPr lang="en-US" altLang="en-US" sz="2000" i="1"/>
              <a:t>	    print a star.</a:t>
            </a:r>
          </a:p>
          <a:p>
            <a:pPr marL="639763" lvl="1" indent="-246063">
              <a:buNone/>
            </a:pPr>
            <a:r>
              <a:rPr lang="en-US" altLang="en-US" sz="2000" i="1"/>
              <a:t>	    print 10 spaces.</a:t>
            </a:r>
          </a:p>
          <a:p>
            <a:pPr marL="639763" lvl="1" indent="-246063">
              <a:buNone/>
            </a:pPr>
            <a:r>
              <a:rPr lang="en-US" altLang="en-US" sz="2000" i="1"/>
              <a:t>	    print a star.</a:t>
            </a:r>
          </a:p>
          <a:p>
            <a:pPr marL="639763" lvl="1" indent="-246063">
              <a:buNone/>
            </a:pPr>
            <a:r>
              <a:rPr lang="en-US" altLang="en-US" sz="2000" i="1"/>
              <a:t>	}</a:t>
            </a:r>
          </a:p>
          <a:p>
            <a:pPr marL="639763" lvl="1" indent="-246063">
              <a:buNone/>
            </a:pPr>
            <a:r>
              <a:rPr lang="en-US" altLang="en-US" sz="2000" i="1"/>
              <a:t>	print 12 stars.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7239000" y="3505200"/>
            <a:ext cx="2133600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************</a:t>
            </a:r>
          </a:p>
          <a:p>
            <a:pPr>
              <a:lnSpc>
                <a:spcPct val="80000"/>
              </a:lnSpc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*          *</a:t>
            </a:r>
          </a:p>
          <a:p>
            <a:pPr>
              <a:lnSpc>
                <a:spcPct val="80000"/>
              </a:lnSpc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*          *</a:t>
            </a:r>
          </a:p>
          <a:p>
            <a:pPr>
              <a:lnSpc>
                <a:spcPct val="80000"/>
              </a:lnSpc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*          *</a:t>
            </a:r>
          </a:p>
          <a:p>
            <a:pPr>
              <a:lnSpc>
                <a:spcPct val="80000"/>
              </a:lnSpc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*          *</a:t>
            </a:r>
          </a:p>
          <a:p>
            <a:pPr>
              <a:lnSpc>
                <a:spcPct val="80000"/>
              </a:lnSpc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*          *</a:t>
            </a:r>
          </a:p>
          <a:p>
            <a:pPr>
              <a:lnSpc>
                <a:spcPct val="80000"/>
              </a:lnSpc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************</a:t>
            </a:r>
          </a:p>
        </p:txBody>
      </p:sp>
    </p:spTree>
    <p:extLst>
      <p:ext uri="{BB962C8B-B14F-4D97-AF65-F5344CB8AC3E}">
        <p14:creationId xmlns:p14="http://schemas.microsoft.com/office/powerpoint/2010/main" val="3207277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Pseudo-code algorithm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marL="639763" lvl="1" indent="-246063">
              <a:buNone/>
            </a:pPr>
            <a:r>
              <a:rPr lang="en-US" altLang="en-US" smtClean="0"/>
              <a:t>1. Line</a:t>
            </a:r>
          </a:p>
          <a:p>
            <a:pPr lvl="2" indent="-246063"/>
            <a:r>
              <a:rPr lang="en-US" altLang="en-US" smtClean="0">
                <a:latin typeface="Courier New" panose="02070309020205020404" pitchFamily="49" charset="0"/>
              </a:rPr>
              <a:t>#</a:t>
            </a:r>
            <a:r>
              <a:rPr lang="en-US" altLang="en-US" smtClean="0"/>
              <a:t> , 16 </a:t>
            </a:r>
            <a:r>
              <a:rPr lang="en-US" altLang="en-US" smtClean="0">
                <a:latin typeface="Courier New" panose="02070309020205020404" pitchFamily="49" charset="0"/>
              </a:rPr>
              <a:t>=</a:t>
            </a:r>
            <a:r>
              <a:rPr lang="en-US" altLang="en-US" smtClean="0"/>
              <a:t>, </a:t>
            </a:r>
            <a:r>
              <a:rPr lang="en-US" altLang="en-US" smtClean="0">
                <a:latin typeface="Courier New" panose="02070309020205020404" pitchFamily="49" charset="0"/>
              </a:rPr>
              <a:t>#</a:t>
            </a:r>
          </a:p>
          <a:p>
            <a:pPr marL="639763" lvl="1" indent="-246063"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smtClean="0">
                <a:solidFill>
                  <a:srgbClr val="003399"/>
                </a:solidFill>
              </a:rPr>
              <a:t>2. Top half</a:t>
            </a:r>
          </a:p>
          <a:p>
            <a:pPr lvl="2" indent="-246063"/>
            <a:r>
              <a:rPr lang="en-US" altLang="en-US" sz="1800">
                <a:solidFill>
                  <a:srgbClr val="003399"/>
                </a:solidFill>
                <a:latin typeface="Courier New" panose="02070309020205020404" pitchFamily="49" charset="0"/>
              </a:rPr>
              <a:t>|</a:t>
            </a:r>
          </a:p>
          <a:p>
            <a:pPr lvl="2" indent="-246063"/>
            <a:r>
              <a:rPr lang="en-US" altLang="en-US" sz="1800">
                <a:solidFill>
                  <a:srgbClr val="003399"/>
                </a:solidFill>
              </a:rPr>
              <a:t>spaces (decreasing)</a:t>
            </a:r>
          </a:p>
          <a:p>
            <a:pPr lvl="2" indent="-246063"/>
            <a:r>
              <a:rPr lang="en-US" altLang="en-US" sz="1800">
                <a:solidFill>
                  <a:srgbClr val="003399"/>
                </a:solidFill>
                <a:latin typeface="Courier New" panose="02070309020205020404" pitchFamily="49" charset="0"/>
              </a:rPr>
              <a:t>&lt;&gt;</a:t>
            </a:r>
          </a:p>
          <a:p>
            <a:pPr lvl="2" indent="-246063"/>
            <a:r>
              <a:rPr lang="en-US" altLang="en-US" sz="1800">
                <a:solidFill>
                  <a:srgbClr val="003399"/>
                </a:solidFill>
              </a:rPr>
              <a:t>dots (increasing)</a:t>
            </a:r>
          </a:p>
          <a:p>
            <a:pPr lvl="2" indent="-246063"/>
            <a:r>
              <a:rPr lang="en-US" altLang="en-US" sz="1800">
                <a:solidFill>
                  <a:srgbClr val="003399"/>
                </a:solidFill>
                <a:latin typeface="Courier New" panose="02070309020205020404" pitchFamily="49" charset="0"/>
              </a:rPr>
              <a:t>&lt;&gt;</a:t>
            </a:r>
          </a:p>
          <a:p>
            <a:pPr lvl="2" indent="-246063"/>
            <a:r>
              <a:rPr lang="en-US" altLang="en-US" sz="1800">
                <a:solidFill>
                  <a:srgbClr val="003399"/>
                </a:solidFill>
              </a:rPr>
              <a:t>spaces (same as above)</a:t>
            </a:r>
          </a:p>
          <a:p>
            <a:pPr lvl="2" indent="-246063"/>
            <a:r>
              <a:rPr lang="en-US" altLang="en-US" sz="1800">
                <a:solidFill>
                  <a:srgbClr val="003399"/>
                </a:solidFill>
                <a:latin typeface="Courier New" panose="02070309020205020404" pitchFamily="49" charset="0"/>
              </a:rPr>
              <a:t>|</a:t>
            </a:r>
          </a:p>
          <a:p>
            <a:pPr lvl="2" indent="-246063">
              <a:buNone/>
            </a:pPr>
            <a:endParaRPr lang="en-US" altLang="en-US" sz="1800">
              <a:solidFill>
                <a:srgbClr val="003399"/>
              </a:solidFill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smtClean="0"/>
              <a:t>3. Bottom half (top half upside-down)</a:t>
            </a:r>
          </a:p>
          <a:p>
            <a:pPr marL="639763" lvl="1" indent="-246063">
              <a:buNone/>
            </a:pPr>
            <a:endParaRPr lang="en-US" altLang="en-US" smtClean="0"/>
          </a:p>
          <a:p>
            <a:pPr marL="639763" lvl="1" indent="-246063">
              <a:buNone/>
            </a:pPr>
            <a:r>
              <a:rPr lang="en-US" altLang="en-US" smtClean="0"/>
              <a:t>4. Line</a:t>
            </a:r>
          </a:p>
          <a:p>
            <a:pPr lvl="2" indent="-246063"/>
            <a:r>
              <a:rPr lang="en-US" altLang="en-US" smtClean="0">
                <a:latin typeface="Courier New" panose="02070309020205020404" pitchFamily="49" charset="0"/>
              </a:rPr>
              <a:t>#</a:t>
            </a:r>
            <a:r>
              <a:rPr lang="en-US" altLang="en-US" smtClean="0"/>
              <a:t> , 16 </a:t>
            </a:r>
            <a:r>
              <a:rPr lang="en-US" altLang="en-US" smtClean="0">
                <a:latin typeface="Courier New" panose="02070309020205020404" pitchFamily="49" charset="0"/>
              </a:rPr>
              <a:t>=</a:t>
            </a:r>
            <a:r>
              <a:rPr lang="en-US" altLang="en-US" smtClean="0"/>
              <a:t>, </a:t>
            </a:r>
            <a:r>
              <a:rPr lang="en-US" altLang="en-US" smtClean="0">
                <a:latin typeface="Courier New" panose="02070309020205020404" pitchFamily="49" charset="0"/>
              </a:rPr>
              <a:t>#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7515380" y="3124200"/>
            <a:ext cx="307007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#================#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3399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  &lt;&gt;&lt;&gt;  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3399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&lt;&gt;....&lt;&gt;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3399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3399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&lt;&gt;....&lt;&gt;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  &lt;&gt;&lt;&gt;  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#================#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366942" y="2133600"/>
            <a:ext cx="3211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should “main” look like?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428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Methods from pseudocode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371600" y="1325563"/>
            <a:ext cx="8991600" cy="5181600"/>
          </a:xfrm>
        </p:spPr>
        <p:txBody>
          <a:bodyPr>
            <a:normAutofit lnSpcReduction="10000"/>
          </a:bodyPr>
          <a:lstStyle/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public class Mirror {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public static void main(String[]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drawLine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drawTopHalf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drawBottomHalf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drawLine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endParaRPr lang="en-US" altLang="en-US" sz="1100" dirty="0">
              <a:latin typeface="Consolas" charset="0"/>
              <a:ea typeface="Consolas" charset="0"/>
              <a:cs typeface="Consolas" charset="0"/>
            </a:endParaRP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public static void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drawTopHalf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() {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drawing top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for (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line = 1; line &lt;= 4; line++) {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6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contents of each line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}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endParaRPr lang="en-US" altLang="en-US" sz="1100" dirty="0">
              <a:latin typeface="Consolas" charset="0"/>
              <a:ea typeface="Consolas" charset="0"/>
              <a:cs typeface="Consolas" charset="0"/>
            </a:endParaRP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public static void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drawBottomHalf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() {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drawing bottom");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for (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line = 1; line &lt;= 4; line++) {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6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contents of each line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}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public static void </a:t>
            </a:r>
            <a:r>
              <a:rPr lang="en-US" altLang="en-US" sz="1600" dirty="0" err="1">
                <a:latin typeface="Consolas" charset="0"/>
                <a:ea typeface="Consolas" charset="0"/>
                <a:cs typeface="Consolas" charset="0"/>
              </a:rPr>
              <a:t>drawLine</a:t>
            </a: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() {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6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...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69510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2. Tables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smtClean="0"/>
              <a:t>A table for the top half:</a:t>
            </a:r>
          </a:p>
          <a:p>
            <a:pPr marL="639763" lvl="1" indent="-246063"/>
            <a:r>
              <a:rPr lang="en-US" altLang="en-US" smtClean="0"/>
              <a:t>Compute spaces and dots expressions from line number</a:t>
            </a:r>
          </a:p>
        </p:txBody>
      </p:sp>
      <p:graphicFrame>
        <p:nvGraphicFramePr>
          <p:cNvPr id="1490948" name="Group 4"/>
          <p:cNvGraphicFramePr>
            <a:graphicFrameLocks noGrp="1"/>
          </p:cNvGraphicFramePr>
          <p:nvPr/>
        </p:nvGraphicFramePr>
        <p:xfrm>
          <a:off x="1676400" y="2590801"/>
          <a:ext cx="6019800" cy="2514601"/>
        </p:xfrm>
        <a:graphic>
          <a:graphicData uri="http://schemas.openxmlformats.org/drawingml/2006/table">
            <a:tbl>
              <a:tblPr/>
              <a:tblGrid>
                <a:gridCol w="728663"/>
                <a:gridCol w="1179512"/>
                <a:gridCol w="1597025"/>
                <a:gridCol w="838200"/>
                <a:gridCol w="1676400"/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line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spaces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dots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90987" name="Group 43"/>
          <p:cNvGraphicFramePr>
            <a:graphicFrameLocks noGrp="1"/>
          </p:cNvGraphicFramePr>
          <p:nvPr>
            <p:extLst/>
          </p:nvPr>
        </p:nvGraphicFramePr>
        <p:xfrm>
          <a:off x="1676400" y="2590801"/>
          <a:ext cx="6019800" cy="2514601"/>
        </p:xfrm>
        <a:graphic>
          <a:graphicData uri="http://schemas.openxmlformats.org/drawingml/2006/table">
            <a:tbl>
              <a:tblPr/>
              <a:tblGrid>
                <a:gridCol w="728663"/>
                <a:gridCol w="1179512"/>
                <a:gridCol w="1597025"/>
                <a:gridCol w="838200"/>
                <a:gridCol w="1676400"/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line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spaces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+mn-ea"/>
                          <a:cs typeface="Times New Roman" pitchFamily="18" charset="0"/>
                        </a:rPr>
                        <a:t>?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dots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72" name="Text Box 4"/>
          <p:cNvSpPr txBox="1">
            <a:spLocks noChangeArrowheads="1"/>
          </p:cNvSpPr>
          <p:nvPr/>
        </p:nvSpPr>
        <p:spPr bwMode="auto">
          <a:xfrm>
            <a:off x="7597930" y="3124200"/>
            <a:ext cx="307007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#================#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 b="1">
                <a:solidFill>
                  <a:srgbClr val="003399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  &lt;&gt;&lt;&gt;  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 b="1">
                <a:solidFill>
                  <a:srgbClr val="003399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&lt;&gt;....&lt;&gt;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 b="1">
                <a:solidFill>
                  <a:srgbClr val="003399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 b="1">
                <a:solidFill>
                  <a:srgbClr val="003399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&lt;&gt;....&lt;&gt;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  &lt;&gt;&lt;&gt;  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#================#</a:t>
            </a:r>
          </a:p>
        </p:txBody>
      </p:sp>
    </p:spTree>
    <p:extLst>
      <p:ext uri="{BB962C8B-B14F-4D97-AF65-F5344CB8AC3E}">
        <p14:creationId xmlns:p14="http://schemas.microsoft.com/office/powerpoint/2010/main" val="10233486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3. Writing the code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dirty="0" smtClean="0"/>
              <a:t>Useful questions about the top half:</a:t>
            </a:r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r>
              <a:rPr lang="en-US" altLang="en-US" dirty="0" smtClean="0"/>
              <a:t>What methods? (think structure and redundancy)</a:t>
            </a:r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r>
              <a:rPr lang="en-US" altLang="en-US" dirty="0" smtClean="0"/>
              <a:t>Number of (nested) loops per line?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7597930" y="3124200"/>
            <a:ext cx="307007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#================#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  &lt;&gt;&lt;&gt;  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&lt;&gt;....&lt;&gt;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&lt;&gt;....&lt;&gt;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  &lt;&gt;&lt;&gt;  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#================#</a:t>
            </a:r>
          </a:p>
        </p:txBody>
      </p:sp>
    </p:spTree>
    <p:extLst>
      <p:ext uri="{BB962C8B-B14F-4D97-AF65-F5344CB8AC3E}">
        <p14:creationId xmlns:p14="http://schemas.microsoft.com/office/powerpoint/2010/main" val="2248703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Partial solution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 b="1">
                <a:solidFill>
                  <a:srgbClr val="008080"/>
                </a:solidFill>
                <a:latin typeface="Courier New" panose="02070309020205020404" pitchFamily="49" charset="0"/>
              </a:rPr>
              <a:t>// Prints the expanding pattern of &lt;&gt; for the top half of the figure.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public static void drawTopHalf() {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for (int line = 1; line &lt;= 4; line++) {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System.out.print("|");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for (int space = 1; space &lt;= </a:t>
            </a:r>
            <a:r>
              <a:rPr lang="en-US" altLang="en-US" sz="1600" b="1">
                <a:solidFill>
                  <a:srgbClr val="003399"/>
                </a:solidFill>
                <a:latin typeface="Courier New" panose="02070309020205020404" pitchFamily="49" charset="0"/>
              </a:rPr>
              <a:t>(line * -2 + 8)</a:t>
            </a:r>
            <a:r>
              <a:rPr lang="en-US" altLang="en-US" sz="1600">
                <a:latin typeface="Courier New" panose="02070309020205020404" pitchFamily="49" charset="0"/>
              </a:rPr>
              <a:t>; space++) {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System.out.print(" ");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}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System.out.print("&lt;&gt;");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for (int dot = 1; dot &lt;= </a:t>
            </a:r>
            <a:r>
              <a:rPr lang="en-US" altLang="en-US" sz="1600" b="1">
                <a:solidFill>
                  <a:srgbClr val="003399"/>
                </a:solidFill>
                <a:latin typeface="Courier New" panose="02070309020205020404" pitchFamily="49" charset="0"/>
              </a:rPr>
              <a:t>(line * 4 - 4)</a:t>
            </a:r>
            <a:r>
              <a:rPr lang="en-US" altLang="en-US" sz="1600">
                <a:latin typeface="Courier New" panose="02070309020205020404" pitchFamily="49" charset="0"/>
              </a:rPr>
              <a:t>; dot++) {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System.out.print(".");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}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System.out.print("&lt;&gt;");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for (int space = 1; space &lt;= </a:t>
            </a:r>
            <a:r>
              <a:rPr lang="en-US" altLang="en-US" sz="1600" b="1">
                <a:solidFill>
                  <a:srgbClr val="003399"/>
                </a:solidFill>
                <a:latin typeface="Courier New" panose="02070309020205020404" pitchFamily="49" charset="0"/>
              </a:rPr>
              <a:t>(line * -2 + 8)</a:t>
            </a:r>
            <a:r>
              <a:rPr lang="en-US" altLang="en-US" sz="1600">
                <a:latin typeface="Courier New" panose="02070309020205020404" pitchFamily="49" charset="0"/>
              </a:rPr>
              <a:t>; space++) {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System.out.print(" ");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}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System.out.println("|");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}</a:t>
            </a:r>
          </a:p>
          <a:p>
            <a:pPr marL="273050" indent="-27305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729600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2209800" y="1219201"/>
            <a:ext cx="7772400" cy="1470025"/>
          </a:xfrm>
        </p:spPr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Class constants</a:t>
            </a:r>
            <a:br>
              <a:rPr lang="en-US" altLang="en-US" smtClean="0">
                <a:solidFill>
                  <a:schemeClr val="tx1"/>
                </a:solidFill>
              </a:rPr>
            </a:br>
            <a:r>
              <a:rPr lang="en-US" altLang="en-US" smtClean="0">
                <a:solidFill>
                  <a:schemeClr val="tx1"/>
                </a:solidFill>
              </a:rPr>
              <a:t>and scope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063750" y="3016251"/>
            <a:ext cx="7905750" cy="1851025"/>
          </a:xfrm>
        </p:spPr>
        <p:txBody>
          <a:bodyPr/>
          <a:lstStyle/>
          <a:p>
            <a:pPr marL="0" indent="0" algn="ctr">
              <a:buNone/>
            </a:pPr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450376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5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Scaling the mirror</a:t>
            </a:r>
          </a:p>
        </p:txBody>
      </p:sp>
      <p:sp>
        <p:nvSpPr>
          <p:cNvPr id="12291" name="Content Placeholder 6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dirty="0" smtClean="0"/>
              <a:t>Modify Mirror program so it can scale.</a:t>
            </a:r>
          </a:p>
          <a:p>
            <a:pPr marL="639763" lvl="1" indent="-246063"/>
            <a:r>
              <a:rPr lang="en-US" altLang="en-US" dirty="0" smtClean="0"/>
              <a:t>Mirror (left) is at size 4; right is at size 3</a:t>
            </a:r>
          </a:p>
          <a:p>
            <a:pPr marL="639763" lvl="1" indent="-246063"/>
            <a:endParaRPr lang="en-US" altLang="en-US" sz="900" dirty="0"/>
          </a:p>
          <a:p>
            <a:pPr marL="639763" lvl="1" indent="-246063"/>
            <a:endParaRPr lang="en-US" altLang="en-US" sz="900" dirty="0"/>
          </a:p>
          <a:p>
            <a:pPr marL="273050" indent="-273050"/>
            <a:r>
              <a:rPr lang="en-US" altLang="en-US" dirty="0" smtClean="0"/>
              <a:t>Structure code so we can change the size </a:t>
            </a:r>
            <a:r>
              <a:rPr lang="en-US" altLang="en-US" i="1" dirty="0" smtClean="0">
                <a:solidFill>
                  <a:srgbClr val="C00000"/>
                </a:solidFill>
              </a:rPr>
              <a:t>in one place</a:t>
            </a:r>
            <a:endParaRPr lang="en-US" altLang="en-US" dirty="0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340130" y="3216275"/>
            <a:ext cx="307007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#================#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  &lt;&gt;&lt;&gt;  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&lt;&gt;....&lt;&gt;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&lt;&gt;....&lt;&gt;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  &lt;&gt;&lt;&gt;  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#================#</a:t>
            </a:r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7326314" y="3200401"/>
            <a:ext cx="2579687" cy="273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#============#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#============#</a:t>
            </a:r>
          </a:p>
        </p:txBody>
      </p:sp>
    </p:spTree>
    <p:extLst>
      <p:ext uri="{BB962C8B-B14F-4D97-AF65-F5344CB8AC3E}">
        <p14:creationId xmlns:p14="http://schemas.microsoft.com/office/powerpoint/2010/main" val="89148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Limitations of variables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marL="273050" indent="-273050"/>
            <a:r>
              <a:rPr lang="en-US" altLang="en-US" dirty="0" smtClean="0"/>
              <a:t>Idea: Make a variable to represent the size.</a:t>
            </a:r>
          </a:p>
          <a:p>
            <a:pPr marL="393700" lvl="1" indent="0">
              <a:buNone/>
            </a:pPr>
            <a:endParaRPr lang="en-US" altLang="en-US" dirty="0" smtClean="0"/>
          </a:p>
          <a:p>
            <a:pPr marL="639763" lvl="1" indent="-246063"/>
            <a:endParaRPr lang="en-US" altLang="en-US" dirty="0" smtClean="0"/>
          </a:p>
          <a:p>
            <a:pPr marL="273050" indent="-273050"/>
            <a:r>
              <a:rPr lang="en-US" altLang="en-US" dirty="0" smtClean="0"/>
              <a:t>Problem: A variable in one method can't be seen in others.</a:t>
            </a:r>
            <a:endParaRPr lang="en-US" altLang="en-US" sz="3100" dirty="0"/>
          </a:p>
          <a:p>
            <a:pPr marL="639763" lvl="1" indent="-246063">
              <a:lnSpc>
                <a:spcPct val="80000"/>
              </a:lnSpc>
              <a:spcBef>
                <a:spcPts val="300"/>
              </a:spcBef>
              <a:spcAft>
                <a:spcPts val="100"/>
              </a:spcAft>
            </a:pPr>
            <a:endParaRPr lang="en-US" altLang="en-US" sz="800" dirty="0"/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public static void main(String[] </a:t>
            </a:r>
            <a:r>
              <a:rPr lang="en-US" altLang="en-US" sz="1600" dirty="0" err="1">
                <a:latin typeface="Courier New" panose="02070309020205020404" pitchFamily="49" charset="0"/>
              </a:rPr>
              <a:t>args</a:t>
            </a:r>
            <a:r>
              <a:rPr lang="en-US" altLang="en-US" sz="1600" dirty="0">
                <a:latin typeface="Courier New" panose="02070309020205020404" pitchFamily="49" charset="0"/>
              </a:rPr>
              <a:t>) {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   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int</a:t>
            </a:r>
            <a:r>
              <a:rPr lang="en-US" altLang="en-US" sz="1600" b="1" dirty="0">
                <a:latin typeface="Courier New" panose="02070309020205020404" pitchFamily="49" charset="0"/>
              </a:rPr>
              <a:t> size = 4;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  <a:r>
              <a:rPr lang="en-US" altLang="en-US" sz="1600" dirty="0" err="1">
                <a:latin typeface="Courier New" panose="02070309020205020404" pitchFamily="49" charset="0"/>
              </a:rPr>
              <a:t>drawTopHalf</a:t>
            </a:r>
            <a:r>
              <a:rPr lang="en-US" altLang="en-US" sz="1600" dirty="0">
                <a:latin typeface="Courier New" panose="02070309020205020404" pitchFamily="49" charset="0"/>
              </a:rPr>
              <a:t>();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  <a:r>
              <a:rPr lang="en-US" altLang="en-US" sz="1600" dirty="0" err="1">
                <a:latin typeface="Courier New" panose="02070309020205020404" pitchFamily="49" charset="0"/>
              </a:rPr>
              <a:t>drawBottomHalf</a:t>
            </a:r>
            <a:r>
              <a:rPr lang="en-US" altLang="en-US" sz="1600" dirty="0">
                <a:latin typeface="Courier New" panose="02070309020205020404" pitchFamily="49" charset="0"/>
              </a:rPr>
              <a:t>();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public static void </a:t>
            </a:r>
            <a:r>
              <a:rPr lang="en-US" altLang="en-US" sz="1600" dirty="0" err="1">
                <a:latin typeface="Courier New" panose="02070309020205020404" pitchFamily="49" charset="0"/>
              </a:rPr>
              <a:t>drawTopHalf</a:t>
            </a:r>
            <a:r>
              <a:rPr lang="en-US" altLang="en-US" sz="1600" dirty="0">
                <a:latin typeface="Courier New" panose="02070309020205020404" pitchFamily="49" charset="0"/>
              </a:rPr>
              <a:t>() {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for (</a:t>
            </a:r>
            <a:r>
              <a:rPr lang="en-US" altLang="en-US" sz="1600" dirty="0" err="1">
                <a:latin typeface="Courier New" panose="02070309020205020404" pitchFamily="49" charset="0"/>
              </a:rPr>
              <a:t>int</a:t>
            </a:r>
            <a:r>
              <a:rPr lang="en-US" altLang="en-US" sz="1600" dirty="0">
                <a:latin typeface="Courier New" panose="02070309020205020404" pitchFamily="49" charset="0"/>
              </a:rPr>
              <a:t> i = 1; i &lt;= </a:t>
            </a:r>
            <a:r>
              <a:rPr lang="en-US" altLang="en-US" sz="1600" b="1" dirty="0">
                <a:solidFill>
                  <a:srgbClr val="800000"/>
                </a:solidFill>
                <a:latin typeface="Courier New" panose="02070309020205020404" pitchFamily="49" charset="0"/>
              </a:rPr>
              <a:t>size</a:t>
            </a:r>
            <a:r>
              <a:rPr lang="en-US" altLang="en-US" sz="1600" dirty="0">
                <a:latin typeface="Courier New" panose="02070309020205020404" pitchFamily="49" charset="0"/>
              </a:rPr>
              <a:t>; i++) {    </a:t>
            </a:r>
            <a:r>
              <a:rPr lang="en-US" altLang="en-US" sz="1600" b="1" dirty="0">
                <a:solidFill>
                  <a:srgbClr val="A50021"/>
                </a:solidFill>
                <a:latin typeface="Courier New" panose="02070309020205020404" pitchFamily="49" charset="0"/>
              </a:rPr>
              <a:t>// ERROR: size not found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...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public static void </a:t>
            </a:r>
            <a:r>
              <a:rPr lang="en-US" altLang="en-US" sz="1600" dirty="0" err="1">
                <a:latin typeface="Courier New" panose="02070309020205020404" pitchFamily="49" charset="0"/>
              </a:rPr>
              <a:t>drawBottomHalf</a:t>
            </a:r>
            <a:r>
              <a:rPr lang="en-US" altLang="en-US" sz="1600" dirty="0">
                <a:latin typeface="Courier New" panose="02070309020205020404" pitchFamily="49" charset="0"/>
              </a:rPr>
              <a:t>() {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for (</a:t>
            </a:r>
            <a:r>
              <a:rPr lang="en-US" altLang="en-US" sz="1600" dirty="0" err="1">
                <a:latin typeface="Courier New" panose="02070309020205020404" pitchFamily="49" charset="0"/>
              </a:rPr>
              <a:t>int</a:t>
            </a:r>
            <a:r>
              <a:rPr lang="en-US" altLang="en-US" sz="1600" dirty="0">
                <a:latin typeface="Courier New" panose="02070309020205020404" pitchFamily="49" charset="0"/>
              </a:rPr>
              <a:t> i = </a:t>
            </a:r>
            <a:r>
              <a:rPr lang="en-US" altLang="en-US" sz="1600" b="1" dirty="0">
                <a:solidFill>
                  <a:srgbClr val="800000"/>
                </a:solidFill>
                <a:latin typeface="Courier New" panose="02070309020205020404" pitchFamily="49" charset="0"/>
              </a:rPr>
              <a:t>size</a:t>
            </a:r>
            <a:r>
              <a:rPr lang="en-US" altLang="en-US" sz="1600" dirty="0">
                <a:latin typeface="Courier New" panose="02070309020205020404" pitchFamily="49" charset="0"/>
              </a:rPr>
              <a:t>; i &gt;= 1; i--) {    </a:t>
            </a:r>
            <a:r>
              <a:rPr lang="en-US" altLang="en-US" sz="1600" b="1" dirty="0">
                <a:solidFill>
                  <a:srgbClr val="A50021"/>
                </a:solidFill>
                <a:latin typeface="Courier New" panose="02070309020205020404" pitchFamily="49" charset="0"/>
              </a:rPr>
              <a:t>// ERROR: size not found</a:t>
            </a:r>
            <a:endParaRPr lang="en-US" altLang="en-US" sz="16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...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}</a:t>
            </a:r>
            <a:endParaRPr lang="en-US" altLang="en-US" sz="13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205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Scope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marL="273050" indent="-273050"/>
            <a:r>
              <a:rPr lang="en-US" altLang="en-US" b="1" dirty="0" smtClean="0"/>
              <a:t>scope</a:t>
            </a:r>
            <a:r>
              <a:rPr lang="en-US" altLang="en-US" dirty="0" smtClean="0"/>
              <a:t>: the part of a program where a variable exists.</a:t>
            </a:r>
          </a:p>
          <a:p>
            <a:pPr marL="639763" lvl="1" indent="-246063"/>
            <a:r>
              <a:rPr lang="en-US" altLang="en-US" dirty="0" smtClean="0"/>
              <a:t>From its declaration to the end of the </a:t>
            </a:r>
            <a:r>
              <a:rPr lang="en-US" altLang="en-US" dirty="0" smtClean="0">
                <a:latin typeface="Courier New" panose="02070309020205020404" pitchFamily="49" charset="0"/>
              </a:rPr>
              <a:t>{</a:t>
            </a:r>
            <a:r>
              <a:rPr lang="en-US" altLang="en-US" dirty="0" smtClean="0"/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}</a:t>
            </a:r>
            <a:r>
              <a:rPr lang="en-US" altLang="en-US" dirty="0" smtClean="0"/>
              <a:t> braces</a:t>
            </a:r>
          </a:p>
          <a:p>
            <a:pPr lvl="2" indent="-246063"/>
            <a:r>
              <a:rPr lang="en-US" altLang="en-US" dirty="0" smtClean="0"/>
              <a:t>A variable declared in a </a:t>
            </a:r>
            <a:r>
              <a:rPr lang="en-US" altLang="en-US" dirty="0" smtClean="0">
                <a:latin typeface="Courier New" panose="02070309020205020404" pitchFamily="49" charset="0"/>
              </a:rPr>
              <a:t>for</a:t>
            </a:r>
            <a:r>
              <a:rPr lang="en-US" altLang="en-US" dirty="0" smtClean="0"/>
              <a:t> loop exists only in that loop.</a:t>
            </a:r>
          </a:p>
          <a:p>
            <a:pPr lvl="2" indent="-246063"/>
            <a:endParaRPr lang="en-US" altLang="en-US" dirty="0" smtClean="0"/>
          </a:p>
          <a:p>
            <a:pPr lvl="2" indent="-246063"/>
            <a:r>
              <a:rPr lang="en-US" altLang="en-US" dirty="0" smtClean="0"/>
              <a:t>A variable declared in a method exists only in that method.</a:t>
            </a:r>
          </a:p>
          <a:p>
            <a:pPr lvl="2" indent="-246063"/>
            <a:endParaRPr lang="en-US" altLang="en-US" dirty="0" smtClean="0"/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public static void example()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    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x = 3;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    for (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i = 1; i &lt;= 10; i++)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        </a:t>
            </a:r>
            <a:r>
              <a:rPr lang="en-US" altLang="en-US" dirty="0" err="1" smtClean="0">
                <a:latin typeface="Courier New" panose="02070309020205020404" pitchFamily="49" charset="0"/>
              </a:rPr>
              <a:t>System.out.println</a:t>
            </a:r>
            <a:r>
              <a:rPr lang="en-US" altLang="en-US" dirty="0" smtClean="0">
                <a:latin typeface="Courier New" panose="02070309020205020404" pitchFamily="49" charset="0"/>
              </a:rPr>
              <a:t>(x);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    </a:t>
            </a:r>
            <a:r>
              <a:rPr lang="en-US" alt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// i no longer exists here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} </a:t>
            </a:r>
            <a:r>
              <a:rPr lang="en-US" alt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// x ceases to exist here</a:t>
            </a:r>
            <a:endParaRPr lang="en-US" altLang="en-US" b="1" dirty="0" smtClean="0">
              <a:solidFill>
                <a:srgbClr val="008080"/>
              </a:solidFill>
            </a:endParaRPr>
          </a:p>
        </p:txBody>
      </p:sp>
      <p:sp>
        <p:nvSpPr>
          <p:cNvPr id="1495044" name="AutoShape 4"/>
          <p:cNvSpPr>
            <a:spLocks/>
          </p:cNvSpPr>
          <p:nvPr/>
        </p:nvSpPr>
        <p:spPr bwMode="auto">
          <a:xfrm>
            <a:off x="7620000" y="3886200"/>
            <a:ext cx="838200" cy="1447800"/>
          </a:xfrm>
          <a:prstGeom prst="rightBrace">
            <a:avLst>
              <a:gd name="adj1" fmla="val 14394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24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r>
              <a:rPr lang="en-US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	x's scope</a:t>
            </a:r>
          </a:p>
        </p:txBody>
      </p:sp>
      <p:sp>
        <p:nvSpPr>
          <p:cNvPr id="1495045" name="AutoShape 5"/>
          <p:cNvSpPr>
            <a:spLocks/>
          </p:cNvSpPr>
          <p:nvPr/>
        </p:nvSpPr>
        <p:spPr bwMode="auto">
          <a:xfrm flipH="1">
            <a:off x="2124075" y="4164958"/>
            <a:ext cx="533400" cy="756213"/>
          </a:xfrm>
          <a:prstGeom prst="rightBrace">
            <a:avLst>
              <a:gd name="adj1" fmla="val 25000"/>
              <a:gd name="adj2" fmla="val 5114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vert270" wrap="none" lIns="0" tIns="640080" rIns="2468880" bIns="0"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+mn-lt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err="1">
                <a:solidFill>
                  <a:srgbClr val="000000"/>
                </a:solidFill>
                <a:latin typeface="+mn-lt"/>
                <a:cs typeface="Times New Roman" pitchFamily="18" charset="0"/>
              </a:rPr>
              <a:t>i's</a:t>
            </a:r>
            <a:r>
              <a:rPr lang="en-US" sz="24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 scope</a:t>
            </a:r>
          </a:p>
        </p:txBody>
      </p:sp>
    </p:spTree>
    <p:extLst>
      <p:ext uri="{BB962C8B-B14F-4D97-AF65-F5344CB8AC3E}">
        <p14:creationId xmlns:p14="http://schemas.microsoft.com/office/powerpoint/2010/main" val="7230269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95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95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95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95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44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Arithmetic operators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marL="273050" indent="-273050">
              <a:tabLst>
                <a:tab pos="1376363" algn="l"/>
              </a:tabLst>
            </a:pPr>
            <a:r>
              <a:rPr lang="en-US" altLang="en-US" b="1" dirty="0" smtClean="0"/>
              <a:t>operator</a:t>
            </a:r>
            <a:r>
              <a:rPr lang="en-US" altLang="en-US" dirty="0" smtClean="0"/>
              <a:t>: Combines multiple values or expressions</a:t>
            </a:r>
          </a:p>
          <a:p>
            <a:pPr marL="639763" lvl="1" indent="-246063">
              <a:buNone/>
              <a:tabLst>
                <a:tab pos="1376363" algn="l"/>
              </a:tabLst>
            </a:pPr>
            <a:endParaRPr lang="en-US" altLang="en-US" sz="900" dirty="0"/>
          </a:p>
          <a:p>
            <a:pPr marL="639763" lvl="1" indent="-246063">
              <a:buClr>
                <a:schemeClr val="bg1"/>
              </a:buClr>
              <a:tabLst>
                <a:tab pos="1376363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+</a:t>
            </a:r>
            <a:r>
              <a:rPr lang="en-US" altLang="en-US" dirty="0" smtClean="0"/>
              <a:t>	addition</a:t>
            </a:r>
          </a:p>
          <a:p>
            <a:pPr marL="639763" lvl="1" indent="-246063">
              <a:buClr>
                <a:schemeClr val="bg1"/>
              </a:buClr>
              <a:tabLst>
                <a:tab pos="1376363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-</a:t>
            </a:r>
            <a:r>
              <a:rPr lang="en-US" altLang="en-US" dirty="0" smtClean="0"/>
              <a:t> 	subtraction (or negation)</a:t>
            </a:r>
          </a:p>
          <a:p>
            <a:pPr marL="639763" lvl="1" indent="-246063">
              <a:buClr>
                <a:schemeClr val="bg1"/>
              </a:buClr>
              <a:tabLst>
                <a:tab pos="1376363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*</a:t>
            </a:r>
            <a:r>
              <a:rPr lang="en-US" altLang="en-US" dirty="0" smtClean="0"/>
              <a:t>	multiplication</a:t>
            </a:r>
          </a:p>
          <a:p>
            <a:pPr marL="639763" lvl="1" indent="-246063">
              <a:buClr>
                <a:schemeClr val="bg1"/>
              </a:buClr>
              <a:tabLst>
                <a:tab pos="1376363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/</a:t>
            </a:r>
            <a:r>
              <a:rPr lang="en-US" altLang="en-US" dirty="0" smtClean="0"/>
              <a:t> 	division</a:t>
            </a:r>
          </a:p>
          <a:p>
            <a:pPr marL="639763" lvl="1" indent="-246063">
              <a:buClr>
                <a:schemeClr val="bg1"/>
              </a:buClr>
              <a:tabLst>
                <a:tab pos="1376363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%</a:t>
            </a:r>
            <a:r>
              <a:rPr lang="en-US" altLang="en-US" dirty="0" smtClean="0"/>
              <a:t> 	modulus (a.k.a. remainder)</a:t>
            </a:r>
          </a:p>
          <a:p>
            <a:pPr marL="639763" lvl="1" indent="-246063">
              <a:buClr>
                <a:schemeClr val="bg1"/>
              </a:buClr>
              <a:buNone/>
              <a:tabLst>
                <a:tab pos="1376363" algn="l"/>
              </a:tabLst>
            </a:pPr>
            <a:endParaRPr lang="en-US" altLang="en-US" dirty="0" smtClean="0"/>
          </a:p>
          <a:p>
            <a:pPr marL="639763" lvl="1" indent="-246063">
              <a:buClr>
                <a:schemeClr val="bg1"/>
              </a:buClr>
              <a:buNone/>
              <a:tabLst>
                <a:tab pos="1376363" algn="l"/>
              </a:tabLst>
            </a:pPr>
            <a:endParaRPr lang="en-US" altLang="en-US" dirty="0" smtClean="0"/>
          </a:p>
          <a:p>
            <a:pPr marL="273050" indent="-273050">
              <a:lnSpc>
                <a:spcPct val="110000"/>
              </a:lnSpc>
              <a:tabLst>
                <a:tab pos="1376363" algn="l"/>
              </a:tabLst>
            </a:pPr>
            <a:r>
              <a:rPr lang="en-US" altLang="en-US" dirty="0" smtClean="0"/>
              <a:t>As a program runs, its expressions are </a:t>
            </a:r>
            <a:r>
              <a:rPr lang="en-US" altLang="en-US" i="1" dirty="0" smtClean="0"/>
              <a:t>evaluated</a:t>
            </a:r>
            <a:endParaRPr lang="en-US" altLang="en-US" dirty="0" smtClean="0"/>
          </a:p>
          <a:p>
            <a:pPr marL="639763" lvl="1" indent="-246063">
              <a:lnSpc>
                <a:spcPct val="110000"/>
              </a:lnSpc>
              <a:tabLst>
                <a:tab pos="1376363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1 + 1</a:t>
            </a:r>
            <a:r>
              <a:rPr lang="en-US" altLang="en-US" dirty="0" smtClean="0"/>
              <a:t> evaluates to </a:t>
            </a:r>
            <a:r>
              <a:rPr lang="en-US" altLang="en-US" dirty="0" smtClean="0">
                <a:latin typeface="Courier New" panose="02070309020205020404" pitchFamily="49" charset="0"/>
              </a:rPr>
              <a:t>2</a:t>
            </a:r>
            <a:endParaRPr lang="en-US" altLang="en-US" sz="1000" dirty="0"/>
          </a:p>
          <a:p>
            <a:pPr marL="639763" lvl="1" indent="-246063">
              <a:tabLst>
                <a:tab pos="1376363" algn="l"/>
              </a:tabLst>
            </a:pPr>
            <a:r>
              <a:rPr lang="en-US" altLang="en-US" dirty="0" err="1" smtClean="0">
                <a:latin typeface="Courier New" panose="02070309020205020404" pitchFamily="49" charset="0"/>
              </a:rPr>
              <a:t>System.out.println</a:t>
            </a:r>
            <a:r>
              <a:rPr lang="en-US" altLang="en-US" dirty="0" smtClean="0">
                <a:latin typeface="Courier New" panose="02070309020205020404" pitchFamily="49" charset="0"/>
              </a:rPr>
              <a:t>(3 * 4);</a:t>
            </a:r>
            <a:r>
              <a:rPr lang="en-US" altLang="en-US" dirty="0" smtClean="0"/>
              <a:t>  prints </a:t>
            </a:r>
            <a:r>
              <a:rPr lang="en-US" altLang="en-US" dirty="0" smtClean="0">
                <a:latin typeface="Courier New" panose="02070309020205020404" pitchFamily="49" charset="0"/>
              </a:rPr>
              <a:t>12</a:t>
            </a:r>
            <a:endParaRPr lang="en-US" altLang="en-US" sz="900" dirty="0"/>
          </a:p>
          <a:p>
            <a:pPr lvl="2">
              <a:lnSpc>
                <a:spcPct val="110000"/>
              </a:lnSpc>
              <a:tabLst>
                <a:tab pos="1376363" algn="l"/>
              </a:tabLst>
            </a:pPr>
            <a:r>
              <a:rPr lang="en-US" altLang="en-US" dirty="0" smtClean="0"/>
              <a:t>How would we print the text </a:t>
            </a:r>
            <a:r>
              <a:rPr lang="en-US" altLang="en-US" dirty="0" smtClean="0">
                <a:latin typeface="Courier New" panose="02070309020205020404" pitchFamily="49" charset="0"/>
              </a:rPr>
              <a:t>3 * 4</a:t>
            </a:r>
            <a:r>
              <a:rPr lang="en-US" altLang="en-US" dirty="0" smtClean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66108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Scope implications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smtClean="0"/>
              <a:t>Variables without overlapping scope can have same name.</a:t>
            </a:r>
          </a:p>
          <a:p>
            <a:pPr marL="639763" lvl="1" indent="-246063">
              <a:spcBef>
                <a:spcPct val="0"/>
              </a:spcBef>
              <a:buNone/>
            </a:pPr>
            <a:endParaRPr lang="en-US" altLang="en-US" sz="9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for (int i = 1; i &lt;= 100; i++) {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    System.out.print("/");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altLang="en-US" sz="1800" b="1">
                <a:solidFill>
                  <a:srgbClr val="0033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i = 1</a:t>
            </a: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; i &lt;= 100; i++) {   </a:t>
            </a:r>
            <a:r>
              <a:rPr lang="en-US" altLang="en-US" sz="1800" b="1">
                <a:solidFill>
                  <a:srgbClr val="0033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OK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    System.out.print("\\");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1800" b="1">
                <a:solidFill>
                  <a:srgbClr val="0033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i = 5;                  // OK: outside of loop's scope</a:t>
            </a:r>
          </a:p>
          <a:p>
            <a:pPr marL="639763" lvl="1" indent="-246063">
              <a:spcBef>
                <a:spcPct val="0"/>
              </a:spcBef>
              <a:buNone/>
            </a:pPr>
            <a:endParaRPr lang="en-US" altLang="en-US" sz="1800" b="1">
              <a:solidFill>
                <a:srgbClr val="0033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3050" indent="-273050"/>
            <a:r>
              <a:rPr lang="en-US" altLang="en-US" smtClean="0"/>
              <a:t>A variable can't be declared twice or used out of its scope.</a:t>
            </a:r>
            <a:endParaRPr lang="en-US" altLang="en-US" sz="1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39763" lvl="1" indent="-246063">
              <a:spcBef>
                <a:spcPct val="0"/>
              </a:spcBef>
              <a:buNone/>
            </a:pPr>
            <a:endParaRPr lang="en-US" altLang="en-US" sz="9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int i = 1</a:t>
            </a: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; i &lt;= 100 * line; i++) {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1800" b="1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int i = 2;              // ERROR: overlapping scope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    System.out.print("/");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sz="1800" b="1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= 4;                      // ERROR: outside scope</a:t>
            </a:r>
          </a:p>
        </p:txBody>
      </p:sp>
    </p:spTree>
    <p:extLst>
      <p:ext uri="{BB962C8B-B14F-4D97-AF65-F5344CB8AC3E}">
        <p14:creationId xmlns:p14="http://schemas.microsoft.com/office/powerpoint/2010/main" val="14517260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Class constants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b="1" dirty="0" smtClean="0"/>
              <a:t>class constant</a:t>
            </a:r>
            <a:r>
              <a:rPr lang="en-US" altLang="en-US" dirty="0" smtClean="0"/>
              <a:t>: </a:t>
            </a:r>
            <a:r>
              <a:rPr lang="en-US" altLang="en-US" sz="2200" dirty="0"/>
              <a:t>A fixed value visible to the whole program.</a:t>
            </a:r>
          </a:p>
          <a:p>
            <a:pPr lvl="1" eaLnBrk="1" hangingPunct="1"/>
            <a:r>
              <a:rPr lang="en-US" altLang="en-US" dirty="0" smtClean="0"/>
              <a:t>value can be set only at declaration;  cannot be reassigned</a:t>
            </a:r>
          </a:p>
          <a:p>
            <a:pPr lvl="1" eaLnBrk="1" hangingPunct="1"/>
            <a:r>
              <a:rPr lang="en-US" altLang="en-US" dirty="0"/>
              <a:t>d</a:t>
            </a:r>
            <a:r>
              <a:rPr lang="en-US" altLang="en-US" dirty="0" smtClean="0"/>
              <a:t>eclared outside of any method</a:t>
            </a:r>
          </a:p>
          <a:p>
            <a:pPr lvl="1"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Syntax:</a:t>
            </a:r>
          </a:p>
          <a:p>
            <a:pPr eaLnBrk="1" hangingPunct="1">
              <a:buFontTx/>
              <a:buNone/>
            </a:pPr>
            <a:r>
              <a:rPr lang="en-US" altLang="en-US" sz="800" dirty="0"/>
              <a:t>	</a:t>
            </a:r>
            <a:r>
              <a:rPr lang="en-US" altLang="en-US" sz="2500" dirty="0">
                <a:latin typeface="Courier New" panose="02070309020205020404" pitchFamily="49" charset="0"/>
              </a:rPr>
              <a:t>public static final </a:t>
            </a:r>
            <a:r>
              <a:rPr lang="en-US" altLang="en-US" sz="2500" b="1" dirty="0"/>
              <a:t>type</a:t>
            </a:r>
            <a:r>
              <a:rPr lang="en-US" altLang="en-US" sz="2500" dirty="0">
                <a:latin typeface="Courier New" panose="02070309020205020404" pitchFamily="49" charset="0"/>
              </a:rPr>
              <a:t> </a:t>
            </a:r>
            <a:r>
              <a:rPr lang="en-US" altLang="en-US" sz="2500" b="1" dirty="0"/>
              <a:t>name</a:t>
            </a:r>
            <a:r>
              <a:rPr lang="en-US" altLang="en-US" sz="2500" dirty="0">
                <a:latin typeface="Courier New" panose="02070309020205020404" pitchFamily="49" charset="0"/>
              </a:rPr>
              <a:t> = </a:t>
            </a:r>
            <a:r>
              <a:rPr lang="en-US" altLang="en-US" sz="2500" b="1" dirty="0"/>
              <a:t>value</a:t>
            </a:r>
            <a:r>
              <a:rPr lang="en-US" altLang="en-US" sz="2500" dirty="0">
                <a:latin typeface="Courier New" panose="02070309020205020404" pitchFamily="49" charset="0"/>
              </a:rPr>
              <a:t>;</a:t>
            </a:r>
            <a:endParaRPr lang="en-US" altLang="en-US" sz="2700" dirty="0">
              <a:latin typeface="Courier New" panose="02070309020205020404" pitchFamily="49" charset="0"/>
            </a:endParaRPr>
          </a:p>
          <a:p>
            <a:pPr lvl="1" eaLnBrk="1" hangingPunct="1"/>
            <a:endParaRPr lang="en-US" altLang="en-US" sz="900" dirty="0"/>
          </a:p>
          <a:p>
            <a:pPr lvl="1" eaLnBrk="1" hangingPunct="1"/>
            <a:r>
              <a:rPr lang="en-US" altLang="en-US" dirty="0" smtClean="0"/>
              <a:t>name is usually in ALL_UPPER_CASE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Examples:</a:t>
            </a:r>
          </a:p>
          <a:p>
            <a:pPr lvl="1">
              <a:spcBef>
                <a:spcPts val="200"/>
              </a:spcBef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public static final 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DAYS_IN_WEEK = 7;</a:t>
            </a:r>
          </a:p>
          <a:p>
            <a:pPr lvl="1">
              <a:spcBef>
                <a:spcPts val="200"/>
              </a:spcBef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public static final double INTEREST_RATE = 3.5;</a:t>
            </a:r>
          </a:p>
          <a:p>
            <a:pPr lvl="1">
              <a:spcBef>
                <a:spcPts val="200"/>
              </a:spcBef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public static final 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SSN = 658234569;</a:t>
            </a:r>
          </a:p>
        </p:txBody>
      </p:sp>
    </p:spTree>
    <p:extLst>
      <p:ext uri="{BB962C8B-B14F-4D97-AF65-F5344CB8AC3E}">
        <p14:creationId xmlns:p14="http://schemas.microsoft.com/office/powerpoint/2010/main" val="159765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Constants and figures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>
              <a:tabLst>
                <a:tab pos="4114800" algn="l"/>
              </a:tabLst>
            </a:pPr>
            <a:r>
              <a:rPr lang="en-US" altLang="en-US" dirty="0" smtClean="0"/>
              <a:t>Consider task of drawing the following scalable figure (“Sign”)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114800" algn="l"/>
              </a:tabLst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+/\/\/\/\/\/\/\/\/\/\+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|                    |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|                    |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|                    |	</a:t>
            </a:r>
            <a:r>
              <a:rPr lang="en-US" altLang="en-US" sz="2000" dirty="0"/>
              <a:t>Multiples of 5 occur many times</a:t>
            </a:r>
            <a:endParaRPr lang="en-US" altLang="en-US" sz="20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|                    |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|                    |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+/\/\/\/\/\/\/\/\/\/\+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114800" algn="l"/>
              </a:tabLst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  <a:tabLst>
                <a:tab pos="4114800" algn="l"/>
              </a:tabLst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+/\/\/\/\+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|        |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|        |	</a:t>
            </a:r>
            <a:r>
              <a:rPr lang="en-US" altLang="en-US" sz="2000" dirty="0"/>
              <a:t>The same figure at size 2</a:t>
            </a:r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+/\/\/\/\+</a:t>
            </a:r>
          </a:p>
        </p:txBody>
      </p:sp>
    </p:spTree>
    <p:extLst>
      <p:ext uri="{BB962C8B-B14F-4D97-AF65-F5344CB8AC3E}">
        <p14:creationId xmlns:p14="http://schemas.microsoft.com/office/powerpoint/2010/main" val="18135972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-152400"/>
            <a:ext cx="8229600" cy="1143000"/>
          </a:xfrm>
        </p:spPr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 smtClean="0"/>
              <a:t>Repetitive figure code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public class Sign {</a:t>
            </a:r>
          </a:p>
          <a:p>
            <a:pPr marL="639763" lvl="1" indent="-246063">
              <a:lnSpc>
                <a:spcPct val="60000"/>
              </a:lnSpc>
              <a:buNone/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60000"/>
              </a:lnSpc>
              <a:buNone/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public static void main(String[] </a:t>
            </a:r>
            <a:r>
              <a:rPr lang="en-US" altLang="en-US" sz="1600" dirty="0" err="1">
                <a:latin typeface="Courier New" panose="02070309020205020404" pitchFamily="49" charset="0"/>
              </a:rPr>
              <a:t>args</a:t>
            </a:r>
            <a:r>
              <a:rPr lang="en-US" altLang="en-US" sz="1600" dirty="0">
                <a:latin typeface="Courier New" panose="02070309020205020404" pitchFamily="49" charset="0"/>
              </a:rPr>
              <a:t>) {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drawLine</a:t>
            </a:r>
            <a:r>
              <a:rPr lang="en-US" altLang="en-US" sz="1600" dirty="0">
                <a:latin typeface="Courier New" panose="02070309020205020404" pitchFamily="49" charset="0"/>
              </a:rPr>
              <a:t>();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drawBody</a:t>
            </a:r>
            <a:r>
              <a:rPr lang="en-US" altLang="en-US" sz="1600" dirty="0">
                <a:latin typeface="Courier New" panose="02070309020205020404" pitchFamily="49" charset="0"/>
              </a:rPr>
              <a:t>();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drawLine</a:t>
            </a:r>
            <a:r>
              <a:rPr lang="en-US" altLang="en-US" sz="1600" dirty="0">
                <a:latin typeface="Courier New" panose="02070309020205020404" pitchFamily="49" charset="0"/>
              </a:rPr>
              <a:t>();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public static void </a:t>
            </a:r>
            <a:r>
              <a:rPr lang="en-US" altLang="en-US" sz="1600" dirty="0" err="1">
                <a:latin typeface="Courier New" panose="02070309020205020404" pitchFamily="49" charset="0"/>
              </a:rPr>
              <a:t>drawLine</a:t>
            </a:r>
            <a:r>
              <a:rPr lang="en-US" altLang="en-US" sz="1600" dirty="0">
                <a:latin typeface="Courier New" panose="02070309020205020404" pitchFamily="49" charset="0"/>
              </a:rPr>
              <a:t>() {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1600" dirty="0">
                <a:latin typeface="Courier New" panose="02070309020205020404" pitchFamily="49" charset="0"/>
              </a:rPr>
              <a:t>("+");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for (</a:t>
            </a:r>
            <a:r>
              <a:rPr lang="en-US" altLang="en-US" sz="1600" dirty="0" err="1">
                <a:latin typeface="Courier New" panose="02070309020205020404" pitchFamily="49" charset="0"/>
              </a:rPr>
              <a:t>int</a:t>
            </a:r>
            <a:r>
              <a:rPr lang="en-US" altLang="en-US" sz="1600" dirty="0">
                <a:latin typeface="Courier New" panose="02070309020205020404" pitchFamily="49" charset="0"/>
              </a:rPr>
              <a:t> i = 1; i &lt;= </a:t>
            </a:r>
            <a:r>
              <a:rPr lang="en-US" altLang="en-US" sz="1600" b="1" dirty="0">
                <a:latin typeface="Courier New" panose="02070309020205020404" pitchFamily="49" charset="0"/>
              </a:rPr>
              <a:t>10</a:t>
            </a:r>
            <a:r>
              <a:rPr lang="en-US" altLang="en-US" sz="1600" dirty="0">
                <a:latin typeface="Courier New" panose="02070309020205020404" pitchFamily="49" charset="0"/>
              </a:rPr>
              <a:t>; i++) {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1600" dirty="0">
                <a:latin typeface="Courier New" panose="02070309020205020404" pitchFamily="49" charset="0"/>
              </a:rPr>
              <a:t>("/\\");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}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600" dirty="0">
                <a:latin typeface="Courier New" panose="02070309020205020404" pitchFamily="49" charset="0"/>
              </a:rPr>
              <a:t>("+");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public static void </a:t>
            </a:r>
            <a:r>
              <a:rPr lang="en-US" altLang="en-US" sz="1600" dirty="0" err="1">
                <a:latin typeface="Courier New" panose="02070309020205020404" pitchFamily="49" charset="0"/>
              </a:rPr>
              <a:t>drawBody</a:t>
            </a:r>
            <a:r>
              <a:rPr lang="en-US" altLang="en-US" sz="1600" dirty="0">
                <a:latin typeface="Courier New" panose="02070309020205020404" pitchFamily="49" charset="0"/>
              </a:rPr>
              <a:t>() {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for (</a:t>
            </a:r>
            <a:r>
              <a:rPr lang="en-US" altLang="en-US" sz="1600" dirty="0" err="1">
                <a:latin typeface="Courier New" panose="02070309020205020404" pitchFamily="49" charset="0"/>
              </a:rPr>
              <a:t>int</a:t>
            </a:r>
            <a:r>
              <a:rPr lang="en-US" altLang="en-US" sz="1600" dirty="0">
                <a:latin typeface="Courier New" panose="02070309020205020404" pitchFamily="49" charset="0"/>
              </a:rPr>
              <a:t> line = 1; line &lt;= </a:t>
            </a:r>
            <a:r>
              <a:rPr lang="en-US" altLang="en-US" sz="1600" b="1" dirty="0">
                <a:latin typeface="Courier New" panose="02070309020205020404" pitchFamily="49" charset="0"/>
              </a:rPr>
              <a:t>5</a:t>
            </a:r>
            <a:r>
              <a:rPr lang="en-US" altLang="en-US" sz="1600" dirty="0">
                <a:latin typeface="Courier New" panose="02070309020205020404" pitchFamily="49" charset="0"/>
              </a:rPr>
              <a:t>; line++) {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1600" dirty="0">
                <a:latin typeface="Courier New" panose="02070309020205020404" pitchFamily="49" charset="0"/>
              </a:rPr>
              <a:t>("|");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    for (</a:t>
            </a:r>
            <a:r>
              <a:rPr lang="en-US" altLang="en-US" sz="1600" dirty="0" err="1">
                <a:latin typeface="Courier New" panose="02070309020205020404" pitchFamily="49" charset="0"/>
              </a:rPr>
              <a:t>int</a:t>
            </a:r>
            <a:r>
              <a:rPr lang="en-US" altLang="en-US" sz="1600" dirty="0">
                <a:latin typeface="Courier New" panose="02070309020205020404" pitchFamily="49" charset="0"/>
              </a:rPr>
              <a:t> spaces = 1; spaces &lt;= </a:t>
            </a:r>
            <a:r>
              <a:rPr lang="en-US" altLang="en-US" sz="1600" b="1" dirty="0">
                <a:latin typeface="Courier New" panose="02070309020205020404" pitchFamily="49" charset="0"/>
              </a:rPr>
              <a:t>20</a:t>
            </a:r>
            <a:r>
              <a:rPr lang="en-US" altLang="en-US" sz="1600" dirty="0">
                <a:latin typeface="Courier New" panose="02070309020205020404" pitchFamily="49" charset="0"/>
              </a:rPr>
              <a:t>; spaces++) {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1600" dirty="0">
                <a:latin typeface="Courier New" panose="02070309020205020404" pitchFamily="49" charset="0"/>
              </a:rPr>
              <a:t>(" ");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    }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600" dirty="0">
                <a:latin typeface="Courier New" panose="02070309020205020404" pitchFamily="49" charset="0"/>
              </a:rPr>
              <a:t>("|"); 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}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409379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-152400"/>
            <a:ext cx="8229600" cy="1143000"/>
          </a:xfrm>
        </p:spPr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 smtClean="0"/>
              <a:t>Adding a constant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public class Sign {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 b="1">
                <a:solidFill>
                  <a:srgbClr val="003399"/>
                </a:solidFill>
                <a:latin typeface="Courier New" panose="02070309020205020404" pitchFamily="49" charset="0"/>
              </a:rPr>
              <a:t>    public static final int HEIGHT = 5;</a:t>
            </a:r>
          </a:p>
          <a:p>
            <a:pPr marL="639763" lvl="1" indent="-246063">
              <a:lnSpc>
                <a:spcPct val="60000"/>
              </a:lnSpc>
              <a:buNone/>
            </a:pPr>
            <a:endParaRPr lang="en-US" altLang="en-US" sz="1600" b="1">
              <a:solidFill>
                <a:srgbClr val="003399"/>
              </a:solidFill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public static void main(String[] args) {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drawLine();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drawBody();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drawLine();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public static void drawLine() {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System.out.print("+");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for (int i = 1; i &lt;= </a:t>
            </a:r>
            <a:r>
              <a:rPr lang="en-US" altLang="en-US" sz="1600" b="1">
                <a:solidFill>
                  <a:srgbClr val="003399"/>
                </a:solidFill>
                <a:latin typeface="Courier New" panose="02070309020205020404" pitchFamily="49" charset="0"/>
              </a:rPr>
              <a:t>HEIGHT * 2</a:t>
            </a:r>
            <a:r>
              <a:rPr lang="en-US" altLang="en-US" sz="1600">
                <a:latin typeface="Courier New" panose="02070309020205020404" pitchFamily="49" charset="0"/>
              </a:rPr>
              <a:t>; i++) {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System.out.print("/\\");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}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System.out.println("+");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public static void drawBody() {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for (int line = 1; line &lt;= </a:t>
            </a:r>
            <a:r>
              <a:rPr lang="en-US" altLang="en-US" sz="1600" b="1">
                <a:solidFill>
                  <a:srgbClr val="003399"/>
                </a:solidFill>
                <a:latin typeface="Courier New" panose="02070309020205020404" pitchFamily="49" charset="0"/>
              </a:rPr>
              <a:t>HEIGHT</a:t>
            </a:r>
            <a:r>
              <a:rPr lang="en-US" altLang="en-US" sz="1600">
                <a:latin typeface="Courier New" panose="02070309020205020404" pitchFamily="49" charset="0"/>
              </a:rPr>
              <a:t>; line++) {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System.out.print("|");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for (int spaces = 1; spaces &lt;= </a:t>
            </a:r>
            <a:r>
              <a:rPr lang="en-US" altLang="en-US" sz="1600" b="1">
                <a:solidFill>
                  <a:srgbClr val="003399"/>
                </a:solidFill>
                <a:latin typeface="Courier New" panose="02070309020205020404" pitchFamily="49" charset="0"/>
              </a:rPr>
              <a:t>HEIGHT * 4</a:t>
            </a:r>
            <a:r>
              <a:rPr lang="en-US" altLang="en-US" sz="1600">
                <a:latin typeface="Courier New" panose="02070309020205020404" pitchFamily="49" charset="0"/>
              </a:rPr>
              <a:t>; spaces++) {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    System.out.print(" ");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}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System.out.println("|"); 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}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6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42676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Complex figure w/ constant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marL="273050" indent="-273050"/>
            <a:r>
              <a:rPr lang="en-US" altLang="en-US" smtClean="0"/>
              <a:t>Modify the Mirror code to be resizable using a constant.</a:t>
            </a:r>
          </a:p>
          <a:p>
            <a:pPr marL="639763" lvl="1" indent="-246063"/>
            <a:endParaRPr lang="en-US" altLang="en-US" smtClean="0"/>
          </a:p>
          <a:p>
            <a:pPr marL="639763" lvl="1" indent="-246063">
              <a:buNone/>
            </a:pPr>
            <a:r>
              <a:rPr lang="en-US" altLang="en-US" smtClean="0"/>
              <a:t>A mirror of size 4: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#================#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|      &lt;&gt;&lt;&gt;      |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|    &lt;&gt;....&lt;&gt;    |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|  &lt;&gt;........&lt;&gt;  |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|&lt;&gt;............&lt;&gt;|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|&lt;&gt;............&lt;&gt;|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|  &lt;&gt;........&lt;&gt;  |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|    &lt;&gt;....&lt;&gt;    |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|      &lt;&gt;&lt;&gt;      |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#================#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6411914" y="2211388"/>
            <a:ext cx="2808287" cy="3077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1143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A mirror of size 3: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#============#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|&lt;&gt;........&lt;&gt;|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&lt;&gt;....&lt;&gt;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|    &lt;&gt;&lt;&gt;    |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#============#</a:t>
            </a:r>
          </a:p>
        </p:txBody>
      </p:sp>
    </p:spTree>
    <p:extLst>
      <p:ext uri="{BB962C8B-B14F-4D97-AF65-F5344CB8AC3E}">
        <p14:creationId xmlns:p14="http://schemas.microsoft.com/office/powerpoint/2010/main" val="13903968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Using a constant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smtClean="0"/>
              <a:t>Constant allows many methods to refer to same value:</a:t>
            </a:r>
            <a:endParaRPr lang="en-US" altLang="en-US" sz="3100"/>
          </a:p>
          <a:p>
            <a:pPr marL="639763" lvl="1" indent="-246063">
              <a:lnSpc>
                <a:spcPct val="80000"/>
              </a:lnSpc>
              <a:spcBef>
                <a:spcPts val="300"/>
              </a:spcBef>
              <a:spcAft>
                <a:spcPts val="100"/>
              </a:spcAft>
              <a:buNone/>
            </a:pPr>
            <a:endParaRPr lang="en-US" altLang="en-US" sz="800"/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public static final int SIZE = 4;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endParaRPr lang="en-US" altLang="en-US" sz="1800" b="1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>
                <a:latin typeface="Courier New" panose="02070309020205020404" pitchFamily="49" charset="0"/>
              </a:rPr>
              <a:t>public static void main(String[] args) {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drawTopHalf();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drawBottomHalf();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>
                <a:latin typeface="Courier New" panose="02070309020205020404" pitchFamily="49" charset="0"/>
              </a:rPr>
              <a:t>}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>
                <a:latin typeface="Courier New" panose="02070309020205020404" pitchFamily="49" charset="0"/>
              </a:rPr>
              <a:t>public static void drawTopHalf() {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for (int i = 1; i &lt;= </a:t>
            </a:r>
            <a:r>
              <a:rPr lang="en-US" altLang="en-US" sz="1800" b="1">
                <a:latin typeface="Courier New" panose="02070309020205020404" pitchFamily="49" charset="0"/>
              </a:rPr>
              <a:t>SIZE</a:t>
            </a:r>
            <a:r>
              <a:rPr lang="en-US" altLang="en-US" sz="1800">
                <a:latin typeface="Courier New" panose="02070309020205020404" pitchFamily="49" charset="0"/>
              </a:rPr>
              <a:t>; i++) {    </a:t>
            </a:r>
            <a:r>
              <a:rPr lang="en-US" altLang="en-US" sz="1800" b="1">
                <a:solidFill>
                  <a:schemeClr val="accent1"/>
                </a:solidFill>
                <a:latin typeface="Courier New" panose="02070309020205020404" pitchFamily="49" charset="0"/>
              </a:rPr>
              <a:t>// OK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...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>
                <a:latin typeface="Courier New" panose="02070309020205020404" pitchFamily="49" charset="0"/>
              </a:rPr>
              <a:t>}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>
                <a:latin typeface="Courier New" panose="02070309020205020404" pitchFamily="49" charset="0"/>
              </a:rPr>
              <a:t>public static void drawBottomHalf() {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for (int i = </a:t>
            </a:r>
            <a:r>
              <a:rPr lang="en-US" altLang="en-US" sz="1800" b="1">
                <a:latin typeface="Courier New" panose="02070309020205020404" pitchFamily="49" charset="0"/>
              </a:rPr>
              <a:t>SIZE</a:t>
            </a:r>
            <a:r>
              <a:rPr lang="en-US" altLang="en-US" sz="1800">
                <a:latin typeface="Courier New" panose="02070309020205020404" pitchFamily="49" charset="0"/>
              </a:rPr>
              <a:t>; i &gt;= 1; i--) {    </a:t>
            </a:r>
            <a:r>
              <a:rPr lang="en-US" altLang="en-US" sz="1800" b="1">
                <a:solidFill>
                  <a:schemeClr val="accent1"/>
                </a:solidFill>
                <a:latin typeface="Courier New" panose="02070309020205020404" pitchFamily="49" charset="0"/>
              </a:rPr>
              <a:t>// OK</a:t>
            </a:r>
            <a:endParaRPr lang="en-US" altLang="en-US" sz="1800">
              <a:solidFill>
                <a:schemeClr val="accent1"/>
              </a:solidFill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  ...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60000"/>
              </a:lnSpc>
              <a:spcBef>
                <a:spcPts val="300"/>
              </a:spcBef>
              <a:spcAft>
                <a:spcPts val="100"/>
              </a:spcAft>
              <a:buNone/>
            </a:pPr>
            <a:r>
              <a:rPr lang="en-US" altLang="en-US" sz="1800">
                <a:latin typeface="Courier New" panose="02070309020205020404" pitchFamily="49" charset="0"/>
              </a:rPr>
              <a:t>}</a:t>
            </a:r>
            <a:endParaRPr lang="en-US" altLang="en-US" sz="150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2781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Loop tables and constant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marL="273050" indent="-273050"/>
            <a:r>
              <a:rPr lang="en-US" altLang="en-US" smtClean="0"/>
              <a:t>Let's modify our loop table to use </a:t>
            </a:r>
            <a:r>
              <a:rPr lang="en-US" altLang="en-US" smtClean="0">
                <a:latin typeface="Courier New" panose="02070309020205020404" pitchFamily="49" charset="0"/>
              </a:rPr>
              <a:t>SIZE</a:t>
            </a:r>
            <a:endParaRPr lang="en-US" altLang="en-US" smtClean="0"/>
          </a:p>
          <a:p>
            <a:pPr marL="639763" lvl="1" indent="-246063"/>
            <a:r>
              <a:rPr lang="en-US" altLang="en-US" smtClean="0"/>
              <a:t>This can change the amount added in the loop expression</a:t>
            </a:r>
          </a:p>
          <a:p>
            <a:pPr marL="639763" lvl="1" indent="-246063"/>
            <a:endParaRPr lang="en-US" altLang="en-US" smtClean="0"/>
          </a:p>
          <a:p>
            <a:pPr marL="639763" lvl="1" indent="-246063"/>
            <a:endParaRPr lang="en-US" altLang="en-US" smtClean="0"/>
          </a:p>
          <a:p>
            <a:pPr marL="639763" lvl="1" indent="-246063"/>
            <a:endParaRPr lang="en-US" altLang="en-US" smtClean="0"/>
          </a:p>
          <a:p>
            <a:pPr marL="639763" lvl="1" indent="-246063">
              <a:buNone/>
            </a:pPr>
            <a:endParaRPr lang="en-US" altLang="en-US" smtClean="0"/>
          </a:p>
          <a:p>
            <a:pPr marL="273050" indent="-273050">
              <a:lnSpc>
                <a:spcPct val="70000"/>
              </a:lnSpc>
              <a:buNone/>
            </a:pPr>
            <a:endParaRPr lang="en-US" altLang="en-US" sz="2200">
              <a:latin typeface="Courier New" panose="02070309020205020404" pitchFamily="49" charset="0"/>
            </a:endParaRPr>
          </a:p>
          <a:p>
            <a:pPr marL="273050" indent="-273050">
              <a:lnSpc>
                <a:spcPct val="65000"/>
              </a:lnSpc>
              <a:buNone/>
            </a:pPr>
            <a:r>
              <a:rPr lang="en-US" altLang="en-US" sz="2200">
                <a:latin typeface="Courier New" panose="02070309020205020404" pitchFamily="49" charset="0"/>
              </a:rPr>
              <a:t>#================#      #============#</a:t>
            </a:r>
          </a:p>
          <a:p>
            <a:pPr marL="273050" indent="-273050">
              <a:lnSpc>
                <a:spcPct val="65000"/>
              </a:lnSpc>
              <a:buNone/>
            </a:pPr>
            <a:r>
              <a:rPr lang="en-US" altLang="en-US" sz="2200">
                <a:latin typeface="Courier New" panose="02070309020205020404" pitchFamily="49" charset="0"/>
              </a:rPr>
              <a:t>|      &lt;&gt;&lt;&gt;      |      |    &lt;&gt;&lt;&gt;    |</a:t>
            </a:r>
          </a:p>
          <a:p>
            <a:pPr marL="273050" indent="-273050">
              <a:lnSpc>
                <a:spcPct val="65000"/>
              </a:lnSpc>
              <a:buNone/>
            </a:pPr>
            <a:r>
              <a:rPr lang="en-US" altLang="en-US" sz="2200">
                <a:latin typeface="Courier New" panose="02070309020205020404" pitchFamily="49" charset="0"/>
              </a:rPr>
              <a:t>|    &lt;&gt;....&lt;&gt;    |      |  &lt;&gt;....&lt;&gt;  |</a:t>
            </a:r>
          </a:p>
          <a:p>
            <a:pPr marL="273050" indent="-273050">
              <a:lnSpc>
                <a:spcPct val="65000"/>
              </a:lnSpc>
              <a:buNone/>
            </a:pPr>
            <a:r>
              <a:rPr lang="en-US" altLang="en-US" sz="2200">
                <a:latin typeface="Courier New" panose="02070309020205020404" pitchFamily="49" charset="0"/>
              </a:rPr>
              <a:t>|  &lt;&gt;........&lt;&gt;  |      |&lt;&gt;........&lt;&gt;|</a:t>
            </a:r>
          </a:p>
          <a:p>
            <a:pPr marL="273050" indent="-273050">
              <a:lnSpc>
                <a:spcPct val="65000"/>
              </a:lnSpc>
              <a:buNone/>
            </a:pPr>
            <a:r>
              <a:rPr lang="en-US" altLang="en-US" sz="2200">
                <a:latin typeface="Courier New" panose="02070309020205020404" pitchFamily="49" charset="0"/>
              </a:rPr>
              <a:t>|&lt;&gt;............&lt;&gt;|      |&lt;&gt;........&lt;&gt;|</a:t>
            </a:r>
          </a:p>
          <a:p>
            <a:pPr marL="273050" indent="-273050">
              <a:lnSpc>
                <a:spcPct val="65000"/>
              </a:lnSpc>
              <a:buNone/>
            </a:pPr>
            <a:r>
              <a:rPr lang="en-US" altLang="en-US" sz="2200">
                <a:latin typeface="Courier New" panose="02070309020205020404" pitchFamily="49" charset="0"/>
              </a:rPr>
              <a:t>|&lt;&gt;............&lt;&gt;|      |  &lt;&gt;....&lt;&gt;  |</a:t>
            </a:r>
          </a:p>
          <a:p>
            <a:pPr marL="273050" indent="-273050">
              <a:lnSpc>
                <a:spcPct val="65000"/>
              </a:lnSpc>
              <a:buNone/>
            </a:pPr>
            <a:r>
              <a:rPr lang="en-US" altLang="en-US" sz="2200">
                <a:latin typeface="Courier New" panose="02070309020205020404" pitchFamily="49" charset="0"/>
              </a:rPr>
              <a:t>|  &lt;&gt;........&lt;&gt;  |      |    &lt;&gt;&lt;&gt;    |</a:t>
            </a:r>
          </a:p>
          <a:p>
            <a:pPr marL="273050" indent="-273050">
              <a:lnSpc>
                <a:spcPct val="65000"/>
              </a:lnSpc>
              <a:buNone/>
            </a:pPr>
            <a:r>
              <a:rPr lang="en-US" altLang="en-US" sz="2200">
                <a:latin typeface="Courier New" panose="02070309020205020404" pitchFamily="49" charset="0"/>
              </a:rPr>
              <a:t>|    &lt;&gt;....&lt;&gt;    |      #============#</a:t>
            </a:r>
          </a:p>
          <a:p>
            <a:pPr marL="273050" indent="-273050">
              <a:lnSpc>
                <a:spcPct val="65000"/>
              </a:lnSpc>
              <a:buNone/>
            </a:pPr>
            <a:r>
              <a:rPr lang="en-US" altLang="en-US" sz="2200">
                <a:latin typeface="Courier New" panose="02070309020205020404" pitchFamily="49" charset="0"/>
              </a:rPr>
              <a:t>|      &lt;&gt;&lt;&gt;      |</a:t>
            </a:r>
          </a:p>
          <a:p>
            <a:pPr marL="273050" indent="-273050">
              <a:lnSpc>
                <a:spcPct val="65000"/>
              </a:lnSpc>
              <a:buNone/>
            </a:pPr>
            <a:r>
              <a:rPr lang="en-US" altLang="en-US" sz="2200">
                <a:latin typeface="Courier New" panose="02070309020205020404" pitchFamily="49" charset="0"/>
              </a:rPr>
              <a:t>#================#</a:t>
            </a:r>
          </a:p>
        </p:txBody>
      </p:sp>
      <p:graphicFrame>
        <p:nvGraphicFramePr>
          <p:cNvPr id="1521892" name="Group 228"/>
          <p:cNvGraphicFramePr>
            <a:graphicFrameLocks noGrp="1"/>
          </p:cNvGraphicFramePr>
          <p:nvPr/>
        </p:nvGraphicFramePr>
        <p:xfrm>
          <a:off x="2057401" y="2286000"/>
          <a:ext cx="8029575" cy="1149502"/>
        </p:xfrm>
        <a:graphic>
          <a:graphicData uri="http://schemas.openxmlformats.org/drawingml/2006/table">
            <a:tbl>
              <a:tblPr/>
              <a:tblGrid>
                <a:gridCol w="738188"/>
                <a:gridCol w="1016000"/>
                <a:gridCol w="1179512"/>
                <a:gridCol w="2384425"/>
                <a:gridCol w="1162050"/>
                <a:gridCol w="1549400"/>
              </a:tblGrid>
              <a:tr h="3655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SIZE</a:t>
                      </a: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line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spaces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-2*line +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(2*SIZE)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dots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4*line -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6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1,2,3,4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6,4,2,0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-2*line +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0,4,8,12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4*line - 4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1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1,2,3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4,2,0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-2*line +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0,4,8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4*line - 4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5" name="Group 228"/>
          <p:cNvGraphicFramePr>
            <a:graphicFrameLocks noGrp="1"/>
          </p:cNvGraphicFramePr>
          <p:nvPr/>
        </p:nvGraphicFramePr>
        <p:xfrm>
          <a:off x="2057401" y="2286000"/>
          <a:ext cx="8029575" cy="1149502"/>
        </p:xfrm>
        <a:graphic>
          <a:graphicData uri="http://schemas.openxmlformats.org/drawingml/2006/table">
            <a:tbl>
              <a:tblPr/>
              <a:tblGrid>
                <a:gridCol w="738188"/>
                <a:gridCol w="1016000"/>
                <a:gridCol w="1179512"/>
                <a:gridCol w="2384425"/>
                <a:gridCol w="1162050"/>
                <a:gridCol w="1549400"/>
              </a:tblGrid>
              <a:tr h="3655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SIZE</a:t>
                      </a: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line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spaces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dots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6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1,2,3,4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6,4,2,0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0,4,8,12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1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1,2,3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4,2,0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0,4,8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6" name="Group 228"/>
          <p:cNvGraphicFramePr>
            <a:graphicFrameLocks noGrp="1"/>
          </p:cNvGraphicFramePr>
          <p:nvPr/>
        </p:nvGraphicFramePr>
        <p:xfrm>
          <a:off x="2057401" y="2286000"/>
          <a:ext cx="8029575" cy="1149502"/>
        </p:xfrm>
        <a:graphic>
          <a:graphicData uri="http://schemas.openxmlformats.org/drawingml/2006/table">
            <a:tbl>
              <a:tblPr/>
              <a:tblGrid>
                <a:gridCol w="738188"/>
                <a:gridCol w="1016000"/>
                <a:gridCol w="1179512"/>
                <a:gridCol w="2384425"/>
                <a:gridCol w="1162050"/>
                <a:gridCol w="1549400"/>
              </a:tblGrid>
              <a:tr h="3655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SIZE</a:t>
                      </a: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line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spaces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dots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6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1,2,3,4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6,4,2,0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-2*line +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0,4,8,12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4*line - 4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1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1,2,3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4,2,0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-2*line +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0,4,8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4*line - 4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1784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21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Partial solution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public static final int SIZE = 4;</a:t>
            </a:r>
          </a:p>
          <a:p>
            <a:pPr marL="273050" indent="-273050">
              <a:spcBef>
                <a:spcPct val="0"/>
              </a:spcBef>
              <a:buNone/>
            </a:pPr>
            <a:endParaRPr lang="en-US" altLang="en-US" sz="800" b="1">
              <a:latin typeface="Courier New" panose="02070309020205020404" pitchFamily="49" charset="0"/>
            </a:endParaRP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 b="1">
                <a:solidFill>
                  <a:srgbClr val="008080"/>
                </a:solidFill>
                <a:latin typeface="Courier New" panose="02070309020205020404" pitchFamily="49" charset="0"/>
              </a:rPr>
              <a:t>// Prints the expanding pattern of &lt;&gt; for the top half of the figure.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public static void drawTopHalf() {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for (int line = 1; line &lt;= </a:t>
            </a:r>
            <a:r>
              <a:rPr lang="en-US" altLang="en-US" sz="1600" b="1">
                <a:latin typeface="Courier New" panose="02070309020205020404" pitchFamily="49" charset="0"/>
              </a:rPr>
              <a:t>SIZE</a:t>
            </a:r>
            <a:r>
              <a:rPr lang="en-US" altLang="en-US" sz="1600">
                <a:latin typeface="Courier New" panose="02070309020205020404" pitchFamily="49" charset="0"/>
              </a:rPr>
              <a:t>; line++) {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System.out.print("|");</a:t>
            </a:r>
          </a:p>
          <a:p>
            <a:pPr marL="273050" indent="-273050">
              <a:spcBef>
                <a:spcPct val="0"/>
              </a:spcBef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for (int space = 1; space &lt;= (line * -2 + </a:t>
            </a:r>
            <a:r>
              <a:rPr lang="en-US" altLang="en-US" sz="1600" b="1">
                <a:latin typeface="Courier New" panose="02070309020205020404" pitchFamily="49" charset="0"/>
              </a:rPr>
              <a:t>(2*SIZE)</a:t>
            </a:r>
            <a:r>
              <a:rPr lang="en-US" altLang="en-US" sz="1600">
                <a:latin typeface="Courier New" panose="02070309020205020404" pitchFamily="49" charset="0"/>
              </a:rPr>
              <a:t>); space++) {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System.out.print(" ");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}</a:t>
            </a:r>
          </a:p>
          <a:p>
            <a:pPr marL="273050" indent="-273050">
              <a:spcBef>
                <a:spcPct val="0"/>
              </a:spcBef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System.out.print("&lt;&gt;");</a:t>
            </a:r>
          </a:p>
          <a:p>
            <a:pPr marL="273050" indent="-273050">
              <a:spcBef>
                <a:spcPct val="0"/>
              </a:spcBef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for (int dot = 1; dot &lt;= (line * 4 - </a:t>
            </a:r>
            <a:r>
              <a:rPr lang="en-US" altLang="en-US" sz="1600" b="1">
                <a:latin typeface="Courier New" panose="02070309020205020404" pitchFamily="49" charset="0"/>
              </a:rPr>
              <a:t>4</a:t>
            </a:r>
            <a:r>
              <a:rPr lang="en-US" altLang="en-US" sz="1600">
                <a:latin typeface="Courier New" panose="02070309020205020404" pitchFamily="49" charset="0"/>
              </a:rPr>
              <a:t>); dot++) {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System.out.print(".");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}</a:t>
            </a:r>
          </a:p>
          <a:p>
            <a:pPr marL="273050" indent="-273050">
              <a:spcBef>
                <a:spcPct val="0"/>
              </a:spcBef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System.out.print("&lt;&gt;");</a:t>
            </a:r>
          </a:p>
          <a:p>
            <a:pPr marL="273050" indent="-273050">
              <a:spcBef>
                <a:spcPct val="0"/>
              </a:spcBef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for (int space = 1; space &lt;= (line * -2 + </a:t>
            </a:r>
            <a:r>
              <a:rPr lang="en-US" altLang="en-US" sz="1600" b="1">
                <a:latin typeface="Courier New" panose="02070309020205020404" pitchFamily="49" charset="0"/>
              </a:rPr>
              <a:t>(2*SIZE)</a:t>
            </a:r>
            <a:r>
              <a:rPr lang="en-US" altLang="en-US" sz="1600">
                <a:latin typeface="Courier New" panose="02070309020205020404" pitchFamily="49" charset="0"/>
              </a:rPr>
              <a:t>); space++) {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System.out.print(" ");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}</a:t>
            </a:r>
          </a:p>
          <a:p>
            <a:pPr marL="273050" indent="-273050">
              <a:spcBef>
                <a:spcPct val="0"/>
              </a:spcBef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System.out.println("|");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}</a:t>
            </a:r>
          </a:p>
          <a:p>
            <a:pPr marL="273050" indent="-273050">
              <a:spcBef>
                <a:spcPct val="0"/>
              </a:spcBef>
              <a:buNone/>
            </a:pPr>
            <a:r>
              <a:rPr lang="en-US" altLang="en-US" sz="160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720130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Observations about constant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dirty="0" smtClean="0"/>
              <a:t>The constant can change the "intercept" in an expression.</a:t>
            </a:r>
          </a:p>
          <a:p>
            <a:pPr marL="639763" lvl="1" indent="-246063"/>
            <a:r>
              <a:rPr lang="en-US" altLang="en-US" dirty="0" smtClean="0"/>
              <a:t>Usually the "slope" is unchanged.</a:t>
            </a:r>
          </a:p>
          <a:p>
            <a:pPr marL="639763" lvl="1" indent="-246063"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public static final 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SIZE = 4;</a:t>
            </a:r>
          </a:p>
          <a:p>
            <a:pPr marL="639763" lvl="1" indent="-246063"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for (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space = 1; space &lt;= (line * </a:t>
            </a:r>
            <a:r>
              <a:rPr lang="en-US" altLang="en-US" sz="1800" dirty="0">
                <a:solidFill>
                  <a:srgbClr val="808080"/>
                </a:solidFill>
                <a:latin typeface="Courier New" panose="02070309020205020404" pitchFamily="49" charset="0"/>
              </a:rPr>
              <a:t>-2</a:t>
            </a:r>
            <a:r>
              <a:rPr lang="en-US" altLang="en-US" sz="1800" dirty="0">
                <a:latin typeface="Courier New" panose="02070309020205020404" pitchFamily="49" charset="0"/>
              </a:rPr>
              <a:t> + </a:t>
            </a:r>
            <a:r>
              <a:rPr lang="en-US" alt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(2 * SIZE)</a:t>
            </a:r>
            <a:r>
              <a:rPr lang="en-US" altLang="en-US" sz="1800" dirty="0">
                <a:latin typeface="Courier New" panose="02070309020205020404" pitchFamily="49" charset="0"/>
              </a:rPr>
              <a:t>);     </a:t>
            </a:r>
          </a:p>
          <a:p>
            <a:pPr marL="639763" lvl="1" indent="-246063"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</a:t>
            </a:r>
            <a:r>
              <a:rPr lang="en-US" altLang="en-US" sz="1800" dirty="0">
                <a:latin typeface="Courier New" panose="02070309020205020404" pitchFamily="49" charset="0"/>
              </a:rPr>
              <a:t> space++) {</a:t>
            </a:r>
          </a:p>
          <a:p>
            <a:pPr marL="639763" lvl="1" indent="-246063"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1800" dirty="0">
                <a:latin typeface="Courier New" panose="02070309020205020404" pitchFamily="49" charset="0"/>
              </a:rPr>
              <a:t>(" ");</a:t>
            </a:r>
          </a:p>
          <a:p>
            <a:pPr marL="639763" lvl="1" indent="-246063"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}</a:t>
            </a:r>
          </a:p>
          <a:p>
            <a:pPr marL="639763" lvl="1" indent="-246063"/>
            <a:endParaRPr lang="en-US" altLang="en-US" sz="1900" dirty="0">
              <a:latin typeface="Courier New" panose="02070309020205020404" pitchFamily="49" charset="0"/>
            </a:endParaRPr>
          </a:p>
          <a:p>
            <a:pPr marL="273050" indent="-273050"/>
            <a:r>
              <a:rPr lang="en-US" altLang="en-US" dirty="0" smtClean="0"/>
              <a:t>It doesn't replace </a:t>
            </a:r>
            <a:r>
              <a:rPr lang="en-US" altLang="en-US" i="1" dirty="0" smtClean="0"/>
              <a:t>every </a:t>
            </a:r>
            <a:r>
              <a:rPr lang="en-US" altLang="en-US" dirty="0" smtClean="0"/>
              <a:t>occurrence of the original value.</a:t>
            </a:r>
          </a:p>
          <a:p>
            <a:pPr marL="639763" lvl="1" indent="-246063"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for 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dot = 1; dot &lt;= (line * </a:t>
            </a:r>
            <a:r>
              <a:rPr lang="en-US" altLang="en-US" sz="2000" b="1" dirty="0">
                <a:solidFill>
                  <a:srgbClr val="808080"/>
                </a:solidFill>
                <a:latin typeface="Courier New" panose="02070309020205020404" pitchFamily="49" charset="0"/>
              </a:rPr>
              <a:t>4</a:t>
            </a:r>
            <a:r>
              <a:rPr lang="en-US" altLang="en-US" sz="2000" dirty="0">
                <a:latin typeface="Courier New" panose="02070309020205020404" pitchFamily="49" charset="0"/>
              </a:rPr>
              <a:t> - </a:t>
            </a:r>
            <a:r>
              <a:rPr lang="en-US" altLang="en-US" sz="2000" b="1" dirty="0">
                <a:solidFill>
                  <a:srgbClr val="808080"/>
                </a:solidFill>
                <a:latin typeface="Courier New" panose="02070309020205020404" pitchFamily="49" charset="0"/>
              </a:rPr>
              <a:t>4</a:t>
            </a:r>
            <a:r>
              <a:rPr lang="en-US" altLang="en-US" sz="2000" dirty="0">
                <a:latin typeface="Courier New" panose="02070309020205020404" pitchFamily="49" charset="0"/>
              </a:rPr>
              <a:t>); dot++) {</a:t>
            </a:r>
          </a:p>
          <a:p>
            <a:pPr marL="639763" lvl="1" indent="-246063"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2000" dirty="0">
                <a:latin typeface="Courier New" panose="02070309020205020404" pitchFamily="49" charset="0"/>
              </a:rPr>
              <a:t>(".");</a:t>
            </a:r>
          </a:p>
          <a:p>
            <a:pPr marL="639763" lvl="1" indent="-246063"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85040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Integer division with </a:t>
            </a:r>
            <a:r>
              <a:rPr lang="en-US" altLang="en-US" smtClean="0">
                <a:latin typeface="Courier New" panose="02070309020205020404" pitchFamily="49" charset="0"/>
              </a:rPr>
              <a:t>/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marL="273050" indent="-273050">
              <a:tabLst>
                <a:tab pos="2286000" algn="l"/>
              </a:tabLst>
            </a:pPr>
            <a:r>
              <a:rPr lang="en-US" altLang="en-US" dirty="0" smtClean="0"/>
              <a:t>When we divide integers, the quotient is also an integer.</a:t>
            </a:r>
          </a:p>
          <a:p>
            <a:pPr marL="639763" lvl="1" indent="-246063">
              <a:tabLst>
                <a:tab pos="2286000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14 / 4</a:t>
            </a:r>
            <a:r>
              <a:rPr lang="en-US" altLang="en-US" dirty="0" smtClean="0"/>
              <a:t>  is  </a:t>
            </a:r>
            <a:r>
              <a:rPr lang="en-US" altLang="en-US" dirty="0" smtClean="0">
                <a:latin typeface="Courier New" panose="02070309020205020404" pitchFamily="49" charset="0"/>
              </a:rPr>
              <a:t>3</a:t>
            </a:r>
            <a:r>
              <a:rPr lang="en-US" altLang="en-US" dirty="0" smtClean="0"/>
              <a:t>, not </a:t>
            </a:r>
            <a:r>
              <a:rPr lang="en-US" altLang="en-US" dirty="0" smtClean="0">
                <a:latin typeface="Courier New" panose="02070309020205020404" pitchFamily="49" charset="0"/>
              </a:rPr>
              <a:t>3.5</a:t>
            </a:r>
          </a:p>
          <a:p>
            <a:pPr marL="273050" indent="-273050">
              <a:lnSpc>
                <a:spcPct val="70000"/>
              </a:lnSpc>
              <a:buNone/>
              <a:tabLst>
                <a:tab pos="2286000" algn="l"/>
              </a:tabLst>
            </a:pPr>
            <a:endParaRPr lang="en-US" altLang="en-US" sz="2200" b="1" dirty="0">
              <a:latin typeface="Courier New" panose="02070309020205020404" pitchFamily="49" charset="0"/>
            </a:endParaRPr>
          </a:p>
          <a:p>
            <a:pPr marL="273050" indent="-273050">
              <a:lnSpc>
                <a:spcPct val="70000"/>
              </a:lnSpc>
              <a:buNone/>
              <a:tabLst>
                <a:tab pos="2286000" algn="l"/>
              </a:tabLst>
            </a:pPr>
            <a:r>
              <a:rPr lang="en-US" altLang="en-US" sz="2200" b="1" dirty="0">
                <a:latin typeface="Courier New" panose="02070309020205020404" pitchFamily="49" charset="0"/>
              </a:rPr>
              <a:t>     </a:t>
            </a:r>
            <a:r>
              <a:rPr lang="en-US" altLang="en-US" sz="2200" b="1" u="sng" dirty="0">
                <a:latin typeface="Courier New" panose="02070309020205020404" pitchFamily="49" charset="0"/>
              </a:rPr>
              <a:t>   3</a:t>
            </a:r>
            <a:r>
              <a:rPr lang="en-US" altLang="en-US" sz="2200" b="1" dirty="0">
                <a:latin typeface="Courier New" panose="02070309020205020404" pitchFamily="49" charset="0"/>
              </a:rPr>
              <a:t>              </a:t>
            </a:r>
            <a:r>
              <a:rPr lang="en-US" altLang="en-US" sz="2200" b="1" u="sng" dirty="0">
                <a:latin typeface="Courier New" panose="02070309020205020404" pitchFamily="49" charset="0"/>
              </a:rPr>
              <a:t>   4</a:t>
            </a:r>
            <a:r>
              <a:rPr lang="en-US" altLang="en-US" sz="2200" b="1" dirty="0">
                <a:latin typeface="Courier New" panose="02070309020205020404" pitchFamily="49" charset="0"/>
              </a:rPr>
              <a:t>                  </a:t>
            </a:r>
            <a:r>
              <a:rPr lang="en-US" altLang="en-US" sz="2200" b="1" u="sng" dirty="0">
                <a:latin typeface="Courier New" panose="02070309020205020404" pitchFamily="49" charset="0"/>
              </a:rPr>
              <a:t>    52</a:t>
            </a:r>
          </a:p>
          <a:p>
            <a:pPr marL="273050" indent="-273050">
              <a:lnSpc>
                <a:spcPct val="70000"/>
              </a:lnSpc>
              <a:buNone/>
              <a:tabLst>
                <a:tab pos="2286000" algn="l"/>
              </a:tabLst>
            </a:pPr>
            <a:r>
              <a:rPr lang="en-US" altLang="en-US" sz="2200" dirty="0">
                <a:latin typeface="Courier New" panose="02070309020205020404" pitchFamily="49" charset="0"/>
              </a:rPr>
              <a:t>   4 ) 14           10 ) 45               27 ) 1425</a:t>
            </a:r>
          </a:p>
          <a:p>
            <a:pPr marL="273050" indent="-273050">
              <a:lnSpc>
                <a:spcPct val="70000"/>
              </a:lnSpc>
              <a:buNone/>
              <a:tabLst>
                <a:tab pos="2286000" algn="l"/>
              </a:tabLst>
            </a:pPr>
            <a:r>
              <a:rPr lang="en-US" altLang="en-US" sz="2200" dirty="0">
                <a:latin typeface="Courier New" panose="02070309020205020404" pitchFamily="49" charset="0"/>
              </a:rPr>
              <a:t>       </a:t>
            </a:r>
            <a:r>
              <a:rPr lang="en-US" altLang="en-US" sz="2200" u="sng" dirty="0">
                <a:latin typeface="Courier New" panose="02070309020205020404" pitchFamily="49" charset="0"/>
              </a:rPr>
              <a:t>12</a:t>
            </a:r>
            <a:r>
              <a:rPr lang="en-US" altLang="en-US" sz="2200" dirty="0">
                <a:latin typeface="Courier New" panose="02070309020205020404" pitchFamily="49" charset="0"/>
              </a:rPr>
              <a:t>                </a:t>
            </a:r>
            <a:r>
              <a:rPr lang="en-US" altLang="en-US" sz="2200" u="sng" dirty="0">
                <a:latin typeface="Courier New" panose="02070309020205020404" pitchFamily="49" charset="0"/>
              </a:rPr>
              <a:t>40</a:t>
            </a:r>
            <a:r>
              <a:rPr lang="en-US" altLang="en-US" sz="2200" dirty="0">
                <a:latin typeface="Courier New" panose="02070309020205020404" pitchFamily="49" charset="0"/>
              </a:rPr>
              <a:t>                    </a:t>
            </a:r>
            <a:r>
              <a:rPr lang="en-US" altLang="en-US" sz="2200" u="sng" dirty="0">
                <a:latin typeface="Courier New" panose="02070309020205020404" pitchFamily="49" charset="0"/>
              </a:rPr>
              <a:t>135</a:t>
            </a:r>
          </a:p>
          <a:p>
            <a:pPr marL="273050" indent="-273050">
              <a:lnSpc>
                <a:spcPct val="70000"/>
              </a:lnSpc>
              <a:buNone/>
              <a:tabLst>
                <a:tab pos="2286000" algn="l"/>
              </a:tabLst>
            </a:pPr>
            <a:r>
              <a:rPr lang="en-US" altLang="en-US" sz="2200" dirty="0">
                <a:latin typeface="Courier New" panose="02070309020205020404" pitchFamily="49" charset="0"/>
              </a:rPr>
              <a:t>        2                 5                      75</a:t>
            </a:r>
          </a:p>
          <a:p>
            <a:pPr marL="273050" indent="-273050">
              <a:lnSpc>
                <a:spcPct val="70000"/>
              </a:lnSpc>
              <a:buNone/>
              <a:tabLst>
                <a:tab pos="2286000" algn="l"/>
              </a:tabLst>
            </a:pPr>
            <a:r>
              <a:rPr lang="en-US" altLang="en-US" sz="2200" dirty="0">
                <a:latin typeface="Courier New" panose="02070309020205020404" pitchFamily="49" charset="0"/>
              </a:rPr>
              <a:t>                                                 </a:t>
            </a:r>
            <a:r>
              <a:rPr lang="en-US" altLang="en-US" sz="2200" u="sng" dirty="0">
                <a:latin typeface="Courier New" panose="02070309020205020404" pitchFamily="49" charset="0"/>
              </a:rPr>
              <a:t>54</a:t>
            </a:r>
          </a:p>
          <a:p>
            <a:pPr marL="273050" indent="-273050">
              <a:lnSpc>
                <a:spcPct val="70000"/>
              </a:lnSpc>
              <a:buNone/>
              <a:tabLst>
                <a:tab pos="2286000" algn="l"/>
              </a:tabLst>
            </a:pPr>
            <a:r>
              <a:rPr lang="en-US" altLang="en-US" sz="2200" dirty="0">
                <a:latin typeface="Courier New" panose="02070309020205020404" pitchFamily="49" charset="0"/>
              </a:rPr>
              <a:t>                                                 21</a:t>
            </a:r>
            <a:endParaRPr lang="en-US" altLang="en-US" sz="800" dirty="0">
              <a:latin typeface="Courier New" panose="02070309020205020404" pitchFamily="49" charset="0"/>
            </a:endParaRPr>
          </a:p>
          <a:p>
            <a:pPr marL="273050" indent="-273050">
              <a:tabLst>
                <a:tab pos="2286000" algn="l"/>
              </a:tabLst>
            </a:pPr>
            <a:r>
              <a:rPr lang="en-US" altLang="en-US" dirty="0" smtClean="0"/>
              <a:t>More examples:	</a:t>
            </a:r>
          </a:p>
          <a:p>
            <a:pPr marL="639763" lvl="1" indent="-246063">
              <a:tabLst>
                <a:tab pos="2286000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32 / 5</a:t>
            </a:r>
            <a:r>
              <a:rPr lang="en-US" altLang="en-US" dirty="0" smtClean="0"/>
              <a:t>	is  </a:t>
            </a:r>
            <a:r>
              <a:rPr lang="en-US" altLang="en-US" dirty="0">
                <a:latin typeface="Courier New" panose="02070309020205020404" pitchFamily="49" charset="0"/>
              </a:rPr>
              <a:t>?</a:t>
            </a:r>
            <a:endParaRPr lang="en-US" altLang="en-US" dirty="0" smtClean="0">
              <a:latin typeface="Courier New" panose="02070309020205020404" pitchFamily="49" charset="0"/>
            </a:endParaRPr>
          </a:p>
          <a:p>
            <a:pPr marL="639763" lvl="1" indent="-246063">
              <a:tabLst>
                <a:tab pos="2286000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84 / 10</a:t>
            </a:r>
            <a:r>
              <a:rPr lang="en-US" altLang="en-US" dirty="0" smtClean="0"/>
              <a:t>	is  </a:t>
            </a:r>
            <a:r>
              <a:rPr lang="en-US" altLang="en-US" dirty="0">
                <a:latin typeface="Courier New" panose="02070309020205020404" pitchFamily="49" charset="0"/>
              </a:rPr>
              <a:t>?</a:t>
            </a:r>
            <a:endParaRPr lang="en-US" altLang="en-US" dirty="0" smtClean="0">
              <a:latin typeface="Courier New" panose="02070309020205020404" pitchFamily="49" charset="0"/>
            </a:endParaRPr>
          </a:p>
          <a:p>
            <a:pPr marL="639763" lvl="1" indent="-246063">
              <a:tabLst>
                <a:tab pos="2286000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156 / 100</a:t>
            </a:r>
            <a:r>
              <a:rPr lang="en-US" altLang="en-US" dirty="0" smtClean="0"/>
              <a:t>	is  </a:t>
            </a:r>
            <a:r>
              <a:rPr lang="en-US" altLang="en-US" dirty="0">
                <a:latin typeface="Courier New" panose="02070309020205020404" pitchFamily="49" charset="0"/>
              </a:rPr>
              <a:t>?</a:t>
            </a:r>
            <a:endParaRPr lang="en-US" altLang="en-US" dirty="0" smtClean="0">
              <a:latin typeface="Courier New" panose="02070309020205020404" pitchFamily="49" charset="0"/>
            </a:endParaRPr>
          </a:p>
          <a:p>
            <a:pPr lvl="2" indent="-246063">
              <a:tabLst>
                <a:tab pos="2286000" algn="l"/>
              </a:tabLst>
            </a:pPr>
            <a:endParaRPr lang="en-US" altLang="en-US" dirty="0" smtClean="0"/>
          </a:p>
          <a:p>
            <a:pPr marL="639763" lvl="1" indent="-246063">
              <a:tabLst>
                <a:tab pos="2286000" algn="l"/>
              </a:tabLst>
            </a:pPr>
            <a:r>
              <a:rPr lang="en-US" altLang="en-US" dirty="0" smtClean="0"/>
              <a:t>Dividing by 0 causes an error when your program runs.</a:t>
            </a:r>
          </a:p>
        </p:txBody>
      </p:sp>
    </p:spTree>
    <p:extLst>
      <p:ext uri="{BB962C8B-B14F-4D97-AF65-F5344CB8AC3E}">
        <p14:creationId xmlns:p14="http://schemas.microsoft.com/office/powerpoint/2010/main" val="199470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Integer remainder with </a:t>
            </a:r>
            <a:r>
              <a:rPr lang="en-US" altLang="en-US" smtClean="0">
                <a:latin typeface="Courier New" panose="02070309020205020404" pitchFamily="49" charset="0"/>
              </a:rPr>
              <a:t>%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marL="273050" indent="-273050">
              <a:tabLst>
                <a:tab pos="2290763" algn="l"/>
                <a:tab pos="4799013" algn="l"/>
              </a:tabLst>
            </a:pPr>
            <a:r>
              <a:rPr lang="en-US" altLang="en-US" sz="2200" dirty="0"/>
              <a:t>The </a:t>
            </a:r>
            <a:r>
              <a:rPr lang="en-US" altLang="en-US" sz="2200" dirty="0">
                <a:latin typeface="Courier New" panose="02070309020205020404" pitchFamily="49" charset="0"/>
              </a:rPr>
              <a:t>%</a:t>
            </a:r>
            <a:r>
              <a:rPr lang="en-US" altLang="en-US" sz="2200" dirty="0"/>
              <a:t> operator computes the remainder from integer division.</a:t>
            </a:r>
          </a:p>
          <a:p>
            <a:pPr marL="639763" lvl="1" indent="-246063">
              <a:tabLst>
                <a:tab pos="2290763" algn="l"/>
                <a:tab pos="4799013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14 % 4</a:t>
            </a:r>
            <a:r>
              <a:rPr lang="en-US" altLang="en-US" dirty="0" smtClean="0"/>
              <a:t>	is  </a:t>
            </a:r>
            <a:r>
              <a:rPr lang="en-US" altLang="en-US" dirty="0" smtClean="0">
                <a:latin typeface="Courier New" panose="02070309020205020404" pitchFamily="49" charset="0"/>
              </a:rPr>
              <a:t>2</a:t>
            </a:r>
          </a:p>
          <a:p>
            <a:pPr marL="639763" lvl="1" indent="-246063">
              <a:tabLst>
                <a:tab pos="2290763" algn="l"/>
                <a:tab pos="4799013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218 % 5</a:t>
            </a:r>
            <a:r>
              <a:rPr lang="en-US" altLang="en-US" dirty="0" smtClean="0"/>
              <a:t>	is  </a:t>
            </a:r>
            <a:r>
              <a:rPr lang="en-US" altLang="en-US" dirty="0" smtClean="0">
                <a:latin typeface="Courier New" panose="02070309020205020404" pitchFamily="49" charset="0"/>
              </a:rPr>
              <a:t>3</a:t>
            </a:r>
            <a:r>
              <a:rPr lang="en-US" altLang="en-US" sz="800" dirty="0">
                <a:latin typeface="Courier New" panose="02070309020205020404" pitchFamily="49" charset="0"/>
              </a:rPr>
              <a:t/>
            </a:r>
            <a:br>
              <a:rPr lang="en-US" altLang="en-US" sz="800" dirty="0">
                <a:latin typeface="Courier New" panose="02070309020205020404" pitchFamily="49" charset="0"/>
              </a:rPr>
            </a:br>
            <a:r>
              <a:rPr lang="en-US" altLang="en-US" sz="800" dirty="0">
                <a:latin typeface="Courier New" panose="02070309020205020404" pitchFamily="49" charset="0"/>
              </a:rPr>
              <a:t> </a:t>
            </a:r>
            <a:br>
              <a:rPr lang="en-US" altLang="en-US" sz="8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     </a:t>
            </a:r>
            <a:r>
              <a:rPr lang="en-US" altLang="en-US" sz="2000" u="sng" dirty="0">
                <a:latin typeface="Courier New" panose="02070309020205020404" pitchFamily="49" charset="0"/>
              </a:rPr>
              <a:t>   3</a:t>
            </a:r>
            <a:r>
              <a:rPr lang="en-US" altLang="en-US" sz="2000" dirty="0">
                <a:latin typeface="Courier New" panose="02070309020205020404" pitchFamily="49" charset="0"/>
              </a:rPr>
              <a:t>                </a:t>
            </a:r>
            <a:r>
              <a:rPr lang="en-US" altLang="en-US" sz="2000" u="sng" dirty="0">
                <a:latin typeface="Courier New" panose="02070309020205020404" pitchFamily="49" charset="0"/>
              </a:rPr>
              <a:t>   43</a:t>
            </a:r>
            <a:br>
              <a:rPr lang="en-US" altLang="en-US" sz="2000" u="sng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   4 ) 14              5 ) 218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       </a:t>
            </a:r>
            <a:r>
              <a:rPr lang="en-US" altLang="en-US" sz="2000" u="sng" dirty="0">
                <a:latin typeface="Courier New" panose="02070309020205020404" pitchFamily="49" charset="0"/>
              </a:rPr>
              <a:t>12</a:t>
            </a:r>
            <a:r>
              <a:rPr lang="en-US" altLang="en-US" sz="2000" dirty="0">
                <a:latin typeface="Courier New" panose="02070309020205020404" pitchFamily="49" charset="0"/>
              </a:rPr>
              <a:t>                  </a:t>
            </a:r>
            <a:r>
              <a:rPr lang="en-US" altLang="en-US" sz="2000" u="sng" dirty="0">
                <a:latin typeface="Courier New" panose="02070309020205020404" pitchFamily="49" charset="0"/>
              </a:rPr>
              <a:t>20</a:t>
            </a:r>
            <a:r>
              <a:rPr lang="en-US" altLang="en-US" sz="2000" dirty="0">
                <a:latin typeface="Courier New" panose="02070309020205020404" pitchFamily="49" charset="0"/>
              </a:rPr>
              <a:t/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        </a:t>
            </a:r>
            <a:r>
              <a:rPr lang="en-US" altLang="en-US" sz="2000" b="1" dirty="0">
                <a:latin typeface="Courier New" panose="02070309020205020404" pitchFamily="49" charset="0"/>
              </a:rPr>
              <a:t>2</a:t>
            </a:r>
            <a:r>
              <a:rPr lang="en-US" altLang="en-US" sz="2000" dirty="0">
                <a:latin typeface="Courier New" panose="02070309020205020404" pitchFamily="49" charset="0"/>
              </a:rPr>
              <a:t>                   18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                            </a:t>
            </a:r>
            <a:r>
              <a:rPr lang="en-US" altLang="en-US" sz="2000" u="sng" dirty="0">
                <a:latin typeface="Courier New" panose="02070309020205020404" pitchFamily="49" charset="0"/>
              </a:rPr>
              <a:t>15</a:t>
            </a:r>
            <a:br>
              <a:rPr lang="en-US" altLang="en-US" sz="2000" u="sng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                             </a:t>
            </a:r>
            <a:r>
              <a:rPr lang="en-US" altLang="en-US" sz="2000" b="1" dirty="0">
                <a:latin typeface="Courier New" panose="02070309020205020404" pitchFamily="49" charset="0"/>
              </a:rPr>
              <a:t>3</a:t>
            </a:r>
          </a:p>
          <a:p>
            <a:pPr marL="273050" indent="-273050">
              <a:buNone/>
              <a:tabLst>
                <a:tab pos="2290763" algn="l"/>
                <a:tab pos="4799013" algn="l"/>
              </a:tabLst>
            </a:pPr>
            <a:endParaRPr lang="en-US" altLang="en-US" sz="800" dirty="0"/>
          </a:p>
          <a:p>
            <a:pPr marL="273050" indent="-273050">
              <a:buNone/>
              <a:tabLst>
                <a:tab pos="2290763" algn="l"/>
                <a:tab pos="4799013" algn="l"/>
              </a:tabLst>
            </a:pPr>
            <a:endParaRPr lang="en-US" altLang="en-US" sz="800" dirty="0"/>
          </a:p>
          <a:p>
            <a:pPr marL="273050" indent="-273050">
              <a:lnSpc>
                <a:spcPct val="110000"/>
              </a:lnSpc>
              <a:tabLst>
                <a:tab pos="2290763" algn="l"/>
                <a:tab pos="4799013" algn="l"/>
              </a:tabLst>
            </a:pPr>
            <a:r>
              <a:rPr lang="en-US" altLang="en-US" dirty="0" smtClean="0"/>
              <a:t>Applications of </a:t>
            </a:r>
            <a:r>
              <a:rPr lang="en-US" altLang="en-US" dirty="0" smtClean="0">
                <a:latin typeface="Courier New" panose="02070309020205020404" pitchFamily="49" charset="0"/>
              </a:rPr>
              <a:t>%</a:t>
            </a:r>
            <a:r>
              <a:rPr lang="en-US" altLang="en-US" dirty="0" smtClean="0"/>
              <a:t> operator:</a:t>
            </a:r>
          </a:p>
          <a:p>
            <a:pPr marL="639763" lvl="1" indent="-246063">
              <a:lnSpc>
                <a:spcPct val="110000"/>
              </a:lnSpc>
              <a:tabLst>
                <a:tab pos="2290763" algn="l"/>
                <a:tab pos="4799013" algn="l"/>
              </a:tabLst>
            </a:pPr>
            <a:r>
              <a:rPr lang="en-US" altLang="en-US" dirty="0" smtClean="0"/>
              <a:t>Obtain last digit of a number:</a:t>
            </a:r>
            <a:r>
              <a:rPr lang="en-US" altLang="en-US" i="1" dirty="0" smtClean="0"/>
              <a:t>	</a:t>
            </a:r>
            <a:r>
              <a:rPr lang="en-US" altLang="en-US" dirty="0" smtClean="0">
                <a:latin typeface="Courier New" panose="02070309020205020404" pitchFamily="49" charset="0"/>
              </a:rPr>
              <a:t>230857 % 10</a:t>
            </a:r>
            <a:r>
              <a:rPr lang="en-US" altLang="en-US" dirty="0" smtClean="0"/>
              <a:t> is </a:t>
            </a:r>
            <a:r>
              <a:rPr lang="en-US" altLang="en-US" dirty="0" smtClean="0">
                <a:latin typeface="Courier New" panose="02070309020205020404" pitchFamily="49" charset="0"/>
              </a:rPr>
              <a:t>7</a:t>
            </a:r>
          </a:p>
          <a:p>
            <a:pPr marL="639763" lvl="1" indent="-246063">
              <a:lnSpc>
                <a:spcPct val="110000"/>
              </a:lnSpc>
              <a:tabLst>
                <a:tab pos="2290763" algn="l"/>
                <a:tab pos="4799013" algn="l"/>
              </a:tabLst>
            </a:pPr>
            <a:r>
              <a:rPr lang="en-US" altLang="en-US" dirty="0" smtClean="0"/>
              <a:t>Obtain last 4 digits:	</a:t>
            </a:r>
            <a:r>
              <a:rPr lang="en-US" altLang="en-US" dirty="0" smtClean="0">
                <a:latin typeface="Courier New" panose="02070309020205020404" pitchFamily="49" charset="0"/>
              </a:rPr>
              <a:t>658236489 % </a:t>
            </a:r>
            <a:r>
              <a:rPr lang="en-US" altLang="en-US" dirty="0"/>
              <a:t>? </a:t>
            </a:r>
            <a:r>
              <a:rPr lang="en-US" altLang="en-US" dirty="0" smtClean="0"/>
              <a:t>is </a:t>
            </a:r>
            <a:r>
              <a:rPr lang="en-US" altLang="en-US" dirty="0" smtClean="0">
                <a:latin typeface="Courier New" panose="02070309020205020404" pitchFamily="49" charset="0"/>
              </a:rPr>
              <a:t>6489</a:t>
            </a:r>
          </a:p>
          <a:p>
            <a:pPr marL="639763" lvl="1" indent="-246063">
              <a:lnSpc>
                <a:spcPct val="110000"/>
              </a:lnSpc>
              <a:tabLst>
                <a:tab pos="2290763" algn="l"/>
                <a:tab pos="4799013" algn="l"/>
              </a:tabLst>
            </a:pPr>
            <a:r>
              <a:rPr lang="en-US" altLang="en-US" dirty="0" smtClean="0"/>
              <a:t>See whether a number is odd:	?</a:t>
            </a:r>
            <a:endParaRPr lang="en-US" altLang="en-US" dirty="0" smtClean="0">
              <a:latin typeface="Courier New" panose="02070309020205020404" pitchFamily="49" charset="0"/>
            </a:endParaRPr>
          </a:p>
        </p:txBody>
      </p:sp>
      <p:sp>
        <p:nvSpPr>
          <p:cNvPr id="379908" name="Text Box 4"/>
          <p:cNvSpPr txBox="1">
            <a:spLocks noChangeArrowheads="1"/>
          </p:cNvSpPr>
          <p:nvPr/>
        </p:nvSpPr>
        <p:spPr bwMode="auto">
          <a:xfrm>
            <a:off x="7620000" y="2006600"/>
            <a:ext cx="2819400" cy="187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286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>
                <a:latin typeface="Verdana" panose="020B0604030504040204" pitchFamily="34" charset="0"/>
                <a:cs typeface="Times New Roman" panose="02020603050405020304" pitchFamily="18" charset="0"/>
              </a:rPr>
              <a:t>What is the result?</a:t>
            </a:r>
          </a:p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45 % 6</a:t>
            </a:r>
          </a:p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2 % 2</a:t>
            </a:r>
          </a:p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8 % 20</a:t>
            </a:r>
          </a:p>
          <a:p>
            <a:pPr algn="l"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11 % 0</a:t>
            </a:r>
          </a:p>
        </p:txBody>
      </p:sp>
    </p:spTree>
    <p:extLst>
      <p:ext uri="{BB962C8B-B14F-4D97-AF65-F5344CB8AC3E}">
        <p14:creationId xmlns:p14="http://schemas.microsoft.com/office/powerpoint/2010/main" val="6744113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9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79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79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79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79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08" grpId="0" animBg="1"/>
    </p:bld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17156</TotalTime>
  <Words>3825</Words>
  <Application>Microsoft Macintosh PowerPoint</Application>
  <PresentationFormat>Widescreen</PresentationFormat>
  <Paragraphs>1425</Paragraphs>
  <Slides>79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90" baseType="lpstr">
      <vt:lpstr>Calibri</vt:lpstr>
      <vt:lpstr>Calibri Light</vt:lpstr>
      <vt:lpstr>Consolas</vt:lpstr>
      <vt:lpstr>Courier New</vt:lpstr>
      <vt:lpstr>Mangal</vt:lpstr>
      <vt:lpstr>Tahoma</vt:lpstr>
      <vt:lpstr>Times New Roman</vt:lpstr>
      <vt:lpstr>Verdana</vt:lpstr>
      <vt:lpstr>Wingdings</vt:lpstr>
      <vt:lpstr>Arial</vt:lpstr>
      <vt:lpstr>Custom Design</vt:lpstr>
      <vt:lpstr>Primitive Data, Variables, Loops (Maybe)</vt:lpstr>
      <vt:lpstr>Lab 1 Observations</vt:lpstr>
      <vt:lpstr>Lab 1 (cont’d)</vt:lpstr>
      <vt:lpstr>Data types</vt:lpstr>
      <vt:lpstr>Java's primitive types</vt:lpstr>
      <vt:lpstr>Expressions</vt:lpstr>
      <vt:lpstr>Arithmetic operators</vt:lpstr>
      <vt:lpstr>Integer division with /</vt:lpstr>
      <vt:lpstr>Integer remainder with %</vt:lpstr>
      <vt:lpstr>Precedence</vt:lpstr>
      <vt:lpstr>Precedence examples</vt:lpstr>
      <vt:lpstr>Precedence questions</vt:lpstr>
      <vt:lpstr>Real numbers (type double)</vt:lpstr>
      <vt:lpstr>Real number example</vt:lpstr>
      <vt:lpstr>Mixing types</vt:lpstr>
      <vt:lpstr>String concatenation</vt:lpstr>
      <vt:lpstr>Variables</vt:lpstr>
      <vt:lpstr>Receipt example</vt:lpstr>
      <vt:lpstr>Variables</vt:lpstr>
      <vt:lpstr>Declaration</vt:lpstr>
      <vt:lpstr>Assignment</vt:lpstr>
      <vt:lpstr>Using variables</vt:lpstr>
      <vt:lpstr>Declaration/initialization</vt:lpstr>
      <vt:lpstr>Assignment and algebra</vt:lpstr>
      <vt:lpstr>Assignment and types</vt:lpstr>
      <vt:lpstr>Compiler errors</vt:lpstr>
      <vt:lpstr>Printing a variable's value</vt:lpstr>
      <vt:lpstr>Receipt question</vt:lpstr>
      <vt:lpstr>Receipt answer</vt:lpstr>
      <vt:lpstr>The for loop</vt:lpstr>
      <vt:lpstr>Repetition with for loops</vt:lpstr>
      <vt:lpstr>for loop syntax</vt:lpstr>
      <vt:lpstr>Initialization </vt:lpstr>
      <vt:lpstr>Test</vt:lpstr>
      <vt:lpstr>Increment and decrement</vt:lpstr>
      <vt:lpstr>Modify-and-assign</vt:lpstr>
      <vt:lpstr>Repetition over a range</vt:lpstr>
      <vt:lpstr>Loop walkthrough</vt:lpstr>
      <vt:lpstr>Multi-line loop body</vt:lpstr>
      <vt:lpstr>Expressions for counter</vt:lpstr>
      <vt:lpstr>System.out.print </vt:lpstr>
      <vt:lpstr>Counting down</vt:lpstr>
      <vt:lpstr>Nested for loops</vt:lpstr>
      <vt:lpstr>Loops</vt:lpstr>
      <vt:lpstr>Nested loops</vt:lpstr>
      <vt:lpstr>Nested for loop exercise</vt:lpstr>
      <vt:lpstr>Nested for loop exercise</vt:lpstr>
      <vt:lpstr>Common errors</vt:lpstr>
      <vt:lpstr>Complex lines</vt:lpstr>
      <vt:lpstr>Outer and inner loop</vt:lpstr>
      <vt:lpstr>Mapping loops to numbers</vt:lpstr>
      <vt:lpstr>Loop tables</vt:lpstr>
      <vt:lpstr>Loop tables question</vt:lpstr>
      <vt:lpstr>Nested for loop exercise</vt:lpstr>
      <vt:lpstr>Nested for loop solution</vt:lpstr>
      <vt:lpstr>Nested for loop exercise</vt:lpstr>
      <vt:lpstr>Nested for loop exercise</vt:lpstr>
      <vt:lpstr>Drawing complex figures</vt:lpstr>
      <vt:lpstr>Development strategy</vt:lpstr>
      <vt:lpstr>1. Pseudo-code</vt:lpstr>
      <vt:lpstr>Pseudo-code algorithm</vt:lpstr>
      <vt:lpstr>Methods from pseudocode</vt:lpstr>
      <vt:lpstr>2. Tables</vt:lpstr>
      <vt:lpstr>3. Writing the code</vt:lpstr>
      <vt:lpstr>Partial solution</vt:lpstr>
      <vt:lpstr>Class constants and scope</vt:lpstr>
      <vt:lpstr>Scaling the mirror</vt:lpstr>
      <vt:lpstr>Limitations of variables</vt:lpstr>
      <vt:lpstr>Scope</vt:lpstr>
      <vt:lpstr>Scope implications</vt:lpstr>
      <vt:lpstr>Class constants</vt:lpstr>
      <vt:lpstr>Constants and figures</vt:lpstr>
      <vt:lpstr>Repetitive figure code</vt:lpstr>
      <vt:lpstr>Adding a constant</vt:lpstr>
      <vt:lpstr>Complex figure w/ constant</vt:lpstr>
      <vt:lpstr>Using a constant</vt:lpstr>
      <vt:lpstr>Loop tables and constant</vt:lpstr>
      <vt:lpstr>Partial solution</vt:lpstr>
      <vt:lpstr>Observations about constant</vt:lpstr>
    </vt:vector>
  </TitlesOfParts>
  <Company>University of Washington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Java Programs</dc:title>
  <dc:creator>Gary Zoppetti</dc:creator>
  <cp:keywords/>
  <dc:description/>
  <cp:lastModifiedBy>William Killian</cp:lastModifiedBy>
  <cp:revision>588</cp:revision>
  <dcterms:created xsi:type="dcterms:W3CDTF">2008-06-28T20:57:21Z</dcterms:created>
  <dcterms:modified xsi:type="dcterms:W3CDTF">2017-09-07T13:51:13Z</dcterms:modified>
</cp:coreProperties>
</file>