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49"/>
  </p:notesMasterIdLst>
  <p:sldIdLst>
    <p:sldId id="256" r:id="rId2"/>
    <p:sldId id="258" r:id="rId3"/>
    <p:sldId id="259" r:id="rId4"/>
    <p:sldId id="260" r:id="rId5"/>
    <p:sldId id="261" r:id="rId6"/>
    <p:sldId id="262" r:id="rId7"/>
    <p:sldId id="288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</p:sldIdLst>
  <p:sldSz cx="12192000" cy="6858000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0000"/>
    <a:srgbClr val="FFFFC0"/>
    <a:srgbClr val="FFFF8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96" autoAdjust="0"/>
    <p:restoredTop sz="85752" autoAdjust="0"/>
  </p:normalViewPr>
  <p:slideViewPr>
    <p:cSldViewPr>
      <p:cViewPr varScale="1">
        <p:scale>
          <a:sx n="107" d="100"/>
          <a:sy n="107" d="100"/>
        </p:scale>
        <p:origin x="1232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EE7E115-1C5F-46AB-8CAE-42EB39E519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9560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</a:rPr>
              <a:t>RAM:  stores executing program &amp; data</a:t>
            </a:r>
          </a:p>
          <a:p>
            <a:r>
              <a:rPr lang="en-US" altLang="en-US" smtClean="0">
                <a:latin typeface="Arial" panose="020B0604020202020204" pitchFamily="34" charset="0"/>
              </a:rPr>
              <a:t>Storage:  hard drive, flash, DVD-ROM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7B30F5E-138E-464E-94EF-B414C1181139}" type="slidenum">
              <a:rPr lang="en-US" altLang="en-US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6564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8DA38E9-3391-4D56-9B0E-E7B4028AD1AA}" type="slidenum">
              <a:rPr lang="en-US" altLang="en-US">
                <a:solidFill>
                  <a:srgbClr val="000000"/>
                </a:solidFill>
              </a:rPr>
              <a:pPr eaLnBrk="1" hangingPunct="1"/>
              <a:t>40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9284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CBBD859-4831-41B4-964B-960CF1B414E4}" type="slidenum">
              <a:rPr lang="en-US" altLang="en-US">
                <a:solidFill>
                  <a:srgbClr val="000000"/>
                </a:solidFill>
              </a:rPr>
              <a:pPr eaLnBrk="1" hangingPunct="1"/>
              <a:t>41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6323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76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289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CDDCF7E-39DE-47DB-A9C3-B153062D998D}" type="slidenum">
              <a:rPr lang="en-US" altLang="en-US">
                <a:solidFill>
                  <a:srgbClr val="000000"/>
                </a:solidFill>
              </a:rPr>
              <a:pPr eaLnBrk="1" hangingPunct="1"/>
              <a:t>42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2938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4B8286B-FCA9-4069-AF95-BACCD71B319C}" type="slidenum">
              <a:rPr lang="en-US" altLang="en-US">
                <a:solidFill>
                  <a:srgbClr val="000000"/>
                </a:solidFill>
              </a:rPr>
              <a:pPr eaLnBrk="1" hangingPunct="1"/>
              <a:t>44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5701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F601AE2-2331-438E-9B38-79D56CC8F396}" type="slidenum">
              <a:rPr lang="en-US" altLang="en-US">
                <a:solidFill>
                  <a:srgbClr val="000000"/>
                </a:solidFill>
              </a:rPr>
              <a:pPr eaLnBrk="1" hangingPunct="1"/>
              <a:t>45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1534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90D9388-73DE-44D5-B9DF-CD95CD161849}" type="slidenum">
              <a:rPr lang="en-US" altLang="en-US">
                <a:solidFill>
                  <a:srgbClr val="000000"/>
                </a:solidFill>
              </a:rPr>
              <a:pPr eaLnBrk="1" hangingPunct="1"/>
              <a:t>46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074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E168341-B2E7-4387-A705-57DA323B0B6D}" type="slidenum">
              <a:rPr lang="en-US" altLang="en-US">
                <a:solidFill>
                  <a:srgbClr val="000000"/>
                </a:solidFill>
              </a:rPr>
              <a:pPr eaLnBrk="1" hangingPunct="1"/>
              <a:t>20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7107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76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357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8A0E729-6FAB-4045-AE32-CCE8BA76E011}" type="slidenum">
              <a:rPr lang="en-US" altLang="en-US">
                <a:solidFill>
                  <a:srgbClr val="000000"/>
                </a:solidFill>
              </a:rPr>
              <a:pPr eaLnBrk="1" hangingPunct="1"/>
              <a:t>29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8131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76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1290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EBAA83D-9A4A-4D41-A24C-E94D73186961}" type="slidenum">
              <a:rPr lang="en-US" altLang="en-US">
                <a:solidFill>
                  <a:srgbClr val="000000"/>
                </a:solidFill>
              </a:rPr>
              <a:pPr eaLnBrk="1" hangingPunct="1"/>
              <a:t>30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9155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76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046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8692EF4-1C21-4CC4-AF35-0F150368E34B}" type="slidenum">
              <a:rPr lang="en-US" altLang="en-US">
                <a:solidFill>
                  <a:srgbClr val="000000"/>
                </a:solidFill>
              </a:rPr>
              <a:pPr eaLnBrk="1" hangingPunct="1"/>
              <a:t>31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0179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76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7821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FC9CC6D-6A4F-4226-B7C6-5CB7D8EDECE1}" type="slidenum">
              <a:rPr lang="en-US" altLang="en-US">
                <a:solidFill>
                  <a:srgbClr val="000000"/>
                </a:solidFill>
              </a:rPr>
              <a:pPr eaLnBrk="1" hangingPunct="1"/>
              <a:t>33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03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76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2722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E5E657F-14FA-48EB-A3EB-35EBE42132F8}" type="slidenum">
              <a:rPr lang="en-US" altLang="en-US">
                <a:solidFill>
                  <a:srgbClr val="000000"/>
                </a:solidFill>
              </a:rPr>
              <a:pPr eaLnBrk="1" hangingPunct="1"/>
              <a:t>35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2227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76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7231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41CCE0F-AC5D-4555-8CD3-4632C7261F38}" type="slidenum">
              <a:rPr lang="en-US" altLang="en-US">
                <a:solidFill>
                  <a:srgbClr val="000000"/>
                </a:solidFill>
              </a:rPr>
              <a:pPr eaLnBrk="1" hangingPunct="1"/>
              <a:t>37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9697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7DEC005-4CB4-487A-AA82-7D6BBEF5C970}" type="slidenum">
              <a:rPr lang="en-US" altLang="en-US">
                <a:solidFill>
                  <a:srgbClr val="000000"/>
                </a:solidFill>
              </a:rPr>
              <a:pPr eaLnBrk="1" hangingPunct="1"/>
              <a:t>38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872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34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4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8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88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6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7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92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1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57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20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25563"/>
            <a:ext cx="11430000" cy="5175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5008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2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3.jpe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Introduction</a:t>
            </a:r>
            <a:endParaRPr lang="en-US" alt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000" dirty="0" smtClean="0">
                <a:latin typeface="+mj-lt"/>
              </a:rPr>
              <a:t>CSCI </a:t>
            </a:r>
            <a:r>
              <a:rPr lang="en-US" sz="2000" dirty="0" smtClean="0">
                <a:latin typeface="+mj-lt"/>
              </a:rPr>
              <a:t>161 </a:t>
            </a:r>
            <a:r>
              <a:rPr lang="mr-IN" sz="2000" dirty="0" smtClean="0">
                <a:latin typeface="+mj-lt"/>
              </a:rPr>
              <a:t>–</a:t>
            </a:r>
            <a:r>
              <a:rPr lang="en-US" sz="2000" dirty="0" smtClean="0">
                <a:latin typeface="+mj-lt"/>
              </a:rPr>
              <a:t> Introduction to Programming </a:t>
            </a:r>
            <a:r>
              <a:rPr lang="en-US" sz="2000" dirty="0" smtClean="0">
                <a:latin typeface="+mj-lt"/>
              </a:rPr>
              <a:t>I</a:t>
            </a:r>
            <a:endParaRPr lang="en-US" sz="2000" dirty="0" smtClean="0">
              <a:latin typeface="+mj-lt"/>
            </a:endParaRPr>
          </a:p>
          <a:p>
            <a:pPr eaLnBrk="1" hangingPunct="1">
              <a:defRPr/>
            </a:pPr>
            <a:r>
              <a:rPr lang="en-US" sz="2000" dirty="0" smtClean="0">
                <a:latin typeface="+mj-lt"/>
              </a:rPr>
              <a:t>William Killian</a:t>
            </a:r>
            <a:endParaRPr lang="en-US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Compile/run a program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Tx/>
              <a:buAutoNum type="arabicPeriod"/>
            </a:pPr>
            <a:r>
              <a:rPr lang="en-GB" altLang="en-US" sz="2400" i="1" dirty="0" smtClean="0"/>
              <a:t>Write</a:t>
            </a:r>
            <a:r>
              <a:rPr lang="en-GB" altLang="en-US" sz="2400" dirty="0" smtClean="0"/>
              <a:t> it</a:t>
            </a:r>
          </a:p>
          <a:p>
            <a:pPr marL="765175" lvl="1" indent="-419100">
              <a:spcBef>
                <a:spcPts val="600"/>
              </a:spcBef>
            </a:pPr>
            <a:r>
              <a:rPr lang="en-GB" altLang="en-US" sz="2000" b="1" dirty="0" smtClean="0"/>
              <a:t>code </a:t>
            </a:r>
            <a:r>
              <a:rPr lang="en-GB" altLang="en-US" sz="2000" dirty="0" smtClean="0"/>
              <a:t>or</a:t>
            </a:r>
            <a:r>
              <a:rPr lang="en-GB" altLang="en-US" sz="2000" b="1" dirty="0" smtClean="0"/>
              <a:t> source code</a:t>
            </a:r>
            <a:r>
              <a:rPr lang="en-GB" altLang="en-US" sz="2000" dirty="0" smtClean="0"/>
              <a:t>: the set of instructions in a program</a:t>
            </a:r>
          </a:p>
          <a:p>
            <a:pPr marL="765175" lvl="1" indent="-419100">
              <a:spcBef>
                <a:spcPts val="600"/>
              </a:spcBef>
            </a:pPr>
            <a:endParaRPr lang="en-GB" altLang="en-US" sz="700" dirty="0"/>
          </a:p>
          <a:p>
            <a:pPr marL="457200" indent="-457200">
              <a:buFontTx/>
              <a:buAutoNum type="arabicPeriod"/>
            </a:pPr>
            <a:r>
              <a:rPr lang="en-GB" altLang="en-US" sz="2400" i="1" dirty="0" smtClean="0"/>
              <a:t>Compile</a:t>
            </a:r>
            <a:r>
              <a:rPr lang="en-GB" altLang="en-US" sz="2400" dirty="0" smtClean="0"/>
              <a:t> it</a:t>
            </a:r>
          </a:p>
          <a:p>
            <a:pPr marL="765175" lvl="1" indent="-419100">
              <a:buFontTx/>
              <a:buChar char="•"/>
            </a:pPr>
            <a:r>
              <a:rPr lang="en-GB" altLang="en-US" sz="2000" b="1" dirty="0" smtClean="0"/>
              <a:t>compile</a:t>
            </a:r>
            <a:r>
              <a:rPr lang="en-GB" altLang="en-US" sz="2000" dirty="0" smtClean="0"/>
              <a:t>: translate a program from one language to another</a:t>
            </a:r>
          </a:p>
          <a:p>
            <a:pPr marL="765175" lvl="1" indent="-419100"/>
            <a:r>
              <a:rPr lang="en-GB" altLang="en-US" sz="2000" b="1" dirty="0" smtClean="0"/>
              <a:t>byte code</a:t>
            </a:r>
            <a:r>
              <a:rPr lang="en-GB" altLang="en-US" sz="2000" dirty="0" smtClean="0"/>
              <a:t>: Java compiler converts your code into a format named </a:t>
            </a:r>
            <a:r>
              <a:rPr lang="en-GB" altLang="en-US" sz="2000" i="1" dirty="0" smtClean="0"/>
              <a:t>byte code</a:t>
            </a:r>
            <a:r>
              <a:rPr lang="en-GB" altLang="en-US" sz="2000" dirty="0" smtClean="0"/>
              <a:t> that runs on many computer types</a:t>
            </a:r>
          </a:p>
          <a:p>
            <a:pPr marL="765175" lvl="1" indent="-419100"/>
            <a:endParaRPr lang="en-GB" altLang="en-US" sz="700" dirty="0"/>
          </a:p>
          <a:p>
            <a:pPr marL="457200" indent="-457200">
              <a:buFont typeface="Wingdings 2" panose="05020102010507070707" pitchFamily="18" charset="2"/>
              <a:buAutoNum type="arabicPeriod"/>
            </a:pPr>
            <a:r>
              <a:rPr lang="en-US" altLang="en-US" sz="2400" i="1" dirty="0" smtClean="0"/>
              <a:t>Run</a:t>
            </a:r>
            <a:r>
              <a:rPr lang="en-US" altLang="en-US" sz="2400" dirty="0" smtClean="0"/>
              <a:t> (execute) it</a:t>
            </a:r>
          </a:p>
          <a:p>
            <a:pPr marL="765175" lvl="1" indent="-419100"/>
            <a:r>
              <a:rPr lang="en-GB" altLang="en-US" sz="2000" b="1" dirty="0" smtClean="0"/>
              <a:t>output</a:t>
            </a:r>
            <a:r>
              <a:rPr lang="en-GB" altLang="en-US" sz="2000" dirty="0" smtClean="0"/>
              <a:t>: messages printed to the user by a program</a:t>
            </a:r>
            <a:endParaRPr lang="en-US" altLang="en-US" sz="2000" dirty="0" smtClean="0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982789" y="5059364"/>
            <a:ext cx="1646237" cy="1646237"/>
            <a:chOff x="79" y="3143"/>
            <a:chExt cx="1037" cy="1037"/>
          </a:xfrm>
        </p:grpSpPr>
        <p:sp>
          <p:nvSpPr>
            <p:cNvPr id="10259" name="Rectangle 13"/>
            <p:cNvSpPr>
              <a:spLocks noChangeArrowheads="1"/>
            </p:cNvSpPr>
            <p:nvPr/>
          </p:nvSpPr>
          <p:spPr bwMode="auto">
            <a:xfrm>
              <a:off x="79" y="3143"/>
              <a:ext cx="1037" cy="1037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altLang="en-US" sz="200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260" name="Text Box 14"/>
            <p:cNvSpPr txBox="1">
              <a:spLocks noChangeArrowheads="1"/>
            </p:cNvSpPr>
            <p:nvPr/>
          </p:nvSpPr>
          <p:spPr bwMode="auto">
            <a:xfrm>
              <a:off x="94" y="3173"/>
              <a:ext cx="100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tabLst>
                  <a:tab pos="723900" algn="l"/>
                  <a:tab pos="1447800" algn="l"/>
                  <a:tab pos="21717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tabLst>
                  <a:tab pos="723900" algn="l"/>
                  <a:tab pos="1447800" algn="l"/>
                  <a:tab pos="21717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tabLst>
                  <a:tab pos="723900" algn="l"/>
                  <a:tab pos="1447800" algn="l"/>
                  <a:tab pos="21717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tabLst>
                  <a:tab pos="723900" algn="l"/>
                  <a:tab pos="1447800" algn="l"/>
                  <a:tab pos="21717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tabLst>
                  <a:tab pos="723900" algn="l"/>
                  <a:tab pos="1447800" algn="l"/>
                  <a:tab pos="21717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  <a:tab pos="1447800" algn="l"/>
                  <a:tab pos="21717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  <a:tab pos="1447800" algn="l"/>
                  <a:tab pos="21717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  <a:tab pos="1447800" algn="l"/>
                  <a:tab pos="21717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  <a:tab pos="1447800" algn="l"/>
                  <a:tab pos="21717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8000"/>
                </a:lnSpc>
                <a:spcBef>
                  <a:spcPts val="500"/>
                </a:spcBef>
                <a:buClr>
                  <a:srgbClr val="800080"/>
                </a:buClr>
                <a:buSzPct val="55000"/>
              </a:pPr>
              <a:r>
                <a:rPr lang="en-GB" altLang="en-US" sz="2000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source code</a:t>
              </a:r>
            </a:p>
          </p:txBody>
        </p:sp>
        <p:pic>
          <p:nvPicPr>
            <p:cNvPr id="10261" name="Picture 1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" y="3479"/>
              <a:ext cx="560" cy="6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3629025" y="5057775"/>
            <a:ext cx="3151188" cy="1646238"/>
            <a:chOff x="1326" y="3091"/>
            <a:chExt cx="1985" cy="1037"/>
          </a:xfrm>
        </p:grpSpPr>
        <p:pic>
          <p:nvPicPr>
            <p:cNvPr id="10252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8" y="3672"/>
              <a:ext cx="216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253" name="Text Box 8"/>
            <p:cNvSpPr txBox="1">
              <a:spLocks noChangeArrowheads="1"/>
            </p:cNvSpPr>
            <p:nvPr/>
          </p:nvSpPr>
          <p:spPr bwMode="auto">
            <a:xfrm>
              <a:off x="1463" y="3336"/>
              <a:ext cx="66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8000"/>
                </a:lnSpc>
                <a:spcBef>
                  <a:spcPts val="500"/>
                </a:spcBef>
                <a:buClr>
                  <a:srgbClr val="800080"/>
                </a:buClr>
                <a:buSzPct val="55000"/>
              </a:pPr>
              <a:r>
                <a:rPr lang="en-GB" altLang="en-US" sz="2000" i="1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compile</a:t>
              </a:r>
            </a:p>
          </p:txBody>
        </p:sp>
        <p:grpSp>
          <p:nvGrpSpPr>
            <p:cNvPr id="10254" name="Group 16"/>
            <p:cNvGrpSpPr>
              <a:grpSpLocks/>
            </p:cNvGrpSpPr>
            <p:nvPr/>
          </p:nvGrpSpPr>
          <p:grpSpPr bwMode="auto">
            <a:xfrm>
              <a:off x="2274" y="3091"/>
              <a:ext cx="1037" cy="1037"/>
              <a:chOff x="2064" y="3143"/>
              <a:chExt cx="1037" cy="1037"/>
            </a:xfrm>
          </p:grpSpPr>
          <p:pic>
            <p:nvPicPr>
              <p:cNvPr id="10256" name="Picture 17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89" y="3483"/>
                <a:ext cx="586" cy="5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10257" name="Rectangle 18"/>
              <p:cNvSpPr>
                <a:spLocks noChangeArrowheads="1"/>
              </p:cNvSpPr>
              <p:nvPr/>
            </p:nvSpPr>
            <p:spPr bwMode="auto">
              <a:xfrm>
                <a:off x="2064" y="3143"/>
                <a:ext cx="1037" cy="1037"/>
              </a:xfrm>
              <a:prstGeom prst="rect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ts val="500"/>
                  </a:spcBef>
                  <a:buClr>
                    <a:srgbClr val="800080"/>
                  </a:buClr>
                  <a:buSzPct val="55000"/>
                  <a:buFont typeface="Wingdings" panose="05000000000000000000" pitchFamily="2" charset="2"/>
                  <a:buChar char="n"/>
                </a:pPr>
                <a:endParaRPr lang="en-US" altLang="en-US" sz="2000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258" name="Text Box 19"/>
              <p:cNvSpPr txBox="1">
                <a:spLocks noChangeArrowheads="1"/>
              </p:cNvSpPr>
              <p:nvPr/>
            </p:nvSpPr>
            <p:spPr bwMode="auto">
              <a:xfrm>
                <a:off x="2176" y="3173"/>
                <a:ext cx="812" cy="4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 eaLnBrk="0" hangingPunct="0">
                  <a:tabLst>
                    <a:tab pos="723900" algn="l"/>
                    <a:tab pos="1447800" algn="l"/>
                    <a:tab pos="21717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tabLst>
                    <a:tab pos="723900" algn="l"/>
                    <a:tab pos="1447800" algn="l"/>
                    <a:tab pos="21717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tabLst>
                    <a:tab pos="723900" algn="l"/>
                    <a:tab pos="1447800" algn="l"/>
                    <a:tab pos="21717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tabLst>
                    <a:tab pos="723900" algn="l"/>
                    <a:tab pos="1447800" algn="l"/>
                    <a:tab pos="21717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tabLst>
                    <a:tab pos="723900" algn="l"/>
                    <a:tab pos="1447800" algn="l"/>
                    <a:tab pos="21717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723900" algn="l"/>
                    <a:tab pos="1447800" algn="l"/>
                    <a:tab pos="21717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723900" algn="l"/>
                    <a:tab pos="1447800" algn="l"/>
                    <a:tab pos="21717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723900" algn="l"/>
                    <a:tab pos="1447800" algn="l"/>
                    <a:tab pos="21717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723900" algn="l"/>
                    <a:tab pos="1447800" algn="l"/>
                    <a:tab pos="21717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98000"/>
                  </a:lnSpc>
                  <a:spcBef>
                    <a:spcPts val="500"/>
                  </a:spcBef>
                  <a:buClr>
                    <a:srgbClr val="800080"/>
                  </a:buClr>
                  <a:buSzPct val="55000"/>
                </a:pPr>
                <a:r>
                  <a:rPr lang="en-GB" altLang="en-US" sz="2000">
                    <a:solidFill>
                      <a:srgbClr val="000000"/>
                    </a:solidFill>
                    <a:latin typeface="Tahoma" panose="020B0604030504040204" pitchFamily="34" charset="0"/>
                    <a:cs typeface="Times New Roman" panose="02020603050405020304" pitchFamily="18" charset="0"/>
                  </a:rPr>
                  <a:t>byte code</a:t>
                </a:r>
              </a:p>
              <a:p>
                <a:pPr eaLnBrk="1" hangingPunct="1">
                  <a:lnSpc>
                    <a:spcPct val="93000"/>
                  </a:lnSpc>
                  <a:spcBef>
                    <a:spcPts val="500"/>
                  </a:spcBef>
                  <a:buClr>
                    <a:srgbClr val="800080"/>
                  </a:buClr>
                  <a:buSzPct val="55000"/>
                </a:pPr>
                <a:endParaRPr lang="en-GB" altLang="en-US" sz="2000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38" name="Straight Arrow Connector 37"/>
            <p:cNvCxnSpPr/>
            <p:nvPr/>
          </p:nvCxnSpPr>
          <p:spPr>
            <a:xfrm>
              <a:off x="1326" y="3609"/>
              <a:ext cx="948" cy="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6781800" y="5051426"/>
            <a:ext cx="3886200" cy="1235075"/>
            <a:chOff x="3312" y="3086"/>
            <a:chExt cx="2448" cy="778"/>
          </a:xfrm>
        </p:grpSpPr>
        <p:pic>
          <p:nvPicPr>
            <p:cNvPr id="10247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6" y="3672"/>
              <a:ext cx="162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248" name="Text Box 9"/>
            <p:cNvSpPr txBox="1">
              <a:spLocks noChangeArrowheads="1"/>
            </p:cNvSpPr>
            <p:nvPr/>
          </p:nvSpPr>
          <p:spPr bwMode="auto">
            <a:xfrm>
              <a:off x="3423" y="3336"/>
              <a:ext cx="35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8000"/>
                </a:lnSpc>
                <a:spcBef>
                  <a:spcPts val="500"/>
                </a:spcBef>
                <a:buClr>
                  <a:srgbClr val="800080"/>
                </a:buClr>
                <a:buSzPct val="55000"/>
              </a:pPr>
              <a:r>
                <a:rPr lang="en-GB" altLang="en-US" sz="2000" i="1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run</a:t>
              </a:r>
            </a:p>
          </p:txBody>
        </p:sp>
        <p:sp>
          <p:nvSpPr>
            <p:cNvPr id="10249" name="Text Box 10"/>
            <p:cNvSpPr txBox="1">
              <a:spLocks noChangeArrowheads="1"/>
            </p:cNvSpPr>
            <p:nvPr/>
          </p:nvSpPr>
          <p:spPr bwMode="auto">
            <a:xfrm>
              <a:off x="4713" y="3086"/>
              <a:ext cx="58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8000"/>
                </a:lnSpc>
                <a:spcBef>
                  <a:spcPts val="500"/>
                </a:spcBef>
                <a:buClr>
                  <a:srgbClr val="800080"/>
                </a:buClr>
                <a:buSzPct val="55000"/>
              </a:pPr>
              <a:r>
                <a:rPr lang="en-GB" altLang="en-US" sz="2000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output</a:t>
              </a:r>
            </a:p>
          </p:txBody>
        </p:sp>
        <p:pic>
          <p:nvPicPr>
            <p:cNvPr id="10250" name="Picture 35" descr="hello.PN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3652"/>
            <a:stretch>
              <a:fillRect/>
            </a:stretch>
          </p:blipFill>
          <p:spPr bwMode="auto">
            <a:xfrm>
              <a:off x="4242" y="3336"/>
              <a:ext cx="1518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40" name="Straight Arrow Connector 39"/>
            <p:cNvCxnSpPr/>
            <p:nvPr/>
          </p:nvCxnSpPr>
          <p:spPr>
            <a:xfrm>
              <a:off x="3312" y="3609"/>
              <a:ext cx="948" cy="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9907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Eclipse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altLang="en-US" sz="3600" dirty="0" smtClean="0"/>
              <a:t>Eclipse is an </a:t>
            </a:r>
            <a:r>
              <a:rPr lang="en-US" altLang="en-US" sz="3600" i="1" dirty="0" smtClean="0">
                <a:solidFill>
                  <a:srgbClr val="C00000"/>
                </a:solidFill>
              </a:rPr>
              <a:t>Integrated Development Environment</a:t>
            </a:r>
            <a:r>
              <a:rPr lang="en-US" altLang="en-US" sz="3600" dirty="0" smtClean="0"/>
              <a:t> (</a:t>
            </a:r>
            <a:r>
              <a:rPr lang="en-US" altLang="en-US" sz="3600" i="1" dirty="0" smtClean="0">
                <a:solidFill>
                  <a:srgbClr val="C00000"/>
                </a:solidFill>
              </a:rPr>
              <a:t>IDE</a:t>
            </a:r>
            <a:r>
              <a:rPr lang="en-US" altLang="en-US" sz="3600" dirty="0" smtClean="0"/>
              <a:t>)</a:t>
            </a:r>
          </a:p>
          <a:p>
            <a:r>
              <a:rPr lang="en-US" altLang="en-US" sz="2800" dirty="0"/>
              <a:t>IDE provides unified framework for software </a:t>
            </a:r>
            <a:r>
              <a:rPr lang="en-US" altLang="en-US" sz="2800" dirty="0" smtClean="0"/>
              <a:t>development</a:t>
            </a:r>
            <a:endParaRPr lang="en-US" altLang="en-US" sz="2800" dirty="0"/>
          </a:p>
          <a:p>
            <a:endParaRPr lang="en-US" altLang="en-US" sz="2800" dirty="0" smtClean="0"/>
          </a:p>
          <a:p>
            <a:r>
              <a:rPr lang="en-US" altLang="en-US" sz="2800" dirty="0" smtClean="0"/>
              <a:t>Consists </a:t>
            </a:r>
            <a:r>
              <a:rPr lang="en-US" altLang="en-US" sz="2800" dirty="0"/>
              <a:t>of</a:t>
            </a:r>
          </a:p>
          <a:p>
            <a:pPr lvl="1"/>
            <a:r>
              <a:rPr lang="en-US" altLang="en-US" sz="2400" dirty="0"/>
              <a:t>Code/Text </a:t>
            </a:r>
            <a:r>
              <a:rPr lang="en-US" altLang="en-US" sz="2400" dirty="0" smtClean="0"/>
              <a:t>editor</a:t>
            </a:r>
            <a:endParaRPr lang="en-US" altLang="en-US" sz="2400" dirty="0"/>
          </a:p>
          <a:p>
            <a:pPr lvl="1"/>
            <a:r>
              <a:rPr lang="en-US" altLang="en-US" sz="2400" dirty="0"/>
              <a:t>Interface to compiler and </a:t>
            </a:r>
            <a:r>
              <a:rPr lang="en-US" altLang="en-US" sz="2400" dirty="0" smtClean="0"/>
              <a:t>debugger</a:t>
            </a:r>
            <a:endParaRPr lang="en-US" altLang="en-US" sz="2400" dirty="0"/>
          </a:p>
          <a:p>
            <a:pPr lvl="1"/>
            <a:r>
              <a:rPr lang="en-US" altLang="en-US" sz="2400" dirty="0"/>
              <a:t>GUI designer (windows, buttons, menus, etc</a:t>
            </a:r>
            <a:r>
              <a:rPr lang="en-US" altLang="en-US" sz="2400" dirty="0" smtClean="0"/>
              <a:t>.)</a:t>
            </a:r>
            <a:endParaRPr lang="en-US" altLang="en-US" sz="2400" dirty="0"/>
          </a:p>
          <a:p>
            <a:pPr lvl="1"/>
            <a:r>
              <a:rPr lang="en-US" altLang="en-US" sz="2400" dirty="0"/>
              <a:t>Console – view textual </a:t>
            </a:r>
            <a:r>
              <a:rPr lang="en-US" altLang="en-US" sz="2400" dirty="0" smtClean="0"/>
              <a:t>output</a:t>
            </a:r>
            <a:endParaRPr lang="en-US" altLang="en-US" sz="2400" dirty="0"/>
          </a:p>
          <a:p>
            <a:pPr lvl="1"/>
            <a:r>
              <a:rPr lang="en-US" altLang="en-US" sz="2400" dirty="0"/>
              <a:t>Project management – organize files related to one </a:t>
            </a:r>
            <a:r>
              <a:rPr lang="en-US" altLang="en-US" sz="2400" dirty="0" smtClean="0"/>
              <a:t>application</a:t>
            </a:r>
            <a:endParaRPr lang="en-US" altLang="en-US" sz="3200" dirty="0"/>
          </a:p>
          <a:p>
            <a:endParaRPr lang="en-US" altLang="en-US" sz="2800" dirty="0" smtClean="0"/>
          </a:p>
          <a:p>
            <a:r>
              <a:rPr lang="en-US" altLang="en-US" sz="2800" dirty="0" smtClean="0"/>
              <a:t>Eclipse </a:t>
            </a:r>
            <a:r>
              <a:rPr lang="en-US" altLang="en-US" sz="2800" dirty="0"/>
              <a:t>not just for Java (also supports C/C++, PHP, UML, etc.)</a:t>
            </a:r>
          </a:p>
        </p:txBody>
      </p:sp>
    </p:spTree>
    <p:extLst>
      <p:ext uri="{BB962C8B-B14F-4D97-AF65-F5344CB8AC3E}">
        <p14:creationId xmlns:p14="http://schemas.microsoft.com/office/powerpoint/2010/main" val="18435939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7977" y="255935"/>
            <a:ext cx="8964000" cy="6350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44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1261" y="205274"/>
            <a:ext cx="8852484" cy="6271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2896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Eclipse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Eclipse terminology</a:t>
            </a:r>
          </a:p>
          <a:p>
            <a:pPr lvl="1" eaLnBrk="1" hangingPunct="1"/>
            <a:endParaRPr lang="en-US" altLang="en-US" sz="2000" dirty="0"/>
          </a:p>
          <a:p>
            <a:pPr lvl="1" eaLnBrk="1" hangingPunct="1"/>
            <a:r>
              <a:rPr lang="en-US" altLang="en-US" sz="2000" i="1" dirty="0">
                <a:solidFill>
                  <a:srgbClr val="C00000"/>
                </a:solidFill>
              </a:rPr>
              <a:t>Workspace</a:t>
            </a:r>
            <a:r>
              <a:rPr lang="en-US" altLang="en-US" sz="2000" dirty="0"/>
              <a:t> – directory that stores all files</a:t>
            </a:r>
          </a:p>
          <a:p>
            <a:pPr lvl="1" eaLnBrk="1" hangingPunct="1"/>
            <a:endParaRPr lang="en-US" altLang="en-US" sz="2000" dirty="0"/>
          </a:p>
          <a:p>
            <a:pPr lvl="1" eaLnBrk="1" hangingPunct="1"/>
            <a:r>
              <a:rPr lang="en-US" altLang="en-US" sz="2000" i="1" dirty="0">
                <a:solidFill>
                  <a:srgbClr val="C00000"/>
                </a:solidFill>
              </a:rPr>
              <a:t>Workbench</a:t>
            </a:r>
            <a:r>
              <a:rPr lang="en-US" altLang="en-US" sz="2000" dirty="0">
                <a:solidFill>
                  <a:srgbClr val="C00000"/>
                </a:solidFill>
              </a:rPr>
              <a:t> </a:t>
            </a:r>
            <a:r>
              <a:rPr lang="en-US" altLang="en-US" sz="2000" dirty="0"/>
              <a:t>– main work area – offers several Perspectives</a:t>
            </a:r>
          </a:p>
          <a:p>
            <a:pPr lvl="1" eaLnBrk="1" hangingPunct="1"/>
            <a:endParaRPr lang="en-US" altLang="en-US" sz="2000" dirty="0"/>
          </a:p>
          <a:p>
            <a:pPr lvl="1" eaLnBrk="1" hangingPunct="1"/>
            <a:r>
              <a:rPr lang="en-US" altLang="en-US" sz="2000" i="1" dirty="0">
                <a:solidFill>
                  <a:srgbClr val="C00000"/>
                </a:solidFill>
              </a:rPr>
              <a:t>Perspective</a:t>
            </a:r>
            <a:r>
              <a:rPr lang="en-US" altLang="en-US" sz="2000" dirty="0">
                <a:solidFill>
                  <a:srgbClr val="C00000"/>
                </a:solidFill>
              </a:rPr>
              <a:t> </a:t>
            </a:r>
            <a:r>
              <a:rPr lang="en-US" altLang="en-US" sz="2000" dirty="0"/>
              <a:t>– environment tailored for project type – will use Java perspective (default perspective)</a:t>
            </a:r>
          </a:p>
          <a:p>
            <a:pPr lvl="1" eaLnBrk="1" hangingPunct="1"/>
            <a:endParaRPr lang="en-US" altLang="en-US" sz="2000" dirty="0"/>
          </a:p>
          <a:p>
            <a:pPr lvl="1" eaLnBrk="1" hangingPunct="1"/>
            <a:r>
              <a:rPr lang="en-US" altLang="en-US" sz="2000" i="1" dirty="0">
                <a:solidFill>
                  <a:srgbClr val="C00000"/>
                </a:solidFill>
              </a:rPr>
              <a:t>View</a:t>
            </a:r>
            <a:r>
              <a:rPr lang="en-US" altLang="en-US" sz="2000" dirty="0">
                <a:solidFill>
                  <a:srgbClr val="C00000"/>
                </a:solidFill>
              </a:rPr>
              <a:t> </a:t>
            </a:r>
            <a:r>
              <a:rPr lang="en-US" altLang="en-US" sz="2000" dirty="0"/>
              <a:t>– window or tab with related functionality</a:t>
            </a:r>
          </a:p>
          <a:p>
            <a:pPr lvl="2" eaLnBrk="1" hangingPunct="1"/>
            <a:r>
              <a:rPr lang="en-US" altLang="en-US" sz="1800" dirty="0"/>
              <a:t>Editor, Package Explorer, Console, Search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8447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Eclipse (Cont’d)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 smtClean="0"/>
              <a:t>On startup, </a:t>
            </a:r>
          </a:p>
          <a:p>
            <a:pPr lvl="1" eaLnBrk="1" hangingPunct="1"/>
            <a:r>
              <a:rPr lang="en-US" altLang="en-US" dirty="0" smtClean="0"/>
              <a:t>Select Workspace – set once; details in Lab 1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May show “Welcome View” – click arrow to go to full Workbench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Start a Java Project – details in Lab 1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Eclipse has extensive Help system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Get into trouble w/workbench layout – choose Window </a:t>
            </a:r>
            <a:r>
              <a:rPr lang="en-US" altLang="en-US" dirty="0" smtClean="0">
                <a:sym typeface="Symbol" panose="05050102010706020507" pitchFamily="18" charset="2"/>
              </a:rPr>
              <a:t></a:t>
            </a:r>
            <a:r>
              <a:rPr lang="en-US" altLang="en-US" dirty="0" smtClean="0">
                <a:sym typeface="Wingdings" panose="05000000000000000000" pitchFamily="2" charset="2"/>
              </a:rPr>
              <a:t> </a:t>
            </a:r>
            <a:r>
              <a:rPr lang="en-US" altLang="en-US" dirty="0" smtClean="0"/>
              <a:t>Reset Perspective</a:t>
            </a:r>
          </a:p>
        </p:txBody>
      </p:sp>
    </p:spTree>
    <p:extLst>
      <p:ext uri="{BB962C8B-B14F-4D97-AF65-F5344CB8AC3E}">
        <p14:creationId xmlns:p14="http://schemas.microsoft.com/office/powerpoint/2010/main" val="19802437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Java program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75000"/>
              </a:lnSpc>
              <a:spcBef>
                <a:spcPts val="600"/>
              </a:spcBef>
              <a:buNone/>
            </a:pPr>
            <a:r>
              <a:rPr lang="en-GB" altLang="en-US" sz="2200" dirty="0">
                <a:latin typeface="Courier New" panose="02070309020205020404" pitchFamily="49" charset="0"/>
              </a:rPr>
              <a:t>public class Hello {</a:t>
            </a:r>
          </a:p>
          <a:p>
            <a:pPr>
              <a:lnSpc>
                <a:spcPct val="75000"/>
              </a:lnSpc>
              <a:spcBef>
                <a:spcPts val="600"/>
              </a:spcBef>
              <a:buNone/>
            </a:pPr>
            <a:r>
              <a:rPr lang="en-GB" altLang="en-US" sz="2200" dirty="0">
                <a:latin typeface="Courier New" panose="02070309020205020404" pitchFamily="49" charset="0"/>
              </a:rPr>
              <a:t>    public static void main(String[] </a:t>
            </a:r>
            <a:r>
              <a:rPr lang="en-GB" altLang="en-US" sz="2200" dirty="0" err="1">
                <a:latin typeface="Courier New" panose="02070309020205020404" pitchFamily="49" charset="0"/>
              </a:rPr>
              <a:t>args</a:t>
            </a:r>
            <a:r>
              <a:rPr lang="en-GB" altLang="en-US" sz="2200" dirty="0">
                <a:latin typeface="Courier New" panose="02070309020205020404" pitchFamily="49" charset="0"/>
              </a:rPr>
              <a:t>) {</a:t>
            </a:r>
          </a:p>
          <a:p>
            <a:pPr>
              <a:lnSpc>
                <a:spcPct val="75000"/>
              </a:lnSpc>
              <a:spcBef>
                <a:spcPts val="600"/>
              </a:spcBef>
              <a:buNone/>
            </a:pPr>
            <a:r>
              <a:rPr lang="en-GB" altLang="en-US" sz="2200" dirty="0">
                <a:latin typeface="Courier New" panose="02070309020205020404" pitchFamily="49" charset="0"/>
              </a:rPr>
              <a:t>        </a:t>
            </a:r>
            <a:r>
              <a:rPr lang="en-GB" altLang="en-US" sz="2200" dirty="0" err="1">
                <a:latin typeface="Courier New" panose="02070309020205020404" pitchFamily="49" charset="0"/>
              </a:rPr>
              <a:t>System.out.println</a:t>
            </a:r>
            <a:r>
              <a:rPr lang="en-GB" altLang="en-US" sz="2200" dirty="0">
                <a:latin typeface="Courier New" panose="02070309020205020404" pitchFamily="49" charset="0"/>
              </a:rPr>
              <a:t>("Hello, world!");</a:t>
            </a:r>
          </a:p>
          <a:p>
            <a:pPr>
              <a:lnSpc>
                <a:spcPct val="75000"/>
              </a:lnSpc>
              <a:spcBef>
                <a:spcPts val="600"/>
              </a:spcBef>
              <a:buNone/>
            </a:pPr>
            <a:r>
              <a:rPr lang="en-GB" altLang="en-US" sz="2200" dirty="0">
                <a:latin typeface="Courier New" panose="02070309020205020404" pitchFamily="49" charset="0"/>
              </a:rPr>
              <a:t>        </a:t>
            </a:r>
            <a:r>
              <a:rPr lang="en-GB" altLang="en-US" sz="2200" dirty="0" err="1">
                <a:latin typeface="Courier New" panose="02070309020205020404" pitchFamily="49" charset="0"/>
              </a:rPr>
              <a:t>System.out.println</a:t>
            </a:r>
            <a:r>
              <a:rPr lang="en-GB" altLang="en-US" sz="2200" dirty="0">
                <a:latin typeface="Courier New" panose="02070309020205020404" pitchFamily="49" charset="0"/>
              </a:rPr>
              <a:t>();</a:t>
            </a:r>
          </a:p>
          <a:p>
            <a:pPr>
              <a:lnSpc>
                <a:spcPct val="75000"/>
              </a:lnSpc>
              <a:spcBef>
                <a:spcPts val="600"/>
              </a:spcBef>
              <a:buNone/>
            </a:pPr>
            <a:r>
              <a:rPr lang="en-GB" altLang="en-US" sz="2200" dirty="0">
                <a:latin typeface="Courier New" panose="02070309020205020404" pitchFamily="49" charset="0"/>
              </a:rPr>
              <a:t>        </a:t>
            </a:r>
            <a:r>
              <a:rPr lang="en-GB" altLang="en-US" sz="2200" dirty="0" err="1">
                <a:latin typeface="Courier New" panose="02070309020205020404" pitchFamily="49" charset="0"/>
              </a:rPr>
              <a:t>System.out.println</a:t>
            </a:r>
            <a:r>
              <a:rPr lang="en-GB" altLang="en-US" sz="2200" dirty="0">
                <a:latin typeface="Courier New" panose="02070309020205020404" pitchFamily="49" charset="0"/>
              </a:rPr>
              <a:t>("This program produces");</a:t>
            </a:r>
          </a:p>
          <a:p>
            <a:pPr>
              <a:lnSpc>
                <a:spcPct val="75000"/>
              </a:lnSpc>
              <a:spcBef>
                <a:spcPts val="600"/>
              </a:spcBef>
              <a:buNone/>
            </a:pPr>
            <a:r>
              <a:rPr lang="en-GB" altLang="en-US" sz="2200" dirty="0">
                <a:latin typeface="Courier New" panose="02070309020205020404" pitchFamily="49" charset="0"/>
              </a:rPr>
              <a:t>        </a:t>
            </a:r>
            <a:r>
              <a:rPr lang="en-GB" altLang="en-US" sz="2200" dirty="0" err="1">
                <a:latin typeface="Courier New" panose="02070309020205020404" pitchFamily="49" charset="0"/>
              </a:rPr>
              <a:t>System.out.println</a:t>
            </a:r>
            <a:r>
              <a:rPr lang="en-GB" altLang="en-US" sz="2200" dirty="0">
                <a:latin typeface="Courier New" panose="02070309020205020404" pitchFamily="49" charset="0"/>
              </a:rPr>
              <a:t>("four lines of output");</a:t>
            </a:r>
          </a:p>
          <a:p>
            <a:pPr>
              <a:lnSpc>
                <a:spcPct val="75000"/>
              </a:lnSpc>
              <a:spcBef>
                <a:spcPts val="600"/>
              </a:spcBef>
              <a:buNone/>
            </a:pPr>
            <a:r>
              <a:rPr lang="en-GB" altLang="en-US" sz="2200" dirty="0">
                <a:latin typeface="Courier New" panose="02070309020205020404" pitchFamily="49" charset="0"/>
              </a:rPr>
              <a:t>    }</a:t>
            </a:r>
          </a:p>
          <a:p>
            <a:pPr>
              <a:lnSpc>
                <a:spcPct val="75000"/>
              </a:lnSpc>
              <a:spcBef>
                <a:spcPts val="600"/>
              </a:spcBef>
              <a:buNone/>
            </a:pPr>
            <a:r>
              <a:rPr lang="en-GB" altLang="en-US" sz="2200" dirty="0"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dirty="0" smtClean="0"/>
              <a:t>Its output: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GB" altLang="en-US" sz="900" dirty="0"/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GB" altLang="en-US" dirty="0" smtClean="0">
                <a:latin typeface="Courier New" panose="02070309020205020404" pitchFamily="49" charset="0"/>
              </a:rPr>
              <a:t>Hello, world!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GB" altLang="en-US" dirty="0" smtClean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GB" altLang="en-US" dirty="0" smtClean="0">
                <a:latin typeface="Courier New" panose="02070309020205020404" pitchFamily="49" charset="0"/>
              </a:rPr>
              <a:t>This program produces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GB" altLang="en-US" dirty="0" smtClean="0">
                <a:latin typeface="Courier New" panose="02070309020205020404" pitchFamily="49" charset="0"/>
              </a:rPr>
              <a:t>four lines of output</a:t>
            </a:r>
          </a:p>
          <a:p>
            <a:pPr eaLnBrk="1" hangingPunct="1">
              <a:lnSpc>
                <a:spcPct val="80000"/>
              </a:lnSpc>
            </a:pPr>
            <a:endParaRPr lang="en-GB" altLang="en-US" dirty="0" smtClean="0"/>
          </a:p>
          <a:p>
            <a:pPr eaLnBrk="1" hangingPunct="1">
              <a:lnSpc>
                <a:spcPct val="80000"/>
              </a:lnSpc>
            </a:pPr>
            <a:r>
              <a:rPr lang="en-GB" altLang="en-US" b="1" dirty="0" smtClean="0"/>
              <a:t>console</a:t>
            </a:r>
            <a:r>
              <a:rPr lang="en-GB" altLang="en-US" dirty="0" smtClean="0"/>
              <a:t>: Text box into which </a:t>
            </a:r>
            <a:br>
              <a:rPr lang="en-GB" altLang="en-US" dirty="0" smtClean="0"/>
            </a:br>
            <a:r>
              <a:rPr lang="en-GB" altLang="en-US" dirty="0" smtClean="0"/>
              <a:t>the program's output is printed.</a:t>
            </a:r>
            <a:endParaRPr lang="en-US" altLang="en-US" sz="2800" dirty="0"/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4775200"/>
            <a:ext cx="3276600" cy="177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52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Structure of a Java program</a:t>
            </a:r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buNone/>
              <a:defRPr/>
            </a:pPr>
            <a:r>
              <a:rPr lang="en-GB" sz="2200" dirty="0">
                <a:latin typeface="Courier New" pitchFamily="49" charset="0"/>
              </a:rPr>
              <a:t>public class </a:t>
            </a:r>
            <a:r>
              <a:rPr lang="en-GB" sz="2200" b="1" dirty="0"/>
              <a:t>Name</a:t>
            </a:r>
            <a:r>
              <a:rPr lang="en-GB" sz="2200" dirty="0">
                <a:latin typeface="Courier New" pitchFamily="49" charset="0"/>
              </a:rPr>
              <a:t> </a:t>
            </a:r>
            <a:r>
              <a:rPr lang="en-GB" sz="2200" dirty="0">
                <a:latin typeface="Courier New" pitchFamily="49" charset="0"/>
              </a:rPr>
              <a:t>{</a:t>
            </a:r>
          </a:p>
          <a:p>
            <a:pPr>
              <a:spcBef>
                <a:spcPts val="600"/>
              </a:spcBef>
              <a:buNone/>
              <a:defRPr/>
            </a:pPr>
            <a:r>
              <a:rPr lang="en-GB" sz="2200" dirty="0">
                <a:latin typeface="Courier New" pitchFamily="49" charset="0"/>
              </a:rPr>
              <a:t>    public static void main(String[] </a:t>
            </a:r>
            <a:r>
              <a:rPr lang="en-GB" sz="2200" dirty="0" err="1">
                <a:latin typeface="Courier New" pitchFamily="49" charset="0"/>
              </a:rPr>
              <a:t>args</a:t>
            </a:r>
            <a:r>
              <a:rPr lang="en-GB" sz="2200" dirty="0">
                <a:latin typeface="Courier New" pitchFamily="49" charset="0"/>
              </a:rPr>
              <a:t>) {</a:t>
            </a:r>
          </a:p>
          <a:p>
            <a:pPr>
              <a:lnSpc>
                <a:spcPct val="80000"/>
              </a:lnSpc>
              <a:spcBef>
                <a:spcPts val="600"/>
              </a:spcBef>
              <a:buNone/>
              <a:defRPr/>
            </a:pPr>
            <a:r>
              <a:rPr lang="en-GB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     </a:t>
            </a:r>
            <a:r>
              <a:rPr lang="en-GB" sz="2200" b="1" dirty="0"/>
              <a:t>statement</a:t>
            </a:r>
            <a:r>
              <a:rPr lang="en-GB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600"/>
              </a:spcBef>
              <a:buNone/>
              <a:defRPr/>
            </a:pPr>
            <a:r>
              <a:rPr lang="en-GB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     </a:t>
            </a:r>
            <a:r>
              <a:rPr lang="en-GB" sz="2200" b="1" dirty="0"/>
              <a:t>statement</a:t>
            </a:r>
            <a:r>
              <a:rPr lang="en-GB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600"/>
              </a:spcBef>
              <a:buNone/>
              <a:defRPr/>
            </a:pPr>
            <a:r>
              <a:rPr lang="en-GB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     </a:t>
            </a:r>
            <a:r>
              <a:rPr lang="en-GB" sz="2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...</a:t>
            </a:r>
          </a:p>
          <a:p>
            <a:pPr>
              <a:lnSpc>
                <a:spcPct val="80000"/>
              </a:lnSpc>
              <a:spcBef>
                <a:spcPts val="600"/>
              </a:spcBef>
              <a:buNone/>
              <a:defRPr/>
            </a:pPr>
            <a:r>
              <a:rPr lang="en-GB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     </a:t>
            </a:r>
            <a:r>
              <a:rPr lang="en-GB" sz="2200" b="1" dirty="0"/>
              <a:t>statement</a:t>
            </a:r>
            <a:r>
              <a:rPr lang="en-GB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;</a:t>
            </a:r>
          </a:p>
          <a:p>
            <a:pPr>
              <a:spcBef>
                <a:spcPts val="600"/>
              </a:spcBef>
              <a:buNone/>
              <a:defRPr/>
            </a:pPr>
            <a:r>
              <a:rPr lang="en-GB" sz="2200" dirty="0">
                <a:latin typeface="Courier New" pitchFamily="49" charset="0"/>
              </a:rPr>
              <a:t>    }</a:t>
            </a:r>
          </a:p>
          <a:p>
            <a:pPr>
              <a:spcBef>
                <a:spcPts val="600"/>
              </a:spcBef>
              <a:buNone/>
              <a:defRPr/>
            </a:pPr>
            <a:r>
              <a:rPr lang="en-GB" sz="2200" dirty="0">
                <a:latin typeface="Courier New" pitchFamily="49" charset="0"/>
              </a:rPr>
              <a:t>}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buNone/>
              <a:defRPr/>
            </a:pPr>
            <a:endParaRPr lang="en-GB" sz="2000" dirty="0">
              <a:latin typeface="Courier New" pitchFamily="49" charset="0"/>
            </a:endParaRPr>
          </a:p>
          <a:p>
            <a:pPr lvl="1">
              <a:lnSpc>
                <a:spcPct val="80000"/>
              </a:lnSpc>
              <a:spcBef>
                <a:spcPts val="600"/>
              </a:spcBef>
              <a:buNone/>
              <a:defRPr/>
            </a:pPr>
            <a:endParaRPr lang="en-GB" sz="2000" dirty="0">
              <a:latin typeface="Courier New" pitchFamily="49" charset="0"/>
            </a:endParaRPr>
          </a:p>
          <a:p>
            <a:pPr lvl="1">
              <a:lnSpc>
                <a:spcPct val="80000"/>
              </a:lnSpc>
              <a:spcBef>
                <a:spcPts val="600"/>
              </a:spcBef>
              <a:buNone/>
              <a:defRPr/>
            </a:pPr>
            <a:endParaRPr lang="en-GB" sz="2000" dirty="0">
              <a:latin typeface="Courier New" pitchFamily="49" charset="0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en-GB" dirty="0"/>
              <a:t>Every executable Java program consists of a </a:t>
            </a:r>
            <a:r>
              <a:rPr lang="en-GB" b="1" dirty="0"/>
              <a:t>class</a:t>
            </a:r>
            <a:r>
              <a:rPr lang="en-GB" dirty="0"/>
              <a:t>,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GB" dirty="0"/>
              <a:t>that contains a </a:t>
            </a:r>
            <a:r>
              <a:rPr lang="en-GB" b="1" dirty="0"/>
              <a:t>method</a:t>
            </a:r>
            <a:r>
              <a:rPr lang="en-GB" dirty="0"/>
              <a:t> named </a:t>
            </a:r>
            <a:r>
              <a:rPr lang="en-GB" dirty="0">
                <a:latin typeface="Courier New" pitchFamily="49" charset="0"/>
              </a:rPr>
              <a:t>main</a:t>
            </a:r>
            <a:r>
              <a:rPr lang="en-GB" dirty="0"/>
              <a:t>,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en-GB" dirty="0"/>
              <a:t>that contains the </a:t>
            </a:r>
            <a:r>
              <a:rPr lang="en-GB" b="1" dirty="0"/>
              <a:t>statements</a:t>
            </a:r>
            <a:r>
              <a:rPr lang="en-GB" dirty="0"/>
              <a:t> (commands) to be executed.</a:t>
            </a:r>
            <a:endParaRPr lang="en-US" dirty="0"/>
          </a:p>
        </p:txBody>
      </p:sp>
      <p:grpSp>
        <p:nvGrpSpPr>
          <p:cNvPr id="14340" name="Group 4"/>
          <p:cNvGrpSpPr>
            <a:grpSpLocks/>
          </p:cNvGrpSpPr>
          <p:nvPr/>
        </p:nvGrpSpPr>
        <p:grpSpPr bwMode="auto">
          <a:xfrm>
            <a:off x="4592638" y="1146175"/>
            <a:ext cx="3365500" cy="406400"/>
            <a:chOff x="1958" y="752"/>
            <a:chExt cx="2120" cy="256"/>
          </a:xfrm>
        </p:grpSpPr>
        <p:sp>
          <p:nvSpPr>
            <p:cNvPr id="14347" name="Text Box 5"/>
            <p:cNvSpPr txBox="1">
              <a:spLocks noChangeArrowheads="1"/>
            </p:cNvSpPr>
            <p:nvPr/>
          </p:nvSpPr>
          <p:spPr bwMode="auto">
            <a:xfrm>
              <a:off x="2544" y="752"/>
              <a:ext cx="1534" cy="2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marL="282575" indent="-2825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</a:pPr>
              <a:r>
                <a:rPr lang="en-US" altLang="en-US" sz="2000" b="1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class</a:t>
              </a:r>
              <a:r>
                <a:rPr lang="en-US" altLang="en-US" sz="2000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: a program</a:t>
              </a:r>
            </a:p>
          </p:txBody>
        </p:sp>
        <p:sp>
          <p:nvSpPr>
            <p:cNvPr id="14348" name="Line 6"/>
            <p:cNvSpPr>
              <a:spLocks noChangeShapeType="1"/>
            </p:cNvSpPr>
            <p:nvPr/>
          </p:nvSpPr>
          <p:spPr bwMode="auto">
            <a:xfrm flipH="1">
              <a:off x="1958" y="816"/>
              <a:ext cx="586" cy="1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267201" y="3316288"/>
            <a:ext cx="5788025" cy="787400"/>
            <a:chOff x="1392" y="2304"/>
            <a:chExt cx="3646" cy="496"/>
          </a:xfrm>
        </p:grpSpPr>
        <p:sp>
          <p:nvSpPr>
            <p:cNvPr id="14345" name="Text Box 8"/>
            <p:cNvSpPr txBox="1">
              <a:spLocks noChangeArrowheads="1"/>
            </p:cNvSpPr>
            <p:nvPr/>
          </p:nvSpPr>
          <p:spPr bwMode="auto">
            <a:xfrm>
              <a:off x="1680" y="2544"/>
              <a:ext cx="3358" cy="2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marL="282575" indent="-2825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</a:pPr>
              <a:r>
                <a:rPr lang="en-US" altLang="en-US" sz="2000" b="1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statement</a:t>
              </a:r>
              <a:r>
                <a:rPr lang="en-US" altLang="en-US" sz="2000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: a command to be executed</a:t>
              </a:r>
            </a:p>
          </p:txBody>
        </p:sp>
        <p:sp>
          <p:nvSpPr>
            <p:cNvPr id="14346" name="Line 9"/>
            <p:cNvSpPr>
              <a:spLocks noChangeShapeType="1"/>
            </p:cNvSpPr>
            <p:nvPr/>
          </p:nvSpPr>
          <p:spPr bwMode="auto">
            <a:xfrm flipH="1" flipV="1">
              <a:off x="1392" y="2304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715000" y="2028825"/>
            <a:ext cx="3881438" cy="1092200"/>
            <a:chOff x="1392" y="2304"/>
            <a:chExt cx="2445" cy="688"/>
          </a:xfrm>
        </p:grpSpPr>
        <p:sp>
          <p:nvSpPr>
            <p:cNvPr id="14343" name="Text Box 11"/>
            <p:cNvSpPr txBox="1">
              <a:spLocks noChangeArrowheads="1"/>
            </p:cNvSpPr>
            <p:nvPr/>
          </p:nvSpPr>
          <p:spPr bwMode="auto">
            <a:xfrm>
              <a:off x="1680" y="2544"/>
              <a:ext cx="2157" cy="4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marL="1314450" indent="-13144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</a:pPr>
              <a:r>
                <a:rPr lang="en-US" altLang="en-US" sz="2000" b="1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method</a:t>
              </a:r>
              <a:r>
                <a:rPr lang="en-US" altLang="en-US" sz="2000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: a named group</a:t>
              </a:r>
              <a:br>
                <a:rPr lang="en-US" altLang="en-US" sz="2000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2000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of statements</a:t>
              </a:r>
            </a:p>
          </p:txBody>
        </p:sp>
        <p:sp>
          <p:nvSpPr>
            <p:cNvPr id="14344" name="Line 12"/>
            <p:cNvSpPr>
              <a:spLocks noChangeShapeType="1"/>
            </p:cNvSpPr>
            <p:nvPr/>
          </p:nvSpPr>
          <p:spPr bwMode="auto">
            <a:xfrm flipH="1" flipV="1">
              <a:off x="1392" y="2304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1229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latin typeface="Courier New" panose="02070309020205020404" pitchFamily="49" charset="0"/>
              </a:rPr>
              <a:t>System.out.println</a:t>
            </a:r>
            <a:endParaRPr lang="en-US" altLang="en-US" smtClean="0">
              <a:latin typeface="Courier New" panose="02070309020205020404" pitchFamily="49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n-GB" altLang="en-US" dirty="0" smtClean="0"/>
              <a:t>A statement that prints a line of output on the console.</a:t>
            </a:r>
          </a:p>
          <a:p>
            <a:pPr lvl="1" eaLnBrk="1" hangingPunct="1">
              <a:lnSpc>
                <a:spcPct val="110000"/>
              </a:lnSpc>
            </a:pPr>
            <a:r>
              <a:rPr lang="en-GB" altLang="en-US" dirty="0" smtClean="0"/>
              <a:t>pronounced "print-line"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endParaRPr lang="en-GB" altLang="en-US" sz="2200" dirty="0"/>
          </a:p>
          <a:p>
            <a:pPr eaLnBrk="1" hangingPunct="1">
              <a:lnSpc>
                <a:spcPct val="110000"/>
              </a:lnSpc>
            </a:pPr>
            <a:r>
              <a:rPr lang="en-GB" altLang="en-US" dirty="0" smtClean="0"/>
              <a:t>Two ways to use </a:t>
            </a:r>
            <a:r>
              <a:rPr lang="en-GB" altLang="en-US" dirty="0" err="1" smtClean="0">
                <a:latin typeface="Courier New" panose="02070309020205020404" pitchFamily="49" charset="0"/>
              </a:rPr>
              <a:t>System.out.println</a:t>
            </a:r>
            <a:r>
              <a:rPr lang="en-GB" altLang="en-US" dirty="0" smtClean="0"/>
              <a:t> :</a:t>
            </a:r>
          </a:p>
          <a:p>
            <a:pPr lvl="1" eaLnBrk="1" hangingPunct="1">
              <a:lnSpc>
                <a:spcPct val="110000"/>
              </a:lnSpc>
              <a:buFontTx/>
              <a:buChar char="•"/>
            </a:pPr>
            <a:endParaRPr lang="en-GB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10000"/>
              </a:lnSpc>
              <a:buFontTx/>
              <a:buChar char="•"/>
            </a:pPr>
            <a:r>
              <a:rPr lang="en-GB" altLang="en-US" dirty="0" err="1" smtClean="0">
                <a:latin typeface="Courier New" panose="02070309020205020404" pitchFamily="49" charset="0"/>
              </a:rPr>
              <a:t>System.out.println</a:t>
            </a:r>
            <a:r>
              <a:rPr lang="en-GB" altLang="en-US" dirty="0" smtClean="0">
                <a:latin typeface="Courier New" panose="02070309020205020404" pitchFamily="49" charset="0"/>
              </a:rPr>
              <a:t>("</a:t>
            </a:r>
            <a:r>
              <a:rPr lang="en-GB" altLang="en-US" b="1" dirty="0" smtClean="0"/>
              <a:t>text</a:t>
            </a:r>
            <a:r>
              <a:rPr lang="en-GB" altLang="en-US" dirty="0" smtClean="0">
                <a:latin typeface="Courier New" panose="02070309020205020404" pitchFamily="49" charset="0"/>
              </a:rPr>
              <a:t>");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GB" altLang="en-US" dirty="0" smtClean="0"/>
              <a:t>	Prints the given message as output.</a:t>
            </a:r>
          </a:p>
          <a:p>
            <a:pPr lvl="1"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endParaRPr lang="en-GB" altLang="en-US" dirty="0" smtClean="0"/>
          </a:p>
          <a:p>
            <a:pPr lvl="1" eaLnBrk="1" hangingPunct="1">
              <a:lnSpc>
                <a:spcPct val="110000"/>
              </a:lnSpc>
              <a:buFontTx/>
              <a:buChar char="•"/>
            </a:pPr>
            <a:r>
              <a:rPr lang="en-GB" altLang="en-US" dirty="0" err="1" smtClean="0">
                <a:latin typeface="Courier New" panose="02070309020205020404" pitchFamily="49" charset="0"/>
              </a:rPr>
              <a:t>System.out.println</a:t>
            </a:r>
            <a:r>
              <a:rPr lang="en-GB" altLang="en-US" dirty="0" smtClean="0">
                <a:latin typeface="Courier New" panose="02070309020205020404" pitchFamily="49" charset="0"/>
              </a:rPr>
              <a:t>();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GB" altLang="en-US" dirty="0" smtClean="0"/>
              <a:t>	Prints a blank line of output.</a:t>
            </a:r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68803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Names and identifiers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500"/>
              </a:spcBef>
            </a:pPr>
            <a:r>
              <a:rPr lang="en-GB" altLang="en-US" dirty="0" smtClean="0"/>
              <a:t>You must give your program a name.</a:t>
            </a:r>
          </a:p>
          <a:p>
            <a:pPr lvl="1">
              <a:lnSpc>
                <a:spcPct val="110000"/>
              </a:lnSpc>
              <a:buNone/>
            </a:pPr>
            <a:endParaRPr lang="en-GB" altLang="en-US" sz="900" dirty="0">
              <a:latin typeface="Courier New" panose="02070309020205020404" pitchFamily="49" charset="0"/>
            </a:endParaRPr>
          </a:p>
          <a:p>
            <a:pPr lvl="1">
              <a:lnSpc>
                <a:spcPct val="110000"/>
              </a:lnSpc>
              <a:buNone/>
            </a:pPr>
            <a:r>
              <a:rPr lang="en-GB" altLang="en-US" dirty="0" smtClean="0">
                <a:latin typeface="Courier New" panose="02070309020205020404" pitchFamily="49" charset="0"/>
              </a:rPr>
              <a:t>public class </a:t>
            </a:r>
            <a:r>
              <a:rPr lang="en-GB" altLang="en-US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GangstaRap</a:t>
            </a:r>
            <a:r>
              <a:rPr lang="en-GB" altLang="en-US" dirty="0" smtClean="0">
                <a:latin typeface="Courier New" panose="02070309020205020404" pitchFamily="49" charset="0"/>
              </a:rPr>
              <a:t> {</a:t>
            </a:r>
          </a:p>
          <a:p>
            <a:pPr lvl="1">
              <a:lnSpc>
                <a:spcPct val="110000"/>
              </a:lnSpc>
              <a:buNone/>
            </a:pPr>
            <a:endParaRPr lang="en-GB" altLang="en-US" sz="900" dirty="0">
              <a:latin typeface="Courier New" panose="02070309020205020404" pitchFamily="49" charset="0"/>
            </a:endParaRPr>
          </a:p>
          <a:p>
            <a:pPr lvl="1">
              <a:lnSpc>
                <a:spcPct val="110000"/>
              </a:lnSpc>
            </a:pPr>
            <a:r>
              <a:rPr lang="en-GB" altLang="en-US" dirty="0" smtClean="0"/>
              <a:t>Naming convention: capitalize each word (e.g. </a:t>
            </a:r>
            <a:r>
              <a:rPr lang="en-GB" altLang="en-US" dirty="0" err="1" smtClean="0">
                <a:latin typeface="Courier New" panose="02070309020205020404" pitchFamily="49" charset="0"/>
              </a:rPr>
              <a:t>MyClassName</a:t>
            </a:r>
            <a:r>
              <a:rPr lang="en-GB" altLang="en-US" dirty="0" smtClean="0"/>
              <a:t>)</a:t>
            </a:r>
          </a:p>
          <a:p>
            <a:pPr lvl="1">
              <a:lnSpc>
                <a:spcPct val="110000"/>
              </a:lnSpc>
            </a:pPr>
            <a:r>
              <a:rPr lang="en-GB" altLang="en-US" dirty="0" smtClean="0"/>
              <a:t>Your program's file must match exactly (</a:t>
            </a:r>
            <a:r>
              <a:rPr lang="en-GB" altLang="en-US" dirty="0" smtClean="0">
                <a:latin typeface="Courier New" panose="02070309020205020404" pitchFamily="49" charset="0"/>
              </a:rPr>
              <a:t>GangstaRap.java</a:t>
            </a:r>
            <a:r>
              <a:rPr lang="en-GB" altLang="en-US" dirty="0" smtClean="0"/>
              <a:t>)</a:t>
            </a:r>
          </a:p>
          <a:p>
            <a:pPr lvl="1">
              <a:lnSpc>
                <a:spcPct val="110000"/>
              </a:lnSpc>
            </a:pPr>
            <a:endParaRPr lang="en-GB" altLang="en-US" b="1" dirty="0" smtClean="0"/>
          </a:p>
          <a:p>
            <a:pPr>
              <a:lnSpc>
                <a:spcPct val="110000"/>
              </a:lnSpc>
              <a:spcBef>
                <a:spcPts val="500"/>
              </a:spcBef>
            </a:pPr>
            <a:r>
              <a:rPr lang="en-GB" altLang="en-US" b="1" dirty="0" smtClean="0"/>
              <a:t>identifier</a:t>
            </a:r>
            <a:r>
              <a:rPr lang="en-GB" altLang="en-US" dirty="0" smtClean="0"/>
              <a:t>: A name given to an item in your program</a:t>
            </a:r>
          </a:p>
          <a:p>
            <a:pPr lvl="1">
              <a:spcBef>
                <a:spcPts val="450"/>
              </a:spcBef>
            </a:pPr>
            <a:r>
              <a:rPr lang="en-GB" altLang="en-US" dirty="0" smtClean="0"/>
              <a:t>must start with a letter or </a:t>
            </a:r>
            <a:r>
              <a:rPr lang="en-GB" altLang="en-US" dirty="0" smtClean="0">
                <a:latin typeface="Courier New" panose="02070309020205020404" pitchFamily="49" charset="0"/>
              </a:rPr>
              <a:t>_</a:t>
            </a:r>
            <a:r>
              <a:rPr lang="en-GB" altLang="en-US" dirty="0" smtClean="0"/>
              <a:t> or </a:t>
            </a:r>
            <a:r>
              <a:rPr lang="en-GB" altLang="en-US" dirty="0" smtClean="0">
                <a:latin typeface="Courier New" panose="02070309020205020404" pitchFamily="49" charset="0"/>
              </a:rPr>
              <a:t>$</a:t>
            </a:r>
            <a:endParaRPr lang="en-GB" altLang="en-US" dirty="0" smtClean="0"/>
          </a:p>
          <a:p>
            <a:pPr lvl="1">
              <a:spcBef>
                <a:spcPts val="450"/>
              </a:spcBef>
            </a:pPr>
            <a:r>
              <a:rPr lang="en-GB" altLang="en-US" dirty="0" smtClean="0"/>
              <a:t>subsequent characters can be any of those or a number</a:t>
            </a:r>
          </a:p>
          <a:p>
            <a:pPr lvl="1">
              <a:spcBef>
                <a:spcPts val="450"/>
              </a:spcBef>
            </a:pPr>
            <a:r>
              <a:rPr lang="en-GB" altLang="en-US" dirty="0" smtClean="0">
                <a:solidFill>
                  <a:srgbClr val="003399"/>
                </a:solidFill>
              </a:rPr>
              <a:t>Are these legal?	</a:t>
            </a:r>
          </a:p>
          <a:p>
            <a:pPr marL="739775" lvl="2" indent="0">
              <a:spcBef>
                <a:spcPts val="450"/>
              </a:spcBef>
              <a:buNone/>
            </a:pPr>
            <a:r>
              <a:rPr lang="en-GB" altLang="en-US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me+u</a:t>
            </a:r>
            <a:r>
              <a:rPr lang="en-GB" altLang="en-US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</a:t>
            </a:r>
            <a:r>
              <a:rPr lang="en-GB" altLang="en-US" dirty="0" err="1" smtClean="0">
                <a:solidFill>
                  <a:srgbClr val="0070C0"/>
                </a:solidFill>
                <a:latin typeface="Courier New" panose="02070309020205020404" pitchFamily="49" charset="0"/>
              </a:rPr>
              <a:t>myName</a:t>
            </a:r>
            <a:r>
              <a:rPr lang="en-GB" altLang="en-US" dirty="0" smtClean="0">
                <a:solidFill>
                  <a:srgbClr val="0070C0"/>
                </a:solidFill>
                <a:latin typeface="Courier New" panose="02070309020205020404" pitchFamily="49" charset="0"/>
              </a:rPr>
              <a:t> </a:t>
            </a:r>
            <a:r>
              <a:rPr lang="en-GB" altLang="en-US" dirty="0" err="1" smtClean="0">
                <a:solidFill>
                  <a:srgbClr val="0070C0"/>
                </a:solidFill>
                <a:latin typeface="Courier New" panose="02070309020205020404" pitchFamily="49" charset="0"/>
              </a:rPr>
              <a:t>TheCure</a:t>
            </a:r>
            <a:r>
              <a:rPr lang="en-GB" altLang="en-US" dirty="0" smtClean="0">
                <a:solidFill>
                  <a:srgbClr val="0070C0"/>
                </a:solidFill>
                <a:latin typeface="Courier New" panose="02070309020205020404" pitchFamily="49" charset="0"/>
              </a:rPr>
              <a:t> 49ers side-swipe  ANSWER_IS_42   $bling$ </a:t>
            </a:r>
            <a:r>
              <a:rPr lang="en-GB" altLang="en-US" dirty="0" err="1" smtClean="0">
                <a:solidFill>
                  <a:srgbClr val="0070C0"/>
                </a:solidFill>
                <a:latin typeface="Courier New" panose="02070309020205020404" pitchFamily="49" charset="0"/>
              </a:rPr>
              <a:t>Ph.D's</a:t>
            </a:r>
            <a:r>
              <a:rPr lang="en-GB" altLang="en-US" dirty="0" smtClean="0">
                <a:solidFill>
                  <a:srgbClr val="0070C0"/>
                </a:solidFill>
                <a:latin typeface="Courier New" panose="020703090202050204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4674327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is computer science?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i="1" dirty="0" smtClean="0">
                <a:solidFill>
                  <a:srgbClr val="C00000"/>
                </a:solidFill>
              </a:rPr>
              <a:t>Computer Science</a:t>
            </a:r>
          </a:p>
          <a:p>
            <a:pPr lvl="1" eaLnBrk="1" hangingPunct="1"/>
            <a:r>
              <a:rPr lang="en-US" altLang="en-US" sz="2400" dirty="0"/>
              <a:t>the scientific and practical approach to </a:t>
            </a:r>
            <a:r>
              <a:rPr lang="en-US" altLang="en-US" sz="2400" i="1" dirty="0">
                <a:solidFill>
                  <a:schemeClr val="accent2"/>
                </a:solidFill>
              </a:rPr>
              <a:t>computation</a:t>
            </a:r>
            <a:r>
              <a:rPr lang="en-US" altLang="en-US" sz="2400" dirty="0"/>
              <a:t> and its </a:t>
            </a:r>
            <a:r>
              <a:rPr lang="en-US" altLang="en-US" sz="2400" i="1" dirty="0">
                <a:solidFill>
                  <a:schemeClr val="accent2"/>
                </a:solidFill>
              </a:rPr>
              <a:t>applications</a:t>
            </a:r>
            <a:r>
              <a:rPr lang="en-US" altLang="en-US" sz="2400" dirty="0">
                <a:solidFill>
                  <a:schemeClr val="accent2"/>
                </a:solidFill>
              </a:rPr>
              <a:t> </a:t>
            </a:r>
            <a:r>
              <a:rPr lang="en-US" altLang="en-US" sz="2400" dirty="0"/>
              <a:t>(Wikipedia)</a:t>
            </a:r>
            <a:endParaRPr lang="en-US" altLang="en-US" sz="900" dirty="0"/>
          </a:p>
          <a:p>
            <a:pPr lvl="1" eaLnBrk="1" hangingPunct="1"/>
            <a:endParaRPr lang="en-US" altLang="en-US" sz="2000" b="1" dirty="0"/>
          </a:p>
          <a:p>
            <a:pPr lvl="1" eaLnBrk="1" hangingPunct="1"/>
            <a:r>
              <a:rPr lang="en-US" altLang="en-US" sz="2400" b="1" dirty="0"/>
              <a:t>Study of </a:t>
            </a:r>
            <a:r>
              <a:rPr lang="en-US" altLang="en-US" sz="2400" b="1" i="1" dirty="0">
                <a:solidFill>
                  <a:srgbClr val="C00000"/>
                </a:solidFill>
              </a:rPr>
              <a:t>algorithms</a:t>
            </a:r>
            <a:r>
              <a:rPr lang="en-US" altLang="en-US" sz="2400" dirty="0"/>
              <a:t> </a:t>
            </a:r>
            <a:endParaRPr lang="en-US" altLang="en-US" sz="2000" dirty="0"/>
          </a:p>
          <a:p>
            <a:pPr lvl="1" eaLnBrk="1" hangingPunct="1"/>
            <a:endParaRPr lang="en-US" altLang="en-US" sz="2000" dirty="0"/>
          </a:p>
          <a:p>
            <a:pPr lvl="1" eaLnBrk="1" hangingPunct="1"/>
            <a:r>
              <a:rPr lang="en-US" altLang="en-US" sz="2400" dirty="0"/>
              <a:t>Subfields</a:t>
            </a:r>
          </a:p>
          <a:p>
            <a:pPr lvl="2" eaLnBrk="1" hangingPunct="1"/>
            <a:r>
              <a:rPr lang="en-US" altLang="en-US" dirty="0" smtClean="0"/>
              <a:t>Graphics</a:t>
            </a:r>
          </a:p>
          <a:p>
            <a:pPr lvl="2" eaLnBrk="1" hangingPunct="1"/>
            <a:r>
              <a:rPr lang="en-US" altLang="en-US" dirty="0" smtClean="0"/>
              <a:t>Compilers, Operating Systems</a:t>
            </a:r>
            <a:endParaRPr lang="en-US" altLang="en-US" dirty="0" smtClean="0"/>
          </a:p>
          <a:p>
            <a:pPr lvl="2" eaLnBrk="1" hangingPunct="1"/>
            <a:r>
              <a:rPr lang="en-US" altLang="en-US" dirty="0" smtClean="0"/>
              <a:t>Artificial Intelligence, Natural Language Processing</a:t>
            </a:r>
          </a:p>
          <a:p>
            <a:pPr lvl="2" eaLnBrk="1" hangingPunct="1"/>
            <a:r>
              <a:rPr lang="en-US" altLang="en-US" dirty="0" smtClean="0"/>
              <a:t>Databases, Data Mining</a:t>
            </a:r>
          </a:p>
          <a:p>
            <a:pPr lvl="2" eaLnBrk="1" hangingPunct="1"/>
            <a:r>
              <a:rPr lang="en-US" altLang="en-US" dirty="0" smtClean="0"/>
              <a:t>...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i="1" dirty="0" smtClean="0">
                <a:solidFill>
                  <a:srgbClr val="C00000"/>
                </a:solidFill>
              </a:rPr>
              <a:t>Computer Engineering</a:t>
            </a:r>
          </a:p>
          <a:p>
            <a:pPr lvl="1" eaLnBrk="1" hangingPunct="1"/>
            <a:r>
              <a:rPr lang="en-US" altLang="en-US" sz="2400" dirty="0"/>
              <a:t>Overlap with CS and EE; emphasizes hardware</a:t>
            </a:r>
          </a:p>
        </p:txBody>
      </p:sp>
    </p:spTree>
    <p:extLst>
      <p:ext uri="{BB962C8B-B14F-4D97-AF65-F5344CB8AC3E}">
        <p14:creationId xmlns:p14="http://schemas.microsoft.com/office/powerpoint/2010/main" val="75854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Keywords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GB" altLang="en-US" b="1" dirty="0" smtClean="0"/>
              <a:t>keyword</a:t>
            </a:r>
            <a:r>
              <a:rPr lang="en-GB" altLang="en-US" dirty="0" smtClean="0"/>
              <a:t>: An identifier that you cannot use because it already has a reserved meaning in Java</a:t>
            </a:r>
          </a:p>
          <a:p>
            <a:pPr lvl="1" eaLnBrk="1" hangingPunct="1">
              <a:buFontTx/>
              <a:buNone/>
            </a:pPr>
            <a:endParaRPr lang="en-GB" altLang="en-US" sz="900" dirty="0"/>
          </a:p>
          <a:p>
            <a:pPr>
              <a:spcBef>
                <a:spcPts val="400"/>
              </a:spcBef>
              <a:buNone/>
            </a:pPr>
            <a:r>
              <a:rPr lang="en-GB" altLang="en-US" sz="1800" dirty="0">
                <a:latin typeface="Courier New" panose="02070309020205020404" pitchFamily="49" charset="0"/>
              </a:rPr>
              <a:t>    abstract    default    if           private      this</a:t>
            </a:r>
          </a:p>
          <a:p>
            <a:pPr>
              <a:spcBef>
                <a:spcPts val="400"/>
              </a:spcBef>
              <a:buNone/>
            </a:pPr>
            <a:r>
              <a:rPr lang="en-GB" altLang="en-US" sz="1800" dirty="0">
                <a:latin typeface="Courier New" panose="02070309020205020404" pitchFamily="49" charset="0"/>
              </a:rPr>
              <a:t>    </a:t>
            </a:r>
            <a:r>
              <a:rPr lang="en-GB" altLang="en-US" sz="1800" dirty="0" err="1">
                <a:latin typeface="Courier New" panose="02070309020205020404" pitchFamily="49" charset="0"/>
              </a:rPr>
              <a:t>boolean</a:t>
            </a:r>
            <a:r>
              <a:rPr lang="en-GB" altLang="en-US" sz="1800" dirty="0">
                <a:latin typeface="Courier New" panose="02070309020205020404" pitchFamily="49" charset="0"/>
              </a:rPr>
              <a:t>     do         implements   protected    throw</a:t>
            </a:r>
          </a:p>
          <a:p>
            <a:pPr>
              <a:spcBef>
                <a:spcPts val="400"/>
              </a:spcBef>
              <a:buNone/>
            </a:pPr>
            <a:r>
              <a:rPr lang="en-GB" altLang="en-US" sz="1800" dirty="0">
                <a:latin typeface="Courier New" panose="02070309020205020404" pitchFamily="49" charset="0"/>
              </a:rPr>
              <a:t>    break       double     import       </a:t>
            </a:r>
            <a:r>
              <a:rPr lang="en-GB" altLang="en-US" sz="1800" b="1" dirty="0">
                <a:latin typeface="Courier New" panose="02070309020205020404" pitchFamily="49" charset="0"/>
              </a:rPr>
              <a:t>public</a:t>
            </a:r>
            <a:r>
              <a:rPr lang="en-GB" altLang="en-US" sz="1800" dirty="0">
                <a:latin typeface="Courier New" panose="02070309020205020404" pitchFamily="49" charset="0"/>
              </a:rPr>
              <a:t>       throws</a:t>
            </a:r>
          </a:p>
          <a:p>
            <a:pPr>
              <a:spcBef>
                <a:spcPts val="400"/>
              </a:spcBef>
              <a:buNone/>
            </a:pPr>
            <a:r>
              <a:rPr lang="en-GB" altLang="en-US" sz="1800" dirty="0">
                <a:latin typeface="Courier New" panose="02070309020205020404" pitchFamily="49" charset="0"/>
              </a:rPr>
              <a:t>    byte        else       </a:t>
            </a:r>
            <a:r>
              <a:rPr lang="en-GB" altLang="en-US" sz="1800" dirty="0" err="1">
                <a:latin typeface="Courier New" panose="02070309020205020404" pitchFamily="49" charset="0"/>
              </a:rPr>
              <a:t>instanceof</a:t>
            </a:r>
            <a:r>
              <a:rPr lang="en-GB" altLang="en-US" sz="1800" dirty="0">
                <a:latin typeface="Courier New" panose="02070309020205020404" pitchFamily="49" charset="0"/>
              </a:rPr>
              <a:t>   return       transient</a:t>
            </a:r>
          </a:p>
          <a:p>
            <a:pPr>
              <a:spcBef>
                <a:spcPts val="400"/>
              </a:spcBef>
              <a:buNone/>
            </a:pPr>
            <a:r>
              <a:rPr lang="en-GB" altLang="en-US" sz="1800" dirty="0">
                <a:latin typeface="Courier New" panose="02070309020205020404" pitchFamily="49" charset="0"/>
              </a:rPr>
              <a:t>    case        extends    </a:t>
            </a:r>
            <a:r>
              <a:rPr lang="en-GB" altLang="en-US" sz="1800" dirty="0" err="1">
                <a:latin typeface="Courier New" panose="02070309020205020404" pitchFamily="49" charset="0"/>
              </a:rPr>
              <a:t>int</a:t>
            </a:r>
            <a:r>
              <a:rPr lang="en-GB" altLang="en-US" sz="1800" dirty="0">
                <a:latin typeface="Courier New" panose="02070309020205020404" pitchFamily="49" charset="0"/>
              </a:rPr>
              <a:t>          short        try</a:t>
            </a:r>
          </a:p>
          <a:p>
            <a:pPr>
              <a:spcBef>
                <a:spcPts val="400"/>
              </a:spcBef>
              <a:buNone/>
            </a:pPr>
            <a:r>
              <a:rPr lang="en-GB" altLang="en-US" sz="1800" dirty="0">
                <a:latin typeface="Courier New" panose="02070309020205020404" pitchFamily="49" charset="0"/>
              </a:rPr>
              <a:t>    catch       final      interface    </a:t>
            </a:r>
            <a:r>
              <a:rPr lang="en-GB" altLang="en-US" sz="1800" b="1" dirty="0">
                <a:latin typeface="Courier New" panose="02070309020205020404" pitchFamily="49" charset="0"/>
              </a:rPr>
              <a:t>static</a:t>
            </a:r>
            <a:r>
              <a:rPr lang="en-GB" altLang="en-US" sz="1800" dirty="0">
                <a:latin typeface="Courier New" panose="02070309020205020404" pitchFamily="49" charset="0"/>
              </a:rPr>
              <a:t>       </a:t>
            </a:r>
            <a:r>
              <a:rPr lang="en-GB" altLang="en-US" sz="1800" b="1" dirty="0">
                <a:latin typeface="Courier New" panose="02070309020205020404" pitchFamily="49" charset="0"/>
              </a:rPr>
              <a:t>void</a:t>
            </a:r>
          </a:p>
          <a:p>
            <a:pPr>
              <a:spcBef>
                <a:spcPts val="400"/>
              </a:spcBef>
              <a:buNone/>
            </a:pPr>
            <a:r>
              <a:rPr lang="en-GB" altLang="en-US" sz="1800" dirty="0">
                <a:latin typeface="Courier New" panose="02070309020205020404" pitchFamily="49" charset="0"/>
              </a:rPr>
              <a:t>    char        finally    long         </a:t>
            </a:r>
            <a:r>
              <a:rPr lang="en-GB" altLang="en-US" sz="1800" dirty="0" err="1">
                <a:latin typeface="Courier New" panose="02070309020205020404" pitchFamily="49" charset="0"/>
              </a:rPr>
              <a:t>strictfp</a:t>
            </a:r>
            <a:r>
              <a:rPr lang="en-GB" altLang="en-US" sz="1800" dirty="0">
                <a:latin typeface="Courier New" panose="02070309020205020404" pitchFamily="49" charset="0"/>
              </a:rPr>
              <a:t>     volatile</a:t>
            </a:r>
          </a:p>
          <a:p>
            <a:pPr>
              <a:spcBef>
                <a:spcPts val="400"/>
              </a:spcBef>
              <a:buNone/>
            </a:pPr>
            <a:r>
              <a:rPr lang="en-GB" altLang="en-US" sz="1800" b="1" dirty="0">
                <a:latin typeface="Courier New" panose="02070309020205020404" pitchFamily="49" charset="0"/>
              </a:rPr>
              <a:t>    class</a:t>
            </a:r>
            <a:r>
              <a:rPr lang="en-GB" altLang="en-US" sz="1800" dirty="0">
                <a:latin typeface="Courier New" panose="02070309020205020404" pitchFamily="49" charset="0"/>
              </a:rPr>
              <a:t>       float      native       super        while</a:t>
            </a:r>
          </a:p>
          <a:p>
            <a:pPr>
              <a:spcBef>
                <a:spcPts val="400"/>
              </a:spcBef>
              <a:buNone/>
            </a:pPr>
            <a:r>
              <a:rPr lang="en-GB" altLang="en-US" sz="1800" dirty="0">
                <a:latin typeface="Courier New" panose="02070309020205020404" pitchFamily="49" charset="0"/>
              </a:rPr>
              <a:t>    </a:t>
            </a:r>
            <a:r>
              <a:rPr lang="en-GB" altLang="en-US" sz="1800" dirty="0" err="1">
                <a:latin typeface="Courier New" panose="02070309020205020404" pitchFamily="49" charset="0"/>
              </a:rPr>
              <a:t>const</a:t>
            </a:r>
            <a:r>
              <a:rPr lang="en-GB" altLang="en-US" sz="1800" dirty="0">
                <a:latin typeface="Courier New" panose="02070309020205020404" pitchFamily="49" charset="0"/>
              </a:rPr>
              <a:t>       for        new          switch</a:t>
            </a:r>
          </a:p>
          <a:p>
            <a:pPr>
              <a:spcBef>
                <a:spcPts val="400"/>
              </a:spcBef>
              <a:buNone/>
            </a:pPr>
            <a:r>
              <a:rPr lang="en-GB" altLang="en-US" sz="1800" dirty="0">
                <a:latin typeface="Courier New" panose="02070309020205020404" pitchFamily="49" charset="0"/>
              </a:rPr>
              <a:t>    continue    </a:t>
            </a:r>
            <a:r>
              <a:rPr lang="en-GB" altLang="en-US" sz="1800" dirty="0" err="1">
                <a:latin typeface="Courier New" panose="02070309020205020404" pitchFamily="49" charset="0"/>
              </a:rPr>
              <a:t>goto</a:t>
            </a:r>
            <a:r>
              <a:rPr lang="en-GB" altLang="en-US" sz="1800" dirty="0">
                <a:latin typeface="Courier New" panose="02070309020205020404" pitchFamily="49" charset="0"/>
              </a:rPr>
              <a:t>       package      synchronized</a:t>
            </a:r>
            <a:endParaRPr lang="en-GB" altLang="en-US" sz="11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3762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Syntax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600"/>
              </a:spcBef>
            </a:pPr>
            <a:r>
              <a:rPr lang="en-GB" altLang="en-US" b="1" dirty="0" smtClean="0"/>
              <a:t>syntax</a:t>
            </a:r>
            <a:r>
              <a:rPr lang="en-GB" altLang="en-US" dirty="0" smtClean="0"/>
              <a:t>:  set of legal structures and commands that can be used in a particular language</a:t>
            </a:r>
          </a:p>
          <a:p>
            <a:pPr lvl="1">
              <a:spcBef>
                <a:spcPts val="600"/>
              </a:spcBef>
            </a:pPr>
            <a:r>
              <a:rPr lang="en-GB" altLang="en-US" dirty="0" smtClean="0"/>
              <a:t>Every basic Java statement ends with a semicolon  </a:t>
            </a:r>
            <a:r>
              <a:rPr lang="en-GB" altLang="en-US" dirty="0" smtClean="0">
                <a:latin typeface="Courier New" panose="02070309020205020404" pitchFamily="49" charset="0"/>
              </a:rPr>
              <a:t>;</a:t>
            </a:r>
          </a:p>
          <a:p>
            <a:pPr lvl="1" eaLnBrk="1" hangingPunct="1"/>
            <a:r>
              <a:rPr lang="en-GB" altLang="en-US" dirty="0" smtClean="0"/>
              <a:t>The contents of a class or method occur between </a:t>
            </a:r>
            <a:r>
              <a:rPr lang="en-GB" altLang="en-US" dirty="0" smtClean="0">
                <a:latin typeface="Courier New" panose="02070309020205020404" pitchFamily="49" charset="0"/>
              </a:rPr>
              <a:t>{</a:t>
            </a:r>
            <a:r>
              <a:rPr lang="en-GB" altLang="en-US" dirty="0" smtClean="0"/>
              <a:t> and </a:t>
            </a:r>
            <a:r>
              <a:rPr lang="en-GB" altLang="en-US" dirty="0" smtClean="0">
                <a:latin typeface="Courier New" panose="02070309020205020404" pitchFamily="49" charset="0"/>
              </a:rPr>
              <a:t>}</a:t>
            </a:r>
          </a:p>
          <a:p>
            <a:pPr lvl="1" eaLnBrk="1" hangingPunct="1"/>
            <a:endParaRPr lang="en-GB" altLang="en-US" dirty="0" smtClean="0">
              <a:latin typeface="Courier New" panose="02070309020205020404" pitchFamily="49" charset="0"/>
            </a:endParaRPr>
          </a:p>
          <a:p>
            <a:pPr>
              <a:spcBef>
                <a:spcPts val="600"/>
              </a:spcBef>
            </a:pPr>
            <a:r>
              <a:rPr lang="en-GB" altLang="en-US" b="1" dirty="0" smtClean="0"/>
              <a:t>syntax error</a:t>
            </a:r>
            <a:r>
              <a:rPr lang="en-GB" altLang="en-US" dirty="0" smtClean="0"/>
              <a:t> (</a:t>
            </a:r>
            <a:r>
              <a:rPr lang="en-GB" altLang="en-US" b="1" dirty="0" smtClean="0"/>
              <a:t>compiler error</a:t>
            </a:r>
            <a:r>
              <a:rPr lang="en-GB" altLang="en-US" dirty="0" smtClean="0"/>
              <a:t>): A problem in the structure of a program that causes the compiler to fail</a:t>
            </a:r>
          </a:p>
          <a:p>
            <a:pPr lvl="1">
              <a:spcBef>
                <a:spcPts val="600"/>
              </a:spcBef>
            </a:pPr>
            <a:r>
              <a:rPr lang="en-GB" altLang="en-US" dirty="0" smtClean="0"/>
              <a:t>Missing semicolon</a:t>
            </a:r>
          </a:p>
          <a:p>
            <a:pPr lvl="1">
              <a:spcBef>
                <a:spcPts val="600"/>
              </a:spcBef>
            </a:pPr>
            <a:r>
              <a:rPr lang="en-GB" altLang="en-US" dirty="0" smtClean="0"/>
              <a:t>Too many or too few </a:t>
            </a:r>
            <a:r>
              <a:rPr lang="en-GB" altLang="en-US" dirty="0" smtClean="0">
                <a:latin typeface="Courier New" panose="02070309020205020404" pitchFamily="49" charset="0"/>
              </a:rPr>
              <a:t>{</a:t>
            </a:r>
            <a:r>
              <a:rPr lang="en-GB" altLang="en-US" dirty="0" smtClean="0"/>
              <a:t> </a:t>
            </a:r>
            <a:r>
              <a:rPr lang="en-GB" altLang="en-US" dirty="0" smtClean="0">
                <a:latin typeface="Courier New" panose="02070309020205020404" pitchFamily="49" charset="0"/>
              </a:rPr>
              <a:t>}</a:t>
            </a:r>
            <a:r>
              <a:rPr lang="en-GB" altLang="en-US" dirty="0" smtClean="0"/>
              <a:t> braces</a:t>
            </a:r>
          </a:p>
          <a:p>
            <a:pPr lvl="1">
              <a:spcBef>
                <a:spcPts val="600"/>
              </a:spcBef>
            </a:pPr>
            <a:r>
              <a:rPr lang="en-GB" altLang="en-US" dirty="0" smtClean="0"/>
              <a:t>Illegal identifier for class name</a:t>
            </a:r>
          </a:p>
          <a:p>
            <a:pPr lvl="1">
              <a:spcBef>
                <a:spcPts val="600"/>
              </a:spcBef>
            </a:pPr>
            <a:r>
              <a:rPr lang="en-GB" altLang="en-US" dirty="0" smtClean="0"/>
              <a:t>Class and file names do not match</a:t>
            </a:r>
          </a:p>
          <a:p>
            <a:pPr lvl="1">
              <a:spcBef>
                <a:spcPts val="600"/>
              </a:spcBef>
              <a:buNone/>
            </a:pPr>
            <a:r>
              <a:rPr lang="en-GB" altLang="en-US" dirty="0" smtClean="0"/>
              <a:t>	...</a:t>
            </a:r>
          </a:p>
        </p:txBody>
      </p:sp>
    </p:spTree>
    <p:extLst>
      <p:ext uri="{BB962C8B-B14F-4D97-AF65-F5344CB8AC3E}">
        <p14:creationId xmlns:p14="http://schemas.microsoft.com/office/powerpoint/2010/main" val="105062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Syntax error example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spcBef>
                <a:spcPts val="500"/>
              </a:spcBef>
              <a:buNone/>
            </a:pPr>
            <a:r>
              <a:rPr lang="en-GB" altLang="en-US" sz="1800" dirty="0">
                <a:solidFill>
                  <a:srgbClr val="808080"/>
                </a:solidFill>
                <a:latin typeface="Courier New" panose="02070309020205020404" pitchFamily="49" charset="0"/>
              </a:rPr>
              <a:t>1</a:t>
            </a:r>
            <a:r>
              <a:rPr lang="en-GB" altLang="en-US" sz="1800" dirty="0">
                <a:latin typeface="Courier New" panose="02070309020205020404" pitchFamily="49" charset="0"/>
              </a:rPr>
              <a:t>  public class Hello {</a:t>
            </a:r>
          </a:p>
          <a:p>
            <a:pPr>
              <a:lnSpc>
                <a:spcPct val="80000"/>
              </a:lnSpc>
              <a:spcBef>
                <a:spcPts val="500"/>
              </a:spcBef>
              <a:buNone/>
            </a:pPr>
            <a:r>
              <a:rPr lang="en-GB" altLang="en-US" sz="1800" dirty="0">
                <a:solidFill>
                  <a:srgbClr val="808080"/>
                </a:solidFill>
                <a:latin typeface="Courier New" panose="02070309020205020404" pitchFamily="49" charset="0"/>
              </a:rPr>
              <a:t>2</a:t>
            </a:r>
            <a:r>
              <a:rPr lang="en-GB" altLang="en-US" sz="1800" dirty="0">
                <a:latin typeface="Courier New" panose="02070309020205020404" pitchFamily="49" charset="0"/>
              </a:rPr>
              <a:t>      </a:t>
            </a:r>
            <a:r>
              <a:rPr lang="en-GB" altLang="en-US" sz="1800" dirty="0" err="1">
                <a:latin typeface="Courier New" panose="02070309020205020404" pitchFamily="49" charset="0"/>
              </a:rPr>
              <a:t>p</a:t>
            </a:r>
            <a:r>
              <a:rPr lang="en-GB" altLang="en-US" sz="1800" u="sng" dirty="0" err="1">
                <a:latin typeface="Courier New" panose="02070309020205020404" pitchFamily="49" charset="0"/>
              </a:rPr>
              <a:t>oo</a:t>
            </a:r>
            <a:r>
              <a:rPr lang="en-GB" altLang="en-US" sz="1800" dirty="0" err="1">
                <a:latin typeface="Courier New" panose="02070309020205020404" pitchFamily="49" charset="0"/>
              </a:rPr>
              <a:t>blic</a:t>
            </a:r>
            <a:r>
              <a:rPr lang="en-GB" altLang="en-US" sz="1800" dirty="0">
                <a:latin typeface="Courier New" panose="02070309020205020404" pitchFamily="49" charset="0"/>
              </a:rPr>
              <a:t> static void main(String[] </a:t>
            </a:r>
            <a:r>
              <a:rPr lang="en-GB" altLang="en-US" sz="1800" dirty="0" err="1">
                <a:latin typeface="Courier New" panose="02070309020205020404" pitchFamily="49" charset="0"/>
              </a:rPr>
              <a:t>args</a:t>
            </a:r>
            <a:r>
              <a:rPr lang="en-GB" altLang="en-US" sz="1800" dirty="0">
                <a:latin typeface="Courier New" panose="02070309020205020404" pitchFamily="49" charset="0"/>
              </a:rPr>
              <a:t>) {</a:t>
            </a:r>
          </a:p>
          <a:p>
            <a:pPr>
              <a:lnSpc>
                <a:spcPct val="80000"/>
              </a:lnSpc>
              <a:spcBef>
                <a:spcPts val="500"/>
              </a:spcBef>
              <a:buNone/>
            </a:pPr>
            <a:r>
              <a:rPr lang="en-GB" altLang="en-US" sz="1800" dirty="0">
                <a:solidFill>
                  <a:srgbClr val="808080"/>
                </a:solidFill>
                <a:latin typeface="Courier New" panose="02070309020205020404" pitchFamily="49" charset="0"/>
              </a:rPr>
              <a:t>3</a:t>
            </a:r>
            <a:r>
              <a:rPr lang="en-GB" altLang="en-US" sz="1800" dirty="0">
                <a:latin typeface="Courier New" panose="02070309020205020404" pitchFamily="49" charset="0"/>
              </a:rPr>
              <a:t>          </a:t>
            </a:r>
            <a:r>
              <a:rPr lang="en-GB" altLang="en-US" sz="1800" dirty="0" err="1">
                <a:latin typeface="Courier New" panose="02070309020205020404" pitchFamily="49" charset="0"/>
              </a:rPr>
              <a:t>System.</a:t>
            </a:r>
            <a:r>
              <a:rPr lang="en-GB" altLang="en-US" sz="1800" u="sng" dirty="0" err="1">
                <a:latin typeface="Courier New" panose="02070309020205020404" pitchFamily="49" charset="0"/>
              </a:rPr>
              <a:t>owt</a:t>
            </a:r>
            <a:r>
              <a:rPr lang="en-GB" altLang="en-US" sz="1800" dirty="0" err="1">
                <a:latin typeface="Courier New" panose="02070309020205020404" pitchFamily="49" charset="0"/>
              </a:rPr>
              <a:t>.println</a:t>
            </a:r>
            <a:r>
              <a:rPr lang="en-GB" altLang="en-US" sz="1800" dirty="0">
                <a:latin typeface="Courier New" panose="02070309020205020404" pitchFamily="49" charset="0"/>
              </a:rPr>
              <a:t>("Hello, world!")_</a:t>
            </a:r>
            <a:r>
              <a:rPr lang="en-GB" altLang="en-US" sz="1800" u="sng" dirty="0"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80000"/>
              </a:lnSpc>
              <a:spcBef>
                <a:spcPts val="500"/>
              </a:spcBef>
              <a:buNone/>
            </a:pPr>
            <a:r>
              <a:rPr lang="en-GB" altLang="en-US" sz="1800" dirty="0">
                <a:solidFill>
                  <a:srgbClr val="808080"/>
                </a:solidFill>
                <a:latin typeface="Courier New" panose="02070309020205020404" pitchFamily="49" charset="0"/>
              </a:rPr>
              <a:t>4</a:t>
            </a:r>
            <a:r>
              <a:rPr lang="en-GB" altLang="en-US" sz="1800" dirty="0">
                <a:latin typeface="Courier New" panose="02070309020205020404" pitchFamily="49" charset="0"/>
              </a:rPr>
              <a:t>      }</a:t>
            </a:r>
          </a:p>
          <a:p>
            <a:pPr>
              <a:lnSpc>
                <a:spcPct val="80000"/>
              </a:lnSpc>
              <a:spcBef>
                <a:spcPts val="500"/>
              </a:spcBef>
              <a:buNone/>
            </a:pPr>
            <a:r>
              <a:rPr lang="en-GB" altLang="en-US" sz="1800" dirty="0">
                <a:solidFill>
                  <a:srgbClr val="808080"/>
                </a:solidFill>
                <a:latin typeface="Courier New" panose="02070309020205020404" pitchFamily="49" charset="0"/>
              </a:rPr>
              <a:t>5</a:t>
            </a:r>
            <a:r>
              <a:rPr lang="en-GB" altLang="en-US" sz="1800" dirty="0">
                <a:latin typeface="Courier New" panose="02070309020205020404" pitchFamily="49" charset="0"/>
              </a:rPr>
              <a:t>  }</a:t>
            </a:r>
          </a:p>
          <a:p>
            <a:pPr>
              <a:lnSpc>
                <a:spcPct val="80000"/>
              </a:lnSpc>
              <a:spcBef>
                <a:spcPts val="500"/>
              </a:spcBef>
              <a:buNone/>
            </a:pPr>
            <a:endParaRPr lang="en-GB" altLang="en-US" sz="8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en-GB" altLang="en-US" dirty="0" smtClean="0"/>
              <a:t>Compiler output:</a:t>
            </a:r>
          </a:p>
          <a:p>
            <a:pPr>
              <a:lnSpc>
                <a:spcPct val="70000"/>
              </a:lnSpc>
              <a:spcBef>
                <a:spcPts val="500"/>
              </a:spcBef>
              <a:buNone/>
            </a:pPr>
            <a:endParaRPr lang="en-GB" altLang="en-US" sz="800" dirty="0">
              <a:latin typeface="Courier New" panose="02070309020205020404" pitchFamily="49" charset="0"/>
            </a:endParaRPr>
          </a:p>
          <a:p>
            <a:pPr>
              <a:lnSpc>
                <a:spcPct val="60000"/>
              </a:lnSpc>
              <a:spcBef>
                <a:spcPts val="500"/>
              </a:spcBef>
              <a:buNone/>
            </a:pPr>
            <a:r>
              <a:rPr lang="en-GB" altLang="en-US" sz="1800" dirty="0">
                <a:latin typeface="Courier New" panose="02070309020205020404" pitchFamily="49" charset="0"/>
              </a:rPr>
              <a:t>   Hello.java:</a:t>
            </a:r>
            <a:r>
              <a:rPr lang="en-GB" altLang="en-US" sz="1800" b="1" dirty="0">
                <a:solidFill>
                  <a:srgbClr val="003399"/>
                </a:solidFill>
                <a:latin typeface="Courier New" panose="02070309020205020404" pitchFamily="49" charset="0"/>
              </a:rPr>
              <a:t>2</a:t>
            </a:r>
            <a:r>
              <a:rPr lang="en-GB" altLang="en-US" sz="1800" dirty="0">
                <a:latin typeface="Courier New" panose="02070309020205020404" pitchFamily="49" charset="0"/>
              </a:rPr>
              <a:t>: &lt;identifier&gt; expected</a:t>
            </a:r>
          </a:p>
          <a:p>
            <a:pPr>
              <a:lnSpc>
                <a:spcPct val="60000"/>
              </a:lnSpc>
              <a:spcBef>
                <a:spcPts val="500"/>
              </a:spcBef>
              <a:buNone/>
            </a:pPr>
            <a:r>
              <a:rPr lang="en-GB" altLang="en-US" sz="1800" dirty="0">
                <a:latin typeface="Courier New" panose="02070309020205020404" pitchFamily="49" charset="0"/>
              </a:rPr>
              <a:t>       </a:t>
            </a:r>
            <a:r>
              <a:rPr lang="en-GB" altLang="en-US" sz="1800" dirty="0" err="1">
                <a:latin typeface="Courier New" panose="02070309020205020404" pitchFamily="49" charset="0"/>
              </a:rPr>
              <a:t>pooblic</a:t>
            </a:r>
            <a:r>
              <a:rPr lang="en-GB" altLang="en-US" sz="1800" dirty="0">
                <a:latin typeface="Courier New" panose="02070309020205020404" pitchFamily="49" charset="0"/>
              </a:rPr>
              <a:t> static void main(String[] </a:t>
            </a:r>
            <a:r>
              <a:rPr lang="en-GB" altLang="en-US" sz="1800" dirty="0" err="1">
                <a:latin typeface="Courier New" panose="02070309020205020404" pitchFamily="49" charset="0"/>
              </a:rPr>
              <a:t>args</a:t>
            </a:r>
            <a:r>
              <a:rPr lang="en-GB" altLang="en-US" sz="1800" dirty="0">
                <a:latin typeface="Courier New" panose="02070309020205020404" pitchFamily="49" charset="0"/>
              </a:rPr>
              <a:t>) {</a:t>
            </a:r>
          </a:p>
          <a:p>
            <a:pPr>
              <a:lnSpc>
                <a:spcPct val="60000"/>
              </a:lnSpc>
              <a:spcBef>
                <a:spcPts val="500"/>
              </a:spcBef>
              <a:buNone/>
            </a:pPr>
            <a:r>
              <a:rPr lang="en-GB" altLang="en-US" sz="1800" dirty="0">
                <a:latin typeface="Courier New" panose="02070309020205020404" pitchFamily="49" charset="0"/>
              </a:rPr>
              <a:t>            ^</a:t>
            </a:r>
          </a:p>
          <a:p>
            <a:pPr>
              <a:lnSpc>
                <a:spcPct val="60000"/>
              </a:lnSpc>
              <a:spcBef>
                <a:spcPts val="500"/>
              </a:spcBef>
              <a:buNone/>
            </a:pPr>
            <a:r>
              <a:rPr lang="en-GB" altLang="en-US" sz="1800" dirty="0">
                <a:latin typeface="Courier New" panose="02070309020205020404" pitchFamily="49" charset="0"/>
              </a:rPr>
              <a:t>   Hello.java:</a:t>
            </a:r>
            <a:r>
              <a:rPr lang="en-GB" altLang="en-US" sz="1800" b="1" dirty="0">
                <a:solidFill>
                  <a:srgbClr val="003399"/>
                </a:solidFill>
                <a:latin typeface="Courier New" panose="02070309020205020404" pitchFamily="49" charset="0"/>
              </a:rPr>
              <a:t>3</a:t>
            </a:r>
            <a:r>
              <a:rPr lang="en-GB" altLang="en-US" sz="1800" dirty="0">
                <a:latin typeface="Courier New" panose="02070309020205020404" pitchFamily="49" charset="0"/>
              </a:rPr>
              <a:t>: ';' expected</a:t>
            </a:r>
          </a:p>
          <a:p>
            <a:pPr>
              <a:lnSpc>
                <a:spcPct val="60000"/>
              </a:lnSpc>
              <a:spcBef>
                <a:spcPts val="500"/>
              </a:spcBef>
              <a:buNone/>
            </a:pPr>
            <a:r>
              <a:rPr lang="en-GB" altLang="en-US" sz="1800" dirty="0">
                <a:latin typeface="Courier New" panose="02070309020205020404" pitchFamily="49" charset="0"/>
              </a:rPr>
              <a:t>   }</a:t>
            </a:r>
          </a:p>
          <a:p>
            <a:pPr>
              <a:lnSpc>
                <a:spcPct val="60000"/>
              </a:lnSpc>
              <a:spcBef>
                <a:spcPts val="500"/>
              </a:spcBef>
              <a:buNone/>
            </a:pPr>
            <a:r>
              <a:rPr lang="en-GB" altLang="en-US" sz="1800" dirty="0">
                <a:latin typeface="Courier New" panose="02070309020205020404" pitchFamily="49" charset="0"/>
              </a:rPr>
              <a:t>   ^</a:t>
            </a:r>
          </a:p>
          <a:p>
            <a:pPr>
              <a:lnSpc>
                <a:spcPct val="60000"/>
              </a:lnSpc>
              <a:spcBef>
                <a:spcPts val="500"/>
              </a:spcBef>
              <a:buNone/>
            </a:pPr>
            <a:r>
              <a:rPr lang="en-GB" altLang="en-US" sz="1800" dirty="0">
                <a:latin typeface="Courier New" panose="02070309020205020404" pitchFamily="49" charset="0"/>
              </a:rPr>
              <a:t>   2 errors</a:t>
            </a:r>
          </a:p>
          <a:p>
            <a:pPr>
              <a:lnSpc>
                <a:spcPct val="60000"/>
              </a:lnSpc>
              <a:spcBef>
                <a:spcPts val="500"/>
              </a:spcBef>
              <a:buNone/>
            </a:pPr>
            <a:endParaRPr lang="en-GB" altLang="en-US" sz="1800" dirty="0">
              <a:latin typeface="Courier New" panose="02070309020205020404" pitchFamily="49" charset="0"/>
            </a:endParaRPr>
          </a:p>
          <a:p>
            <a:pPr lvl="1">
              <a:spcBef>
                <a:spcPts val="600"/>
              </a:spcBef>
            </a:pPr>
            <a:r>
              <a:rPr lang="en-GB" altLang="en-US" dirty="0" smtClean="0"/>
              <a:t>The compiler shows the line number where it found the error.</a:t>
            </a:r>
          </a:p>
          <a:p>
            <a:pPr lvl="1">
              <a:spcBef>
                <a:spcPts val="600"/>
              </a:spcBef>
            </a:pPr>
            <a:endParaRPr lang="en-GB" altLang="en-US" dirty="0" smtClean="0"/>
          </a:p>
          <a:p>
            <a:pPr lvl="1">
              <a:spcBef>
                <a:spcPts val="600"/>
              </a:spcBef>
            </a:pPr>
            <a:r>
              <a:rPr lang="en-GB" altLang="en-US" dirty="0" smtClean="0"/>
              <a:t>The error messages can be tough to understand!</a:t>
            </a:r>
          </a:p>
        </p:txBody>
      </p:sp>
    </p:spTree>
    <p:extLst>
      <p:ext uri="{BB962C8B-B14F-4D97-AF65-F5344CB8AC3E}">
        <p14:creationId xmlns:p14="http://schemas.microsoft.com/office/powerpoint/2010/main" val="119403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Strings</a:t>
            </a:r>
            <a:endParaRPr lang="en-US" alt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GB" altLang="en-US" b="1" dirty="0" smtClean="0"/>
              <a:t>string</a:t>
            </a:r>
            <a:r>
              <a:rPr lang="en-GB" altLang="en-US" dirty="0" smtClean="0"/>
              <a:t>: A sequence of characters to be printed.</a:t>
            </a:r>
          </a:p>
          <a:p>
            <a:pPr lvl="1" eaLnBrk="1" hangingPunct="1"/>
            <a:r>
              <a:rPr lang="en-GB" altLang="en-US" dirty="0" smtClean="0"/>
              <a:t>Starts and ends with a </a:t>
            </a:r>
            <a:r>
              <a:rPr lang="en-GB" altLang="en-US" dirty="0" smtClean="0">
                <a:latin typeface="Courier New" panose="02070309020205020404" pitchFamily="49" charset="0"/>
              </a:rPr>
              <a:t>"</a:t>
            </a:r>
            <a:r>
              <a:rPr lang="en-GB" altLang="en-US" dirty="0" smtClean="0"/>
              <a:t> quote </a:t>
            </a:r>
            <a:r>
              <a:rPr lang="en-GB" altLang="en-US" dirty="0" smtClean="0">
                <a:latin typeface="Courier New" panose="02070309020205020404" pitchFamily="49" charset="0"/>
              </a:rPr>
              <a:t>"</a:t>
            </a:r>
            <a:r>
              <a:rPr lang="en-GB" altLang="en-US" dirty="0" smtClean="0"/>
              <a:t> character.</a:t>
            </a:r>
          </a:p>
          <a:p>
            <a:pPr marL="739775" lvl="2" indent="0">
              <a:buNone/>
            </a:pPr>
            <a:endParaRPr lang="en-GB" altLang="en-US" dirty="0" smtClean="0"/>
          </a:p>
          <a:p>
            <a:pPr lvl="1" eaLnBrk="1" hangingPunct="1"/>
            <a:endParaRPr lang="en-GB" altLang="en-US" sz="900" dirty="0"/>
          </a:p>
          <a:p>
            <a:pPr lvl="1" eaLnBrk="1" hangingPunct="1"/>
            <a:r>
              <a:rPr lang="en-GB" altLang="en-US" dirty="0" smtClean="0"/>
              <a:t>Examples:</a:t>
            </a:r>
            <a:br>
              <a:rPr lang="en-GB" altLang="en-US" dirty="0" smtClean="0"/>
            </a:br>
            <a:r>
              <a:rPr lang="en-GB" altLang="en-US" sz="900" dirty="0"/>
              <a:t/>
            </a:r>
            <a:br>
              <a:rPr lang="en-GB" altLang="en-US" sz="900" dirty="0"/>
            </a:br>
            <a:r>
              <a:rPr lang="en-GB" altLang="en-US" dirty="0" smtClean="0">
                <a:latin typeface="Courier New" panose="02070309020205020404" pitchFamily="49" charset="0"/>
              </a:rPr>
              <a:t>"o rly?"</a:t>
            </a:r>
            <a:br>
              <a:rPr lang="en-GB" altLang="en-US" dirty="0" smtClean="0">
                <a:latin typeface="Courier New" panose="02070309020205020404" pitchFamily="49" charset="0"/>
              </a:rPr>
            </a:br>
            <a:r>
              <a:rPr lang="en-GB" altLang="en-US" dirty="0" smtClean="0">
                <a:latin typeface="Courier New" panose="02070309020205020404" pitchFamily="49" charset="0"/>
              </a:rPr>
              <a:t>"This is a string.  It's very long!"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GB" altLang="en-US" dirty="0" smtClean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n-US" dirty="0" smtClean="0"/>
              <a:t>Restrictions:</a:t>
            </a:r>
          </a:p>
          <a:p>
            <a:pPr lvl="1">
              <a:spcBef>
                <a:spcPts val="600"/>
              </a:spcBef>
            </a:pPr>
            <a:r>
              <a:rPr lang="en-GB" altLang="en-US" dirty="0" smtClean="0"/>
              <a:t>May not span multiple lines.</a:t>
            </a:r>
            <a:br>
              <a:rPr lang="en-GB" altLang="en-US" dirty="0" smtClean="0"/>
            </a:br>
            <a:r>
              <a:rPr lang="en-GB" altLang="en-US" sz="800" dirty="0"/>
              <a:t/>
            </a:r>
            <a:br>
              <a:rPr lang="en-GB" altLang="en-US" sz="800" dirty="0"/>
            </a:br>
            <a:r>
              <a:rPr lang="en-GB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"This is not</a:t>
            </a:r>
            <a:br>
              <a:rPr lang="en-GB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</a:br>
            <a:r>
              <a:rPr lang="en-GB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a legal String."</a:t>
            </a:r>
          </a:p>
          <a:p>
            <a:pPr lvl="1">
              <a:spcBef>
                <a:spcPts val="600"/>
              </a:spcBef>
              <a:buNone/>
            </a:pPr>
            <a:endParaRPr lang="en-GB" altLang="en-US" sz="900" dirty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spcBef>
                <a:spcPts val="600"/>
              </a:spcBef>
            </a:pPr>
            <a:r>
              <a:rPr lang="en-GB" altLang="en-US" dirty="0" smtClean="0"/>
              <a:t>May not contain a </a:t>
            </a:r>
            <a:r>
              <a:rPr lang="en-GB" altLang="en-US" dirty="0" smtClean="0">
                <a:latin typeface="Courier New" panose="02070309020205020404" pitchFamily="49" charset="0"/>
              </a:rPr>
              <a:t>"</a:t>
            </a:r>
            <a:r>
              <a:rPr lang="en-GB" altLang="en-US" dirty="0" smtClean="0"/>
              <a:t> character.</a:t>
            </a:r>
            <a:br>
              <a:rPr lang="en-GB" altLang="en-US" dirty="0" smtClean="0"/>
            </a:br>
            <a:r>
              <a:rPr lang="en-GB" altLang="en-US" sz="800" dirty="0"/>
              <a:t/>
            </a:r>
            <a:br>
              <a:rPr lang="en-GB" altLang="en-US" sz="800" dirty="0"/>
            </a:br>
            <a:r>
              <a:rPr lang="en-GB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"This is not a "legal" String either."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97879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Escape sequences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600"/>
              </a:spcBef>
            </a:pPr>
            <a:r>
              <a:rPr lang="en-GB" altLang="en-US" b="1" smtClean="0"/>
              <a:t>escape sequence</a:t>
            </a:r>
            <a:r>
              <a:rPr lang="en-GB" altLang="en-US" smtClean="0"/>
              <a:t>: A special sequence of characters used to represent certain special characters in a string.</a:t>
            </a:r>
            <a:br>
              <a:rPr lang="en-GB" altLang="en-US" smtClean="0"/>
            </a:br>
            <a:endParaRPr lang="en-GB" altLang="en-US" sz="800"/>
          </a:p>
          <a:p>
            <a:pPr lvl="1">
              <a:buNone/>
            </a:pPr>
            <a:r>
              <a:rPr lang="en-GB" altLang="en-US" smtClean="0">
                <a:latin typeface="Courier New" panose="02070309020205020404" pitchFamily="49" charset="0"/>
              </a:rPr>
              <a:t>	\t   </a:t>
            </a:r>
            <a:r>
              <a:rPr lang="en-GB" altLang="en-US" smtClean="0"/>
              <a:t>tab character</a:t>
            </a:r>
          </a:p>
          <a:p>
            <a:pPr lvl="1">
              <a:buNone/>
            </a:pPr>
            <a:r>
              <a:rPr lang="en-GB" altLang="en-US" smtClean="0">
                <a:latin typeface="Courier New" panose="02070309020205020404" pitchFamily="49" charset="0"/>
              </a:rPr>
              <a:t>	\n   </a:t>
            </a:r>
            <a:r>
              <a:rPr lang="en-GB" altLang="en-US" smtClean="0"/>
              <a:t>new line character</a:t>
            </a:r>
          </a:p>
          <a:p>
            <a:pPr lvl="1">
              <a:buNone/>
            </a:pPr>
            <a:r>
              <a:rPr lang="en-GB" altLang="en-US" smtClean="0">
                <a:latin typeface="Courier New" panose="02070309020205020404" pitchFamily="49" charset="0"/>
              </a:rPr>
              <a:t>	\"   </a:t>
            </a:r>
            <a:r>
              <a:rPr lang="en-GB" altLang="en-US" smtClean="0"/>
              <a:t>quotation mark character</a:t>
            </a:r>
          </a:p>
          <a:p>
            <a:pPr lvl="1">
              <a:buNone/>
            </a:pPr>
            <a:r>
              <a:rPr lang="en-GB" altLang="en-US" smtClean="0">
                <a:latin typeface="Courier New" panose="02070309020205020404" pitchFamily="49" charset="0"/>
              </a:rPr>
              <a:t>	\\   </a:t>
            </a:r>
            <a:r>
              <a:rPr lang="en-GB" altLang="en-US" smtClean="0"/>
              <a:t>backslash character</a:t>
            </a:r>
          </a:p>
          <a:p>
            <a:pPr lvl="1"/>
            <a:endParaRPr lang="en-GB" altLang="en-US" smtClean="0"/>
          </a:p>
          <a:p>
            <a:pPr lvl="1"/>
            <a:r>
              <a:rPr lang="en-GB" altLang="en-US" smtClean="0"/>
              <a:t>Example:</a:t>
            </a:r>
            <a:br>
              <a:rPr lang="en-GB" altLang="en-US" smtClean="0"/>
            </a:br>
            <a:r>
              <a:rPr lang="en-GB" altLang="en-US" sz="2000">
                <a:latin typeface="Courier New" panose="02070309020205020404" pitchFamily="49" charset="0"/>
              </a:rPr>
              <a:t>System.out.println("</a:t>
            </a:r>
            <a:r>
              <a:rPr lang="en-GB" altLang="en-US" sz="2000" b="1">
                <a:latin typeface="Courier New" panose="02070309020205020404" pitchFamily="49" charset="0"/>
              </a:rPr>
              <a:t>\\</a:t>
            </a:r>
            <a:r>
              <a:rPr lang="en-GB" altLang="en-US" sz="2000">
                <a:latin typeface="Courier New" panose="02070309020205020404" pitchFamily="49" charset="0"/>
              </a:rPr>
              <a:t>hello</a:t>
            </a:r>
            <a:r>
              <a:rPr lang="en-GB" altLang="en-US" sz="2000" b="1">
                <a:latin typeface="Courier New" panose="02070309020205020404" pitchFamily="49" charset="0"/>
              </a:rPr>
              <a:t>\n</a:t>
            </a:r>
            <a:r>
              <a:rPr lang="en-GB" altLang="en-US" sz="2000">
                <a:latin typeface="Courier New" panose="02070309020205020404" pitchFamily="49" charset="0"/>
              </a:rPr>
              <a:t>how</a:t>
            </a:r>
            <a:r>
              <a:rPr lang="en-GB" altLang="en-US" sz="2000" b="1">
                <a:latin typeface="Courier New" panose="02070309020205020404" pitchFamily="49" charset="0"/>
              </a:rPr>
              <a:t>\t</a:t>
            </a:r>
            <a:r>
              <a:rPr lang="en-GB" altLang="en-US" sz="2000">
                <a:latin typeface="Courier New" panose="02070309020205020404" pitchFamily="49" charset="0"/>
              </a:rPr>
              <a:t>are </a:t>
            </a:r>
            <a:r>
              <a:rPr lang="en-GB" altLang="en-US" sz="2000" b="1">
                <a:latin typeface="Courier New" panose="02070309020205020404" pitchFamily="49" charset="0"/>
              </a:rPr>
              <a:t>\"</a:t>
            </a:r>
            <a:r>
              <a:rPr lang="en-GB" altLang="en-US" sz="2000">
                <a:latin typeface="Courier New" panose="02070309020205020404" pitchFamily="49" charset="0"/>
              </a:rPr>
              <a:t>you</a:t>
            </a:r>
            <a:r>
              <a:rPr lang="en-GB" altLang="en-US" sz="2000" b="1">
                <a:latin typeface="Courier New" panose="02070309020205020404" pitchFamily="49" charset="0"/>
              </a:rPr>
              <a:t>\"</a:t>
            </a:r>
            <a:r>
              <a:rPr lang="en-GB" altLang="en-US" sz="2000">
                <a:latin typeface="Courier New" panose="02070309020205020404" pitchFamily="49" charset="0"/>
              </a:rPr>
              <a:t>?</a:t>
            </a:r>
            <a:r>
              <a:rPr lang="en-GB" altLang="en-US" sz="2000" b="1">
                <a:latin typeface="Courier New" panose="02070309020205020404" pitchFamily="49" charset="0"/>
              </a:rPr>
              <a:t>\\\\</a:t>
            </a:r>
            <a:r>
              <a:rPr lang="en-GB" altLang="en-US" sz="2000">
                <a:latin typeface="Courier New" panose="02070309020205020404" pitchFamily="49" charset="0"/>
              </a:rPr>
              <a:t>");</a:t>
            </a:r>
            <a:br>
              <a:rPr lang="en-GB" altLang="en-US" sz="2000">
                <a:latin typeface="Courier New" panose="02070309020205020404" pitchFamily="49" charset="0"/>
              </a:rPr>
            </a:br>
            <a:endParaRPr lang="en-GB" altLang="en-US" sz="900">
              <a:latin typeface="Courier New" panose="02070309020205020404" pitchFamily="49" charset="0"/>
            </a:endParaRPr>
          </a:p>
          <a:p>
            <a:pPr lvl="1"/>
            <a:r>
              <a:rPr lang="en-GB" altLang="en-US" smtClean="0"/>
              <a:t>Output:</a:t>
            </a:r>
            <a:br>
              <a:rPr lang="en-GB" altLang="en-US" smtClean="0"/>
            </a:br>
            <a:r>
              <a:rPr lang="en-GB" altLang="en-US" smtClean="0">
                <a:latin typeface="Courier New" panose="02070309020205020404" pitchFamily="49" charset="0"/>
              </a:rPr>
              <a:t>\hello</a:t>
            </a:r>
            <a:br>
              <a:rPr lang="en-GB" altLang="en-US" smtClean="0">
                <a:latin typeface="Courier New" panose="02070309020205020404" pitchFamily="49" charset="0"/>
              </a:rPr>
            </a:br>
            <a:r>
              <a:rPr lang="en-GB" altLang="en-US" smtClean="0">
                <a:latin typeface="Courier New" panose="02070309020205020404" pitchFamily="49" charset="0"/>
              </a:rPr>
              <a:t>how	are "you"?\\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5911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Questions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GB" altLang="en-US" smtClean="0"/>
              <a:t>What is the output of the following </a:t>
            </a:r>
            <a:r>
              <a:rPr lang="en-GB" altLang="en-US" smtClean="0">
                <a:latin typeface="Courier New" panose="02070309020205020404" pitchFamily="49" charset="0"/>
              </a:rPr>
              <a:t>println</a:t>
            </a:r>
            <a:r>
              <a:rPr lang="en-GB" altLang="en-US" smtClean="0"/>
              <a:t> statements?</a:t>
            </a:r>
          </a:p>
          <a:p>
            <a:pPr lvl="1">
              <a:lnSpc>
                <a:spcPct val="120000"/>
              </a:lnSpc>
              <a:buNone/>
            </a:pPr>
            <a:endParaRPr lang="en-GB" altLang="en-US" sz="90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n-GB" altLang="en-US" smtClean="0">
                <a:latin typeface="Courier New" panose="02070309020205020404" pitchFamily="49" charset="0"/>
              </a:rPr>
              <a:t>System.out.println("\ta\tb\tc");</a:t>
            </a:r>
          </a:p>
          <a:p>
            <a:pPr lvl="1">
              <a:lnSpc>
                <a:spcPct val="80000"/>
              </a:lnSpc>
              <a:buNone/>
            </a:pPr>
            <a:r>
              <a:rPr lang="en-GB" altLang="en-US" smtClean="0">
                <a:latin typeface="Courier New" panose="02070309020205020404" pitchFamily="49" charset="0"/>
              </a:rPr>
              <a:t>System.out.println("\\\\");</a:t>
            </a:r>
          </a:p>
          <a:p>
            <a:pPr lvl="1">
              <a:lnSpc>
                <a:spcPct val="80000"/>
              </a:lnSpc>
              <a:buNone/>
            </a:pPr>
            <a:r>
              <a:rPr lang="en-GB" altLang="en-US" smtClean="0">
                <a:latin typeface="Courier New" panose="02070309020205020404" pitchFamily="49" charset="0"/>
              </a:rPr>
              <a:t>System.out.println("'");</a:t>
            </a:r>
          </a:p>
          <a:p>
            <a:pPr lvl="1">
              <a:lnSpc>
                <a:spcPct val="80000"/>
              </a:lnSpc>
              <a:buNone/>
            </a:pPr>
            <a:r>
              <a:rPr lang="en-GB" altLang="en-US" smtClean="0">
                <a:latin typeface="Courier New" panose="02070309020205020404" pitchFamily="49" charset="0"/>
              </a:rPr>
              <a:t>System.out.println("\"\"\"");</a:t>
            </a:r>
          </a:p>
          <a:p>
            <a:pPr lvl="1">
              <a:lnSpc>
                <a:spcPct val="80000"/>
              </a:lnSpc>
              <a:buNone/>
            </a:pPr>
            <a:r>
              <a:rPr lang="en-GB" altLang="en-US" smtClean="0">
                <a:latin typeface="Courier New" panose="02070309020205020404" pitchFamily="49" charset="0"/>
              </a:rPr>
              <a:t>System.out.println("C:\nin\the downward spiral");</a:t>
            </a:r>
          </a:p>
          <a:p>
            <a:pPr lvl="1">
              <a:buNone/>
            </a:pPr>
            <a:endParaRPr lang="en-GB" altLang="en-US" smtClean="0">
              <a:latin typeface="Courier New" panose="02070309020205020404" pitchFamily="49" charset="0"/>
            </a:endParaRPr>
          </a:p>
          <a:p>
            <a:pPr lvl="1">
              <a:buNone/>
            </a:pPr>
            <a:endParaRPr lang="en-GB" altLang="en-US" smtClean="0">
              <a:latin typeface="Courier New" panose="02070309020205020404" pitchFamily="49" charset="0"/>
            </a:endParaRPr>
          </a:p>
          <a:p>
            <a:pPr>
              <a:spcBef>
                <a:spcPts val="500"/>
              </a:spcBef>
            </a:pPr>
            <a:r>
              <a:rPr lang="en-GB" altLang="en-US" smtClean="0"/>
              <a:t>Write a </a:t>
            </a:r>
            <a:r>
              <a:rPr lang="en-GB" altLang="en-US" smtClean="0">
                <a:latin typeface="Courier New" panose="02070309020205020404" pitchFamily="49" charset="0"/>
              </a:rPr>
              <a:t>println</a:t>
            </a:r>
            <a:r>
              <a:rPr lang="en-GB" altLang="en-US" smtClean="0"/>
              <a:t> statement to produce this output:</a:t>
            </a:r>
          </a:p>
          <a:p>
            <a:pPr lvl="1">
              <a:lnSpc>
                <a:spcPct val="80000"/>
              </a:lnSpc>
              <a:buNone/>
            </a:pPr>
            <a:endParaRPr lang="en-GB" altLang="en-US" sz="90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n-GB" altLang="en-US" smtClean="0">
                <a:latin typeface="Courier New" panose="02070309020205020404" pitchFamily="49" charset="0"/>
              </a:rPr>
              <a:t>/ \ // \\ /// \\\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7203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Answers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GB" altLang="en-US" smtClean="0"/>
              <a:t>Output of each </a:t>
            </a:r>
            <a:r>
              <a:rPr lang="en-GB" altLang="en-US" smtClean="0">
                <a:latin typeface="Courier New" panose="02070309020205020404" pitchFamily="49" charset="0"/>
              </a:rPr>
              <a:t>println</a:t>
            </a:r>
            <a:r>
              <a:rPr lang="en-GB" altLang="en-US" smtClean="0"/>
              <a:t> statement:</a:t>
            </a:r>
          </a:p>
          <a:p>
            <a:pPr lvl="1">
              <a:lnSpc>
                <a:spcPct val="80000"/>
              </a:lnSpc>
              <a:buNone/>
            </a:pPr>
            <a:endParaRPr lang="en-GB" altLang="en-US" sz="90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n-GB" altLang="en-US" smtClean="0">
                <a:latin typeface="Courier New" panose="02070309020205020404" pitchFamily="49" charset="0"/>
              </a:rPr>
              <a:t>       a       b       c</a:t>
            </a:r>
          </a:p>
          <a:p>
            <a:pPr lvl="1">
              <a:lnSpc>
                <a:spcPct val="80000"/>
              </a:lnSpc>
              <a:buNone/>
            </a:pPr>
            <a:r>
              <a:rPr lang="en-GB" altLang="en-US" smtClean="0">
                <a:latin typeface="Courier New" panose="02070309020205020404" pitchFamily="49" charset="0"/>
              </a:rPr>
              <a:t>\\</a:t>
            </a:r>
          </a:p>
          <a:p>
            <a:pPr lvl="1">
              <a:lnSpc>
                <a:spcPct val="80000"/>
              </a:lnSpc>
              <a:buNone/>
            </a:pPr>
            <a:r>
              <a:rPr lang="en-GB" altLang="en-US" smtClean="0">
                <a:latin typeface="Courier New" panose="02070309020205020404" pitchFamily="49" charset="0"/>
              </a:rPr>
              <a:t>'</a:t>
            </a:r>
          </a:p>
          <a:p>
            <a:pPr lvl="1">
              <a:lnSpc>
                <a:spcPct val="80000"/>
              </a:lnSpc>
              <a:buNone/>
            </a:pPr>
            <a:r>
              <a:rPr lang="en-GB" altLang="en-US" smtClean="0">
                <a:latin typeface="Courier New" panose="02070309020205020404" pitchFamily="49" charset="0"/>
              </a:rPr>
              <a:t>"""</a:t>
            </a:r>
          </a:p>
          <a:p>
            <a:pPr lvl="1">
              <a:lnSpc>
                <a:spcPct val="80000"/>
              </a:lnSpc>
              <a:buNone/>
            </a:pPr>
            <a:r>
              <a:rPr lang="en-GB" altLang="en-US" smtClean="0">
                <a:latin typeface="Courier New" panose="02070309020205020404" pitchFamily="49" charset="0"/>
              </a:rPr>
              <a:t>C:</a:t>
            </a:r>
          </a:p>
          <a:p>
            <a:pPr lvl="1">
              <a:lnSpc>
                <a:spcPct val="80000"/>
              </a:lnSpc>
              <a:buNone/>
            </a:pPr>
            <a:r>
              <a:rPr lang="en-GB" altLang="en-US" smtClean="0">
                <a:latin typeface="Courier New" panose="02070309020205020404" pitchFamily="49" charset="0"/>
              </a:rPr>
              <a:t>in      he downward spiral</a:t>
            </a:r>
          </a:p>
          <a:p>
            <a:pPr lvl="1">
              <a:lnSpc>
                <a:spcPct val="80000"/>
              </a:lnSpc>
              <a:buNone/>
            </a:pPr>
            <a:endParaRPr lang="en-GB" altLang="en-US" smtClean="0">
              <a:latin typeface="Courier New" panose="02070309020205020404" pitchFamily="49" charset="0"/>
            </a:endParaRPr>
          </a:p>
          <a:p>
            <a:pPr lvl="1">
              <a:buNone/>
            </a:pPr>
            <a:endParaRPr lang="en-GB" altLang="en-US" smtClean="0">
              <a:latin typeface="Courier New" panose="02070309020205020404" pitchFamily="49" charset="0"/>
            </a:endParaRPr>
          </a:p>
          <a:p>
            <a:pPr>
              <a:spcBef>
                <a:spcPts val="500"/>
              </a:spcBef>
            </a:pPr>
            <a:r>
              <a:rPr lang="en-GB" altLang="en-US" smtClean="0">
                <a:latin typeface="Courier New" panose="02070309020205020404" pitchFamily="49" charset="0"/>
              </a:rPr>
              <a:t>println</a:t>
            </a:r>
            <a:r>
              <a:rPr lang="en-GB" altLang="en-US" smtClean="0"/>
              <a:t> statement to produce the line of output:</a:t>
            </a:r>
          </a:p>
          <a:p>
            <a:pPr lvl="1">
              <a:lnSpc>
                <a:spcPct val="80000"/>
              </a:lnSpc>
              <a:buNone/>
            </a:pPr>
            <a:endParaRPr lang="en-GB" altLang="en-US" sz="90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n-GB" altLang="en-US" smtClean="0">
                <a:latin typeface="Courier New" panose="02070309020205020404" pitchFamily="49" charset="0"/>
              </a:rPr>
              <a:t>System.out.println("/ \\ // \\\\ /// \\\\\\");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6565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Questions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GB" altLang="en-US" smtClean="0"/>
              <a:t>What </a:t>
            </a:r>
            <a:r>
              <a:rPr lang="en-GB" altLang="en-US" smtClean="0">
                <a:latin typeface="Courier New" panose="02070309020205020404" pitchFamily="49" charset="0"/>
              </a:rPr>
              <a:t>println</a:t>
            </a:r>
            <a:r>
              <a:rPr lang="en-GB" altLang="en-US" smtClean="0"/>
              <a:t> statements will generate this output?</a:t>
            </a:r>
          </a:p>
          <a:p>
            <a:pPr lvl="1">
              <a:lnSpc>
                <a:spcPct val="80000"/>
              </a:lnSpc>
              <a:buNone/>
            </a:pPr>
            <a:endParaRPr lang="en-GB" altLang="en-US" sz="90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GB" altLang="en-US" sz="2000">
                <a:latin typeface="Courier New" panose="02070309020205020404" pitchFamily="49" charset="0"/>
              </a:rPr>
              <a:t>This program prints a</a:t>
            </a:r>
          </a:p>
          <a:p>
            <a:pPr lvl="1">
              <a:lnSpc>
                <a:spcPct val="70000"/>
              </a:lnSpc>
              <a:buNone/>
            </a:pPr>
            <a:r>
              <a:rPr lang="en-GB" altLang="en-US" sz="2000">
                <a:latin typeface="Courier New" panose="02070309020205020404" pitchFamily="49" charset="0"/>
              </a:rPr>
              <a:t>quote from the Gettysburg Address.</a:t>
            </a:r>
          </a:p>
          <a:p>
            <a:pPr lvl="1">
              <a:lnSpc>
                <a:spcPct val="70000"/>
              </a:lnSpc>
              <a:buNone/>
            </a:pPr>
            <a:endParaRPr lang="en-GB" altLang="en-US" sz="200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GB" altLang="en-US" sz="2000">
                <a:latin typeface="Courier New" panose="02070309020205020404" pitchFamily="49" charset="0"/>
              </a:rPr>
              <a:t>"Four score and seven years ago,</a:t>
            </a:r>
          </a:p>
          <a:p>
            <a:pPr lvl="1">
              <a:lnSpc>
                <a:spcPct val="70000"/>
              </a:lnSpc>
              <a:buNone/>
            </a:pPr>
            <a:r>
              <a:rPr lang="en-GB" altLang="en-US" sz="2000">
                <a:latin typeface="Courier New" panose="02070309020205020404" pitchFamily="49" charset="0"/>
              </a:rPr>
              <a:t>our 'fore fathers' brought forth on</a:t>
            </a:r>
          </a:p>
          <a:p>
            <a:pPr lvl="1">
              <a:lnSpc>
                <a:spcPct val="70000"/>
              </a:lnSpc>
              <a:buNone/>
            </a:pPr>
            <a:r>
              <a:rPr lang="en-GB" altLang="en-US" sz="2000">
                <a:latin typeface="Courier New" panose="02070309020205020404" pitchFamily="49" charset="0"/>
              </a:rPr>
              <a:t>this continent a new nation."</a:t>
            </a:r>
          </a:p>
          <a:p>
            <a:pPr lvl="1">
              <a:lnSpc>
                <a:spcPct val="60000"/>
              </a:lnSpc>
              <a:buNone/>
            </a:pPr>
            <a:endParaRPr lang="en-GB" altLang="en-US" smtClean="0">
              <a:latin typeface="Courier New" panose="02070309020205020404" pitchFamily="49" charset="0"/>
            </a:endParaRPr>
          </a:p>
          <a:p>
            <a:pPr>
              <a:spcBef>
                <a:spcPts val="500"/>
              </a:spcBef>
            </a:pPr>
            <a:r>
              <a:rPr lang="en-GB" altLang="en-US" smtClean="0"/>
              <a:t>What </a:t>
            </a:r>
            <a:r>
              <a:rPr lang="en-GB" altLang="en-US" smtClean="0">
                <a:latin typeface="Courier New" panose="02070309020205020404" pitchFamily="49" charset="0"/>
              </a:rPr>
              <a:t>println</a:t>
            </a:r>
            <a:r>
              <a:rPr lang="en-GB" altLang="en-US" smtClean="0"/>
              <a:t> statements will generate this output?</a:t>
            </a:r>
          </a:p>
          <a:p>
            <a:pPr lvl="1">
              <a:lnSpc>
                <a:spcPct val="80000"/>
              </a:lnSpc>
              <a:buNone/>
            </a:pPr>
            <a:endParaRPr lang="en-GB" altLang="en-US" sz="90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GB" altLang="en-US" sz="2000">
                <a:latin typeface="Courier New" panose="02070309020205020404" pitchFamily="49" charset="0"/>
              </a:rPr>
              <a:t>A "quoted" String is</a:t>
            </a:r>
          </a:p>
          <a:p>
            <a:pPr lvl="1">
              <a:lnSpc>
                <a:spcPct val="70000"/>
              </a:lnSpc>
              <a:buNone/>
            </a:pPr>
            <a:r>
              <a:rPr lang="en-GB" altLang="en-US" sz="2000">
                <a:latin typeface="Courier New" panose="02070309020205020404" pitchFamily="49" charset="0"/>
              </a:rPr>
              <a:t>'much' better if you learn</a:t>
            </a:r>
          </a:p>
          <a:p>
            <a:pPr lvl="1">
              <a:lnSpc>
                <a:spcPct val="70000"/>
              </a:lnSpc>
              <a:buNone/>
            </a:pPr>
            <a:r>
              <a:rPr lang="en-GB" altLang="en-US" sz="2000">
                <a:latin typeface="Courier New" panose="02070309020205020404" pitchFamily="49" charset="0"/>
              </a:rPr>
              <a:t>the rules of "escape sequences."</a:t>
            </a:r>
          </a:p>
          <a:p>
            <a:pPr lvl="1">
              <a:lnSpc>
                <a:spcPct val="70000"/>
              </a:lnSpc>
              <a:buNone/>
            </a:pPr>
            <a:endParaRPr lang="en-GB" altLang="en-US" sz="200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GB" altLang="en-US" sz="2000">
                <a:latin typeface="Courier New" panose="02070309020205020404" pitchFamily="49" charset="0"/>
              </a:rPr>
              <a:t>Also, "" represents an empty String.</a:t>
            </a:r>
          </a:p>
          <a:p>
            <a:pPr lvl="1">
              <a:lnSpc>
                <a:spcPct val="70000"/>
              </a:lnSpc>
              <a:buNone/>
            </a:pPr>
            <a:r>
              <a:rPr lang="en-GB" altLang="en-US" sz="2000">
                <a:latin typeface="Courier New" panose="02070309020205020404" pitchFamily="49" charset="0"/>
              </a:rPr>
              <a:t>Don't forget: use \" instead of " !</a:t>
            </a:r>
          </a:p>
          <a:p>
            <a:pPr lvl="1">
              <a:lnSpc>
                <a:spcPct val="70000"/>
              </a:lnSpc>
              <a:buNone/>
            </a:pPr>
            <a:r>
              <a:rPr lang="en-GB" altLang="en-US" sz="2000">
                <a:latin typeface="Courier New" panose="02070309020205020404" pitchFamily="49" charset="0"/>
              </a:rPr>
              <a:t>'' is not the same as "</a:t>
            </a: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77283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Answers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GB" altLang="en-US" dirty="0" err="1" smtClean="0">
                <a:latin typeface="Courier New" panose="02070309020205020404" pitchFamily="49" charset="0"/>
              </a:rPr>
              <a:t>println</a:t>
            </a:r>
            <a:r>
              <a:rPr lang="en-GB" altLang="en-US" dirty="0" smtClean="0"/>
              <a:t> statements to generate the output:</a:t>
            </a:r>
          </a:p>
          <a:p>
            <a:pPr lvl="1">
              <a:lnSpc>
                <a:spcPct val="80000"/>
              </a:lnSpc>
              <a:buNone/>
            </a:pPr>
            <a:endParaRPr lang="en-GB" altLang="en-US" sz="9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GB" altLang="en-US" sz="1800" dirty="0" err="1">
                <a:latin typeface="Courier New" panose="02070309020205020404" pitchFamily="49" charset="0"/>
              </a:rPr>
              <a:t>System.out.println</a:t>
            </a:r>
            <a:r>
              <a:rPr lang="en-GB" altLang="en-US" sz="1800" dirty="0">
                <a:latin typeface="Courier New" panose="02070309020205020404" pitchFamily="49" charset="0"/>
              </a:rPr>
              <a:t>("This program prints a");</a:t>
            </a:r>
          </a:p>
          <a:p>
            <a:pPr lvl="1">
              <a:lnSpc>
                <a:spcPct val="70000"/>
              </a:lnSpc>
              <a:buNone/>
            </a:pPr>
            <a:r>
              <a:rPr lang="en-GB" altLang="en-US" sz="1800" dirty="0" err="1">
                <a:latin typeface="Courier New" panose="02070309020205020404" pitchFamily="49" charset="0"/>
              </a:rPr>
              <a:t>System.out.println</a:t>
            </a:r>
            <a:r>
              <a:rPr lang="en-GB" altLang="en-US" sz="1800" dirty="0">
                <a:latin typeface="Courier New" panose="02070309020205020404" pitchFamily="49" charset="0"/>
              </a:rPr>
              <a:t>("quote from the Gettysburg Address.");</a:t>
            </a:r>
          </a:p>
          <a:p>
            <a:pPr lvl="1">
              <a:lnSpc>
                <a:spcPct val="70000"/>
              </a:lnSpc>
              <a:buNone/>
            </a:pPr>
            <a:r>
              <a:rPr lang="en-GB" altLang="en-US" sz="1800" dirty="0" err="1">
                <a:latin typeface="Courier New" panose="02070309020205020404" pitchFamily="49" charset="0"/>
              </a:rPr>
              <a:t>System.out.println</a:t>
            </a:r>
            <a:r>
              <a:rPr lang="en-GB" altLang="en-US" sz="1800" dirty="0">
                <a:latin typeface="Courier New" panose="02070309020205020404" pitchFamily="49" charset="0"/>
              </a:rPr>
              <a:t>();</a:t>
            </a:r>
          </a:p>
          <a:p>
            <a:pPr lvl="1">
              <a:lnSpc>
                <a:spcPct val="70000"/>
              </a:lnSpc>
              <a:buNone/>
            </a:pPr>
            <a:r>
              <a:rPr lang="en-GB" altLang="en-US" sz="1800" dirty="0" err="1">
                <a:latin typeface="Courier New" panose="02070309020205020404" pitchFamily="49" charset="0"/>
              </a:rPr>
              <a:t>System.out.println</a:t>
            </a:r>
            <a:r>
              <a:rPr lang="en-GB" altLang="en-US" sz="1800" dirty="0">
                <a:latin typeface="Courier New" panose="02070309020205020404" pitchFamily="49" charset="0"/>
              </a:rPr>
              <a:t>("\"Four score and seven years ago,");</a:t>
            </a:r>
          </a:p>
          <a:p>
            <a:pPr lvl="1">
              <a:lnSpc>
                <a:spcPct val="70000"/>
              </a:lnSpc>
              <a:buNone/>
            </a:pPr>
            <a:r>
              <a:rPr lang="en-GB" altLang="en-US" sz="1800" dirty="0">
                <a:latin typeface="Courier New" panose="02070309020205020404" pitchFamily="49" charset="0"/>
              </a:rPr>
              <a:t>...</a:t>
            </a:r>
          </a:p>
          <a:p>
            <a:pPr lvl="1">
              <a:buNone/>
            </a:pPr>
            <a:endParaRPr lang="en-GB" altLang="en-US" sz="1800" dirty="0">
              <a:latin typeface="Courier New" panose="02070309020205020404" pitchFamily="49" charset="0"/>
            </a:endParaRPr>
          </a:p>
          <a:p>
            <a:pPr>
              <a:spcBef>
                <a:spcPts val="500"/>
              </a:spcBef>
            </a:pPr>
            <a:r>
              <a:rPr lang="en-GB" altLang="en-US" dirty="0" err="1" smtClean="0">
                <a:latin typeface="Courier New" panose="02070309020205020404" pitchFamily="49" charset="0"/>
              </a:rPr>
              <a:t>println</a:t>
            </a:r>
            <a:r>
              <a:rPr lang="en-GB" altLang="en-US" dirty="0" smtClean="0"/>
              <a:t> statements to generate the output:</a:t>
            </a:r>
          </a:p>
          <a:p>
            <a:pPr lvl="1">
              <a:lnSpc>
                <a:spcPct val="80000"/>
              </a:lnSpc>
              <a:buNone/>
            </a:pPr>
            <a:endParaRPr lang="en-GB" altLang="en-US" sz="9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GB" altLang="en-US" sz="1700" dirty="0" err="1">
                <a:latin typeface="Courier New" panose="02070309020205020404" pitchFamily="49" charset="0"/>
              </a:rPr>
              <a:t>System.out.println</a:t>
            </a:r>
            <a:r>
              <a:rPr lang="en-GB" altLang="en-US" sz="1700" dirty="0">
                <a:latin typeface="Courier New" panose="02070309020205020404" pitchFamily="49" charset="0"/>
              </a:rPr>
              <a:t>("A \"quoted\" String is");</a:t>
            </a:r>
          </a:p>
          <a:p>
            <a:pPr lvl="1">
              <a:lnSpc>
                <a:spcPct val="70000"/>
              </a:lnSpc>
              <a:buNone/>
            </a:pPr>
            <a:r>
              <a:rPr lang="en-GB" altLang="en-US" sz="1700" dirty="0" err="1">
                <a:latin typeface="Courier New" panose="02070309020205020404" pitchFamily="49" charset="0"/>
              </a:rPr>
              <a:t>System.out.println</a:t>
            </a:r>
            <a:r>
              <a:rPr lang="en-GB" altLang="en-US" sz="1700" dirty="0">
                <a:latin typeface="Courier New" panose="02070309020205020404" pitchFamily="49" charset="0"/>
              </a:rPr>
              <a:t>("'much' better if you learn");</a:t>
            </a:r>
          </a:p>
          <a:p>
            <a:pPr lvl="1">
              <a:lnSpc>
                <a:spcPct val="70000"/>
              </a:lnSpc>
              <a:buNone/>
            </a:pPr>
            <a:r>
              <a:rPr lang="en-GB" altLang="en-US" sz="1700" dirty="0" err="1">
                <a:latin typeface="Courier New" panose="02070309020205020404" pitchFamily="49" charset="0"/>
              </a:rPr>
              <a:t>System.out.println</a:t>
            </a:r>
            <a:r>
              <a:rPr lang="en-GB" altLang="en-US" sz="1700" dirty="0">
                <a:latin typeface="Courier New" panose="02070309020205020404" pitchFamily="49" charset="0"/>
              </a:rPr>
              <a:t>("the rules of \"escape sequences.\"");</a:t>
            </a:r>
          </a:p>
          <a:p>
            <a:pPr lvl="1">
              <a:lnSpc>
                <a:spcPct val="70000"/>
              </a:lnSpc>
              <a:buNone/>
            </a:pPr>
            <a:r>
              <a:rPr lang="en-GB" altLang="en-US" sz="1700" dirty="0">
                <a:latin typeface="Courier New" panose="02070309020205020404" pitchFamily="49" charset="0"/>
              </a:rPr>
              <a:t>...</a:t>
            </a:r>
            <a:endParaRPr lang="en-US" altLang="en-US" sz="1700" dirty="0"/>
          </a:p>
        </p:txBody>
      </p:sp>
    </p:spTree>
    <p:extLst>
      <p:ext uri="{BB962C8B-B14F-4D97-AF65-F5344CB8AC3E}">
        <p14:creationId xmlns:p14="http://schemas.microsoft.com/office/powerpoint/2010/main" val="111056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Comments</a:t>
            </a:r>
            <a:endParaRPr lang="en-US" altLang="en-US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GB" altLang="en-US" b="1" smtClean="0"/>
              <a:t>comment</a:t>
            </a:r>
            <a:r>
              <a:rPr lang="en-GB" altLang="en-US" smtClean="0"/>
              <a:t>: A note written in source code by the programmer to describe or clarify the code.</a:t>
            </a:r>
          </a:p>
          <a:p>
            <a:pPr lvl="1" eaLnBrk="1" hangingPunct="1"/>
            <a:r>
              <a:rPr lang="en-GB" altLang="en-US" smtClean="0"/>
              <a:t>Comments are not executed when your program runs.</a:t>
            </a:r>
          </a:p>
          <a:p>
            <a:pPr lvl="1" eaLnBrk="1" hangingPunct="1"/>
            <a:endParaRPr lang="en-GB" altLang="en-US" sz="900"/>
          </a:p>
          <a:p>
            <a:pPr eaLnBrk="1" hangingPunct="1"/>
            <a:r>
              <a:rPr lang="en-GB" altLang="en-US" smtClean="0"/>
              <a:t>Syntax:</a:t>
            </a:r>
          </a:p>
          <a:p>
            <a:pPr eaLnBrk="1" hangingPunct="1">
              <a:buFontTx/>
              <a:buNone/>
            </a:pPr>
            <a:r>
              <a:rPr lang="en-GB" altLang="en-US" sz="2200"/>
              <a:t>	</a:t>
            </a:r>
            <a:r>
              <a:rPr lang="en-GB" altLang="en-US" sz="2200" b="1">
                <a:solidFill>
                  <a:srgbClr val="008080"/>
                </a:solidFill>
                <a:latin typeface="Courier New" panose="02070309020205020404" pitchFamily="49" charset="0"/>
              </a:rPr>
              <a:t>//</a:t>
            </a:r>
            <a:r>
              <a:rPr lang="en-GB" altLang="en-US" sz="2200">
                <a:latin typeface="Courier New" panose="02070309020205020404" pitchFamily="49" charset="0"/>
              </a:rPr>
              <a:t> </a:t>
            </a:r>
            <a:r>
              <a:rPr lang="en-GB" altLang="en-US" sz="2200" b="1"/>
              <a:t>comment text, on one line</a:t>
            </a:r>
            <a:br>
              <a:rPr lang="en-GB" altLang="en-US" sz="2200" b="1"/>
            </a:br>
            <a:r>
              <a:rPr lang="en-GB" altLang="en-US" sz="2200" b="1" i="1"/>
              <a:t>	</a:t>
            </a:r>
            <a:r>
              <a:rPr lang="en-GB" altLang="en-US" sz="2200"/>
              <a:t>or,</a:t>
            </a:r>
            <a:br>
              <a:rPr lang="en-GB" altLang="en-US" sz="2200"/>
            </a:br>
            <a:r>
              <a:rPr lang="en-GB" altLang="en-US" sz="2200" b="1">
                <a:solidFill>
                  <a:srgbClr val="008080"/>
                </a:solidFill>
                <a:latin typeface="Courier New" panose="02070309020205020404" pitchFamily="49" charset="0"/>
              </a:rPr>
              <a:t>/*</a:t>
            </a:r>
            <a:r>
              <a:rPr lang="en-GB" altLang="en-US" sz="2200">
                <a:latin typeface="Courier New" panose="02070309020205020404" pitchFamily="49" charset="0"/>
              </a:rPr>
              <a:t> </a:t>
            </a:r>
            <a:r>
              <a:rPr lang="en-GB" altLang="en-US" sz="2200" b="1"/>
              <a:t>comment text; may span multiple lines</a:t>
            </a:r>
            <a:r>
              <a:rPr lang="en-GB" altLang="en-US" sz="2200"/>
              <a:t> </a:t>
            </a:r>
            <a:r>
              <a:rPr lang="en-GB" altLang="en-US" sz="2200" b="1">
                <a:solidFill>
                  <a:srgbClr val="008080"/>
                </a:solidFill>
                <a:latin typeface="Courier New" panose="02070309020205020404" pitchFamily="49" charset="0"/>
              </a:rPr>
              <a:t>*/</a:t>
            </a:r>
          </a:p>
          <a:p>
            <a:pPr eaLnBrk="1" hangingPunct="1">
              <a:buFontTx/>
              <a:buNone/>
            </a:pPr>
            <a:r>
              <a:rPr lang="en-GB" altLang="en-US" sz="800"/>
              <a:t>	</a:t>
            </a:r>
          </a:p>
          <a:p>
            <a:pPr eaLnBrk="1" hangingPunct="1"/>
            <a:r>
              <a:rPr lang="en-GB" altLang="en-US" smtClean="0"/>
              <a:t>Examples: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altLang="en-US" b="1" smtClean="0">
                <a:solidFill>
                  <a:srgbClr val="006666"/>
                </a:solidFill>
                <a:latin typeface="Courier New" panose="02070309020205020404" pitchFamily="49" charset="0"/>
              </a:rPr>
              <a:t>// This is a one-line comment.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GB" altLang="en-US" sz="900" b="1">
              <a:solidFill>
                <a:srgbClr val="006666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altLang="en-US" b="1" smtClean="0">
                <a:solidFill>
                  <a:srgbClr val="006666"/>
                </a:solidFill>
                <a:latin typeface="Courier New" panose="02070309020205020404" pitchFamily="49" charset="0"/>
              </a:rPr>
              <a:t>/* This is a very long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altLang="en-US" b="1" smtClean="0">
                <a:solidFill>
                  <a:srgbClr val="006666"/>
                </a:solidFill>
                <a:latin typeface="Courier New" panose="02070309020205020404" pitchFamily="49" charset="0"/>
              </a:rPr>
              <a:t>   multi-line comment. */</a:t>
            </a:r>
          </a:p>
        </p:txBody>
      </p:sp>
    </p:spTree>
    <p:extLst>
      <p:ext uri="{BB962C8B-B14F-4D97-AF65-F5344CB8AC3E}">
        <p14:creationId xmlns:p14="http://schemas.microsoft.com/office/powerpoint/2010/main" val="14680660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Computers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Components of computer (</a:t>
            </a:r>
            <a:r>
              <a:rPr lang="en-US" altLang="en-US" i="1" dirty="0" smtClean="0">
                <a:solidFill>
                  <a:srgbClr val="C00000"/>
                </a:solidFill>
              </a:rPr>
              <a:t>hardware</a:t>
            </a:r>
            <a:r>
              <a:rPr lang="en-US" altLang="en-US" dirty="0" smtClean="0"/>
              <a:t>)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Processor (CPU) – “brain”; Intel Core i7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 smtClean="0"/>
          </a:p>
          <a:p>
            <a:pPr lvl="1" eaLnBrk="1" hangingPunct="1">
              <a:lnSpc>
                <a:spcPct val="90000"/>
              </a:lnSpc>
            </a:pPr>
            <a:endParaRPr lang="en-US" alt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Main memory (RAM) – volatile, short-term memory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 smtClean="0"/>
          </a:p>
          <a:p>
            <a:pPr lvl="1" eaLnBrk="1" hangingPunct="1">
              <a:lnSpc>
                <a:spcPct val="90000"/>
              </a:lnSpc>
            </a:pPr>
            <a:endParaRPr lang="en-US" alt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I/O devices – interact w/users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 smtClean="0"/>
          </a:p>
          <a:p>
            <a:pPr lvl="1" eaLnBrk="1" hangingPunct="1">
              <a:lnSpc>
                <a:spcPct val="90000"/>
              </a:lnSpc>
            </a:pPr>
            <a:endParaRPr lang="en-US" alt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Storage – non-volatile, long-term memory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 smtClean="0"/>
          </a:p>
          <a:p>
            <a:pPr lvl="1" eaLnBrk="1" hangingPunct="1">
              <a:lnSpc>
                <a:spcPct val="90000"/>
              </a:lnSpc>
            </a:pPr>
            <a:endParaRPr lang="en-US" altLang="en-US" dirty="0" smtClean="0"/>
          </a:p>
        </p:txBody>
      </p:sp>
      <p:pic>
        <p:nvPicPr>
          <p:cNvPr id="11" name="Picture 6" descr="http://www.notebookcheck.net/fileadmin/_migrated/pics/ci7_rgb_3000_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1124816"/>
            <a:ext cx="1447800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Image result for snapdragon 820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33" t="13508" r="12500"/>
          <a:stretch/>
        </p:blipFill>
        <p:spPr bwMode="auto">
          <a:xfrm>
            <a:off x="8305801" y="2200276"/>
            <a:ext cx="2040081" cy="1253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49706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Using comments</a:t>
            </a:r>
            <a:endParaRPr lang="en-US" altLang="en-US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</a:pPr>
            <a:r>
              <a:rPr lang="en-GB" altLang="en-US" dirty="0" smtClean="0"/>
              <a:t>Where to place comments:</a:t>
            </a:r>
          </a:p>
          <a:p>
            <a:pPr lvl="1" eaLnBrk="1" hangingPunct="1">
              <a:lnSpc>
                <a:spcPct val="120000"/>
              </a:lnSpc>
            </a:pPr>
            <a:r>
              <a:rPr lang="en-GB" altLang="en-US" dirty="0" smtClean="0"/>
              <a:t>at the top of each file (a "comment header")</a:t>
            </a:r>
          </a:p>
          <a:p>
            <a:pPr lvl="1" eaLnBrk="1" hangingPunct="1">
              <a:lnSpc>
                <a:spcPct val="120000"/>
              </a:lnSpc>
            </a:pPr>
            <a:endParaRPr lang="en-GB" altLang="en-US" dirty="0" smtClean="0"/>
          </a:p>
          <a:p>
            <a:pPr lvl="1" eaLnBrk="1" hangingPunct="1">
              <a:lnSpc>
                <a:spcPct val="120000"/>
              </a:lnSpc>
            </a:pPr>
            <a:r>
              <a:rPr lang="en-GB" altLang="en-US" dirty="0" smtClean="0"/>
              <a:t>at the start of every method (seen later)</a:t>
            </a:r>
          </a:p>
          <a:p>
            <a:pPr lvl="1" eaLnBrk="1" hangingPunct="1">
              <a:lnSpc>
                <a:spcPct val="120000"/>
              </a:lnSpc>
            </a:pPr>
            <a:endParaRPr lang="en-GB" altLang="en-US" dirty="0" smtClean="0"/>
          </a:p>
          <a:p>
            <a:pPr lvl="1" eaLnBrk="1" hangingPunct="1">
              <a:lnSpc>
                <a:spcPct val="120000"/>
              </a:lnSpc>
            </a:pPr>
            <a:r>
              <a:rPr lang="en-GB" altLang="en-US" dirty="0" smtClean="0"/>
              <a:t>to explain complex pieces of code</a:t>
            </a:r>
          </a:p>
          <a:p>
            <a:pPr lvl="1" eaLnBrk="1" hangingPunct="1">
              <a:lnSpc>
                <a:spcPct val="120000"/>
              </a:lnSpc>
            </a:pPr>
            <a:endParaRPr lang="en-GB" altLang="en-US" dirty="0" smtClean="0"/>
          </a:p>
          <a:p>
            <a:pPr eaLnBrk="1" hangingPunct="1">
              <a:lnSpc>
                <a:spcPct val="120000"/>
              </a:lnSpc>
            </a:pPr>
            <a:r>
              <a:rPr lang="en-GB" altLang="en-US" dirty="0" smtClean="0"/>
              <a:t>Comments are useful for:</a:t>
            </a:r>
          </a:p>
          <a:p>
            <a:pPr lvl="1" eaLnBrk="1" hangingPunct="1">
              <a:lnSpc>
                <a:spcPct val="120000"/>
              </a:lnSpc>
            </a:pPr>
            <a:r>
              <a:rPr lang="en-GB" altLang="en-US" dirty="0" smtClean="0"/>
              <a:t>Understanding larger, more complex programs.</a:t>
            </a:r>
          </a:p>
          <a:p>
            <a:pPr lvl="1" eaLnBrk="1" hangingPunct="1">
              <a:lnSpc>
                <a:spcPct val="120000"/>
              </a:lnSpc>
            </a:pPr>
            <a:endParaRPr lang="en-GB" altLang="en-US" dirty="0" smtClean="0"/>
          </a:p>
          <a:p>
            <a:pPr lvl="1" eaLnBrk="1" hangingPunct="1">
              <a:lnSpc>
                <a:spcPct val="120000"/>
              </a:lnSpc>
            </a:pPr>
            <a:r>
              <a:rPr lang="en-GB" altLang="en-US" dirty="0" smtClean="0"/>
              <a:t>Multiple programmers working together, who must understand each other's code.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5021799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Comments example</a:t>
            </a:r>
            <a:endParaRPr lang="en-US" altLang="en-US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ts val="400"/>
              </a:spcBef>
              <a:buNone/>
            </a:pPr>
            <a:r>
              <a:rPr lang="en-GB" altLang="en-US" sz="1800" b="1" dirty="0">
                <a:solidFill>
                  <a:srgbClr val="006666"/>
                </a:solidFill>
                <a:latin typeface="Consolas" charset="0"/>
                <a:ea typeface="Consolas" charset="0"/>
                <a:cs typeface="Consolas" charset="0"/>
              </a:rPr>
              <a:t>/* Suzie Student, CSCI 161, Spring </a:t>
            </a:r>
            <a:r>
              <a:rPr lang="en-GB" altLang="en-US" sz="1800" b="1" dirty="0" smtClean="0">
                <a:solidFill>
                  <a:srgbClr val="006666"/>
                </a:solidFill>
                <a:latin typeface="Consolas" charset="0"/>
                <a:ea typeface="Consolas" charset="0"/>
                <a:cs typeface="Consolas" charset="0"/>
              </a:rPr>
              <a:t>2020</a:t>
            </a:r>
            <a:endParaRPr lang="en-GB" altLang="en-US" sz="1800" b="1" dirty="0">
              <a:solidFill>
                <a:srgbClr val="006666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r>
              <a:rPr lang="en-GB" altLang="en-US" sz="1800" b="1" dirty="0">
                <a:solidFill>
                  <a:srgbClr val="006666"/>
                </a:solidFill>
                <a:latin typeface="Consolas" charset="0"/>
                <a:ea typeface="Consolas" charset="0"/>
                <a:cs typeface="Consolas" charset="0"/>
              </a:rPr>
              <a:t>   This program prints lyrics about ... something. */</a:t>
            </a: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endParaRPr lang="en-GB" altLang="en-US" sz="1800" dirty="0"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r>
              <a:rPr lang="en-GB" altLang="en-US" sz="18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GB" altLang="en-US" sz="1800" dirty="0" err="1">
                <a:latin typeface="Consolas" charset="0"/>
                <a:ea typeface="Consolas" charset="0"/>
                <a:cs typeface="Consolas" charset="0"/>
              </a:rPr>
              <a:t>BaWitDaBa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{</a:t>
            </a:r>
            <a:endParaRPr lang="en-GB" altLang="en-US" sz="1800" b="1" dirty="0">
              <a:solidFill>
                <a:srgbClr val="006666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8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main(String[] </a:t>
            </a:r>
            <a:r>
              <a:rPr lang="en-GB" altLang="en-US" sz="18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r>
              <a:rPr lang="en-GB" altLang="en-US" sz="1800" b="1" dirty="0">
                <a:solidFill>
                  <a:srgbClr val="006666"/>
                </a:solidFill>
                <a:latin typeface="Consolas" charset="0"/>
                <a:ea typeface="Consolas" charset="0"/>
                <a:cs typeface="Consolas" charset="0"/>
              </a:rPr>
              <a:t>        // first verse</a:t>
            </a: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8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("</a:t>
            </a:r>
            <a:r>
              <a:rPr lang="en-GB" altLang="en-US" sz="1800" dirty="0" err="1">
                <a:latin typeface="Consolas" charset="0"/>
                <a:ea typeface="Consolas" charset="0"/>
                <a:cs typeface="Consolas" charset="0"/>
              </a:rPr>
              <a:t>Bawitdaba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");</a:t>
            </a: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8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("da bang a dang </a:t>
            </a:r>
            <a:r>
              <a:rPr lang="en-GB" altLang="en-US" sz="1800" dirty="0" err="1">
                <a:latin typeface="Consolas" charset="0"/>
                <a:ea typeface="Consolas" charset="0"/>
                <a:cs typeface="Consolas" charset="0"/>
              </a:rPr>
              <a:t>diggy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GB" altLang="en-US" sz="1800" dirty="0" err="1">
                <a:latin typeface="Consolas" charset="0"/>
                <a:ea typeface="Consolas" charset="0"/>
                <a:cs typeface="Consolas" charset="0"/>
              </a:rPr>
              <a:t>diggy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");</a:t>
            </a: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8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endParaRPr lang="en-GB" altLang="en-US" sz="1800" dirty="0"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800" b="1" dirty="0">
                <a:solidFill>
                  <a:srgbClr val="006666"/>
                </a:solidFill>
                <a:latin typeface="Consolas" charset="0"/>
                <a:ea typeface="Consolas" charset="0"/>
                <a:cs typeface="Consolas" charset="0"/>
              </a:rPr>
              <a:t>// second verse</a:t>
            </a: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8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("</a:t>
            </a:r>
            <a:r>
              <a:rPr lang="en-GB" altLang="en-US" sz="1800" dirty="0" err="1">
                <a:latin typeface="Consolas" charset="0"/>
                <a:ea typeface="Consolas" charset="0"/>
                <a:cs typeface="Consolas" charset="0"/>
              </a:rPr>
              <a:t>diggy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said the </a:t>
            </a:r>
            <a:r>
              <a:rPr lang="en-GB" altLang="en-US" sz="1800" dirty="0" err="1">
                <a:latin typeface="Consolas" charset="0"/>
                <a:ea typeface="Consolas" charset="0"/>
                <a:cs typeface="Consolas" charset="0"/>
              </a:rPr>
              <a:t>boogy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");</a:t>
            </a: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8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("said up jump the </a:t>
            </a:r>
            <a:r>
              <a:rPr lang="en-GB" altLang="en-US" sz="1800" dirty="0" err="1">
                <a:latin typeface="Consolas" charset="0"/>
                <a:ea typeface="Consolas" charset="0"/>
                <a:cs typeface="Consolas" charset="0"/>
              </a:rPr>
              <a:t>boogy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");</a:t>
            </a: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alt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1490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Algorithms and Structured Programming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CSCI 161.03 </a:t>
            </a:r>
            <a:r>
              <a:rPr lang="mr-IN" dirty="0" smtClean="0"/>
              <a:t>–</a:t>
            </a:r>
            <a:r>
              <a:rPr lang="en-US" dirty="0" smtClean="0"/>
              <a:t> Introduction to Programming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3972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sugar_cooki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6" t="2396" r="3035" b="1958"/>
          <a:stretch>
            <a:fillRect/>
          </a:stretch>
        </p:blipFill>
        <p:spPr bwMode="auto">
          <a:xfrm>
            <a:off x="8001001" y="2876550"/>
            <a:ext cx="2365375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Algorithms</a:t>
            </a:r>
            <a:endParaRPr lang="en-US" altLang="en-US" smtClean="0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altLang="en-US" dirty="0" smtClean="0"/>
              <a:t>algorithm: a list of steps for solving a problem</a:t>
            </a:r>
            <a:endParaRPr lang="en-GB" altLang="en-US" dirty="0" smtClean="0"/>
          </a:p>
          <a:p>
            <a:r>
              <a:rPr lang="en-GB" altLang="en-US" dirty="0" smtClean="0"/>
              <a:t>Example algorithm: "Bake sugar cookies"</a:t>
            </a:r>
          </a:p>
          <a:p>
            <a:pPr lvl="1"/>
            <a:r>
              <a:rPr lang="en-GB" altLang="en-US" dirty="0" smtClean="0"/>
              <a:t>Mix the dry ingredients.</a:t>
            </a:r>
          </a:p>
          <a:p>
            <a:pPr lvl="1"/>
            <a:r>
              <a:rPr lang="en-GB" altLang="en-US" dirty="0" smtClean="0"/>
              <a:t>Cream the butter and sugar.</a:t>
            </a:r>
          </a:p>
          <a:p>
            <a:pPr lvl="1"/>
            <a:r>
              <a:rPr lang="en-GB" altLang="en-US" dirty="0" smtClean="0"/>
              <a:t>Beat in the eggs.</a:t>
            </a:r>
          </a:p>
          <a:p>
            <a:pPr lvl="1"/>
            <a:r>
              <a:rPr lang="en-GB" altLang="en-US" dirty="0" smtClean="0"/>
              <a:t>Stir in the dry ingredients.</a:t>
            </a:r>
          </a:p>
          <a:p>
            <a:pPr lvl="1"/>
            <a:r>
              <a:rPr lang="en-GB" altLang="en-US" dirty="0" smtClean="0"/>
              <a:t>Set the oven temperature.</a:t>
            </a:r>
          </a:p>
          <a:p>
            <a:pPr lvl="1"/>
            <a:r>
              <a:rPr lang="en-GB" altLang="en-US" dirty="0" smtClean="0"/>
              <a:t>Set the timer.</a:t>
            </a:r>
          </a:p>
          <a:p>
            <a:pPr lvl="1"/>
            <a:r>
              <a:rPr lang="en-GB" altLang="en-US" dirty="0" smtClean="0"/>
              <a:t>Place the cookies into the oven.</a:t>
            </a:r>
          </a:p>
          <a:p>
            <a:pPr lvl="1"/>
            <a:r>
              <a:rPr lang="en-GB" altLang="en-US" dirty="0" smtClean="0"/>
              <a:t>Allow the cookies to bake.</a:t>
            </a:r>
          </a:p>
          <a:p>
            <a:pPr lvl="1"/>
            <a:r>
              <a:rPr lang="en-GB" altLang="en-US" dirty="0" smtClean="0"/>
              <a:t>Spread frosting and sprinkles onto the cookies.</a:t>
            </a:r>
          </a:p>
          <a:p>
            <a:pPr lvl="1"/>
            <a:r>
              <a:rPr lang="en-GB" altLang="en-US" dirty="0" smtClean="0"/>
              <a:t>...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75600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Problems with algorithms</a:t>
            </a:r>
            <a:endParaRPr lang="en-US" altLang="en-US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i="1" dirty="0" smtClean="0"/>
              <a:t>lack of structure</a:t>
            </a:r>
            <a:r>
              <a:rPr lang="en-US" altLang="en-US" dirty="0" smtClean="0"/>
              <a:t>: Many tiny steps; tough to remember</a:t>
            </a:r>
          </a:p>
          <a:p>
            <a:pPr lvl="1" eaLnBrk="1" hangingPunct="1"/>
            <a:endParaRPr lang="en-US" altLang="en-US" sz="900" dirty="0" smtClean="0"/>
          </a:p>
          <a:p>
            <a:pPr eaLnBrk="1" hangingPunct="1"/>
            <a:r>
              <a:rPr lang="en-US" altLang="en-US" i="1" dirty="0" smtClean="0"/>
              <a:t>redundancy</a:t>
            </a:r>
            <a:r>
              <a:rPr lang="en-US" altLang="en-US" dirty="0" smtClean="0"/>
              <a:t>: Consider making a double batch...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 smtClean="0">
                <a:solidFill>
                  <a:srgbClr val="404040"/>
                </a:solidFill>
              </a:rPr>
              <a:t>Mix the dry ingredients.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 smtClean="0">
                <a:solidFill>
                  <a:srgbClr val="404040"/>
                </a:solidFill>
              </a:rPr>
              <a:t>Cream the butter and sugar.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 smtClean="0">
                <a:solidFill>
                  <a:srgbClr val="404040"/>
                </a:solidFill>
              </a:rPr>
              <a:t>Beat in the eggs.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 smtClean="0">
                <a:solidFill>
                  <a:srgbClr val="404040"/>
                </a:solidFill>
              </a:rPr>
              <a:t>Stir in the dry ingredients.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 smtClean="0"/>
              <a:t>Set the oven temperature.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 smtClean="0">
                <a:solidFill>
                  <a:srgbClr val="003399"/>
                </a:solidFill>
              </a:rPr>
              <a:t>Set the timer.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 smtClean="0">
                <a:solidFill>
                  <a:srgbClr val="003399"/>
                </a:solidFill>
              </a:rPr>
              <a:t>Place the first batch of cookies into the oven.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 smtClean="0">
                <a:solidFill>
                  <a:srgbClr val="003399"/>
                </a:solidFill>
              </a:rPr>
              <a:t>Allow the cookies to bake.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 smtClean="0">
                <a:solidFill>
                  <a:srgbClr val="800000"/>
                </a:solidFill>
              </a:rPr>
              <a:t>Set the timer.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 smtClean="0">
                <a:solidFill>
                  <a:srgbClr val="800000"/>
                </a:solidFill>
              </a:rPr>
              <a:t>Place the second batch of cookies into the oven.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 smtClean="0">
                <a:solidFill>
                  <a:srgbClr val="800000"/>
                </a:solidFill>
              </a:rPr>
              <a:t>Allow the cookies to bake.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 smtClean="0">
                <a:solidFill>
                  <a:srgbClr val="404040"/>
                </a:solidFill>
              </a:rPr>
              <a:t>Mix ingredients for frosting.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 smtClean="0">
                <a:solidFill>
                  <a:srgbClr val="404040"/>
                </a:solidFill>
              </a:rPr>
              <a:t>...</a:t>
            </a:r>
            <a:endParaRPr lang="en-US" altLang="en-US" sz="2000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91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Structured algorithms</a:t>
            </a:r>
            <a:endParaRPr lang="en-US" altLang="en-US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600"/>
              </a:spcBef>
            </a:pPr>
            <a:r>
              <a:rPr lang="en-GB" altLang="en-US" b="1" smtClean="0"/>
              <a:t>structured algorithm</a:t>
            </a:r>
            <a:r>
              <a:rPr lang="en-GB" altLang="en-US" smtClean="0"/>
              <a:t>: Split into coherent tasks.</a:t>
            </a:r>
          </a:p>
          <a:p>
            <a:pPr lvl="1">
              <a:buNone/>
            </a:pPr>
            <a:r>
              <a:rPr lang="en-GB" altLang="en-US" sz="2000" b="1" u="sng"/>
              <a:t>1</a:t>
            </a:r>
            <a:r>
              <a:rPr lang="en-GB" altLang="en-US" sz="2000" u="sng"/>
              <a:t>	Make the cookie batter.</a:t>
            </a:r>
          </a:p>
          <a:p>
            <a:pPr lvl="1">
              <a:spcBef>
                <a:spcPts val="450"/>
              </a:spcBef>
            </a:pPr>
            <a:r>
              <a:rPr lang="en-GB" altLang="en-US" sz="2000">
                <a:solidFill>
                  <a:srgbClr val="404040"/>
                </a:solidFill>
              </a:rPr>
              <a:t>Mix the dry ingredients.</a:t>
            </a:r>
          </a:p>
          <a:p>
            <a:pPr lvl="1">
              <a:spcBef>
                <a:spcPts val="450"/>
              </a:spcBef>
            </a:pPr>
            <a:r>
              <a:rPr lang="en-GB" altLang="en-US" sz="2000">
                <a:solidFill>
                  <a:srgbClr val="404040"/>
                </a:solidFill>
              </a:rPr>
              <a:t>Cream the butter and sugar.</a:t>
            </a:r>
          </a:p>
          <a:p>
            <a:pPr lvl="1">
              <a:spcBef>
                <a:spcPts val="450"/>
              </a:spcBef>
            </a:pPr>
            <a:r>
              <a:rPr lang="en-GB" altLang="en-US" sz="2000">
                <a:solidFill>
                  <a:srgbClr val="404040"/>
                </a:solidFill>
              </a:rPr>
              <a:t>Beat in the eggs.</a:t>
            </a:r>
          </a:p>
          <a:p>
            <a:pPr lvl="1">
              <a:spcBef>
                <a:spcPts val="450"/>
              </a:spcBef>
            </a:pPr>
            <a:r>
              <a:rPr lang="en-GB" altLang="en-US" sz="2000">
                <a:solidFill>
                  <a:srgbClr val="404040"/>
                </a:solidFill>
              </a:rPr>
              <a:t>Stir in the dry ingredients.</a:t>
            </a:r>
          </a:p>
          <a:p>
            <a:pPr lvl="2">
              <a:spcBef>
                <a:spcPts val="450"/>
              </a:spcBef>
            </a:pPr>
            <a:endParaRPr lang="en-GB" altLang="en-US" sz="900">
              <a:solidFill>
                <a:srgbClr val="404040"/>
              </a:solidFill>
            </a:endParaRPr>
          </a:p>
          <a:p>
            <a:pPr lvl="1">
              <a:buNone/>
            </a:pPr>
            <a:r>
              <a:rPr lang="en-GB" altLang="en-US" sz="2000" b="1" u="sng"/>
              <a:t>2</a:t>
            </a:r>
            <a:r>
              <a:rPr lang="en-GB" altLang="en-US" sz="2000" u="sng"/>
              <a:t>	Bake the cookies.</a:t>
            </a:r>
          </a:p>
          <a:p>
            <a:pPr lvl="1">
              <a:spcBef>
                <a:spcPts val="450"/>
              </a:spcBef>
            </a:pPr>
            <a:r>
              <a:rPr lang="en-GB" altLang="en-US" sz="2000">
                <a:solidFill>
                  <a:srgbClr val="404040"/>
                </a:solidFill>
              </a:rPr>
              <a:t>Set the oven temperature.</a:t>
            </a:r>
          </a:p>
          <a:p>
            <a:pPr lvl="1">
              <a:spcBef>
                <a:spcPts val="450"/>
              </a:spcBef>
            </a:pPr>
            <a:r>
              <a:rPr lang="en-GB" altLang="en-US" sz="2000">
                <a:solidFill>
                  <a:srgbClr val="404040"/>
                </a:solidFill>
              </a:rPr>
              <a:t>Set the timer.</a:t>
            </a:r>
          </a:p>
          <a:p>
            <a:pPr lvl="1">
              <a:spcBef>
                <a:spcPts val="450"/>
              </a:spcBef>
            </a:pPr>
            <a:r>
              <a:rPr lang="en-GB" altLang="en-US" sz="2000">
                <a:solidFill>
                  <a:srgbClr val="404040"/>
                </a:solidFill>
              </a:rPr>
              <a:t>Place the cookies into the oven.</a:t>
            </a:r>
          </a:p>
          <a:p>
            <a:pPr lvl="1">
              <a:spcBef>
                <a:spcPts val="450"/>
              </a:spcBef>
            </a:pPr>
            <a:r>
              <a:rPr lang="en-GB" altLang="en-US" sz="2000">
                <a:solidFill>
                  <a:srgbClr val="404040"/>
                </a:solidFill>
              </a:rPr>
              <a:t>Allow the cookies to bake.</a:t>
            </a:r>
          </a:p>
          <a:p>
            <a:pPr lvl="2">
              <a:spcBef>
                <a:spcPts val="450"/>
              </a:spcBef>
            </a:pPr>
            <a:endParaRPr lang="en-GB" altLang="en-US" sz="900">
              <a:solidFill>
                <a:srgbClr val="404040"/>
              </a:solidFill>
            </a:endParaRPr>
          </a:p>
          <a:p>
            <a:pPr lvl="1">
              <a:buNone/>
            </a:pPr>
            <a:r>
              <a:rPr lang="en-GB" altLang="en-US" sz="2000" b="1" u="sng"/>
              <a:t>3</a:t>
            </a:r>
            <a:r>
              <a:rPr lang="en-GB" altLang="en-US" sz="2000" u="sng"/>
              <a:t>	Add frosting and sprinkles.</a:t>
            </a:r>
          </a:p>
          <a:p>
            <a:pPr lvl="1">
              <a:spcBef>
                <a:spcPts val="450"/>
              </a:spcBef>
            </a:pPr>
            <a:r>
              <a:rPr lang="en-GB" altLang="en-US" sz="2000">
                <a:solidFill>
                  <a:srgbClr val="404040"/>
                </a:solidFill>
              </a:rPr>
              <a:t>Mix the ingredients for the frosting.</a:t>
            </a:r>
          </a:p>
          <a:p>
            <a:pPr lvl="1">
              <a:spcBef>
                <a:spcPts val="450"/>
              </a:spcBef>
            </a:pPr>
            <a:r>
              <a:rPr lang="en-GB" altLang="en-US" sz="2000">
                <a:solidFill>
                  <a:srgbClr val="404040"/>
                </a:solidFill>
              </a:rPr>
              <a:t>Spread frosting and sprinkles onto the cookies.</a:t>
            </a:r>
            <a:endParaRPr lang="en-GB" altLang="en-US" sz="1000">
              <a:solidFill>
                <a:srgbClr val="404040"/>
              </a:solidFill>
            </a:endParaRPr>
          </a:p>
          <a:p>
            <a:pPr lvl="1">
              <a:buNone/>
            </a:pPr>
            <a:r>
              <a:rPr lang="en-GB" altLang="en-US" sz="2000">
                <a:solidFill>
                  <a:srgbClr val="404040"/>
                </a:solidFill>
              </a:rPr>
              <a:t>...</a:t>
            </a:r>
            <a:endParaRPr lang="en-US" altLang="en-US" sz="200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0173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Removing redundancy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dirty="0" smtClean="0"/>
              <a:t>A well-structured algorithm can describe repeated tasks with less redundancy</a:t>
            </a:r>
          </a:p>
          <a:p>
            <a:pPr lvl="1">
              <a:spcBef>
                <a:spcPts val="450"/>
              </a:spcBef>
            </a:pPr>
            <a:endParaRPr lang="en-GB" altLang="en-US" sz="900" dirty="0"/>
          </a:p>
          <a:p>
            <a:pPr lvl="1">
              <a:buNone/>
            </a:pPr>
            <a:r>
              <a:rPr lang="en-GB" altLang="en-US" b="1" u="sng" dirty="0" smtClean="0"/>
              <a:t>1</a:t>
            </a:r>
            <a:r>
              <a:rPr lang="en-GB" altLang="en-US" u="sng" dirty="0" smtClean="0"/>
              <a:t> Make the cookie batter.</a:t>
            </a:r>
          </a:p>
          <a:p>
            <a:pPr lvl="1">
              <a:spcBef>
                <a:spcPts val="450"/>
              </a:spcBef>
            </a:pPr>
            <a:r>
              <a:rPr lang="en-GB" altLang="en-US" dirty="0" smtClean="0">
                <a:solidFill>
                  <a:srgbClr val="404040"/>
                </a:solidFill>
              </a:rPr>
              <a:t>Mix the dry ingredients.</a:t>
            </a:r>
          </a:p>
          <a:p>
            <a:pPr lvl="1">
              <a:spcBef>
                <a:spcPts val="450"/>
              </a:spcBef>
            </a:pPr>
            <a:r>
              <a:rPr lang="en-GB" altLang="en-US" dirty="0" smtClean="0">
                <a:solidFill>
                  <a:srgbClr val="404040"/>
                </a:solidFill>
              </a:rPr>
              <a:t>...</a:t>
            </a:r>
            <a:endParaRPr lang="en-GB" altLang="en-US" sz="900" dirty="0">
              <a:solidFill>
                <a:srgbClr val="404040"/>
              </a:solidFill>
            </a:endParaRPr>
          </a:p>
          <a:p>
            <a:pPr lvl="1">
              <a:spcBef>
                <a:spcPts val="450"/>
              </a:spcBef>
            </a:pPr>
            <a:endParaRPr lang="en-GB" altLang="en-US" sz="900" dirty="0">
              <a:solidFill>
                <a:srgbClr val="404040"/>
              </a:solidFill>
            </a:endParaRPr>
          </a:p>
          <a:p>
            <a:pPr lvl="1">
              <a:buNone/>
            </a:pPr>
            <a:r>
              <a:rPr lang="en-GB" altLang="en-US" b="1" u="sng" dirty="0" smtClean="0">
                <a:solidFill>
                  <a:srgbClr val="003399"/>
                </a:solidFill>
              </a:rPr>
              <a:t>2a</a:t>
            </a:r>
            <a:r>
              <a:rPr lang="en-GB" altLang="en-US" u="sng" dirty="0" smtClean="0">
                <a:solidFill>
                  <a:srgbClr val="003399"/>
                </a:solidFill>
              </a:rPr>
              <a:t> Bake the cookies (first batch).</a:t>
            </a:r>
          </a:p>
          <a:p>
            <a:pPr lvl="1">
              <a:spcBef>
                <a:spcPts val="450"/>
              </a:spcBef>
            </a:pPr>
            <a:r>
              <a:rPr lang="en-GB" altLang="en-US" dirty="0" smtClean="0">
                <a:solidFill>
                  <a:srgbClr val="404040"/>
                </a:solidFill>
              </a:rPr>
              <a:t>Set the oven temperature.</a:t>
            </a:r>
          </a:p>
          <a:p>
            <a:pPr lvl="1">
              <a:spcBef>
                <a:spcPts val="450"/>
              </a:spcBef>
            </a:pPr>
            <a:r>
              <a:rPr lang="en-GB" altLang="en-US" dirty="0" smtClean="0">
                <a:solidFill>
                  <a:srgbClr val="404040"/>
                </a:solidFill>
              </a:rPr>
              <a:t>Set the timer.</a:t>
            </a:r>
          </a:p>
          <a:p>
            <a:pPr lvl="1">
              <a:spcBef>
                <a:spcPts val="450"/>
              </a:spcBef>
            </a:pPr>
            <a:r>
              <a:rPr lang="en-GB" altLang="en-US" dirty="0" smtClean="0">
                <a:solidFill>
                  <a:srgbClr val="404040"/>
                </a:solidFill>
              </a:rPr>
              <a:t>...</a:t>
            </a:r>
          </a:p>
          <a:p>
            <a:pPr lvl="2">
              <a:spcBef>
                <a:spcPts val="450"/>
              </a:spcBef>
            </a:pPr>
            <a:endParaRPr lang="en-GB" altLang="en-US" sz="1000" dirty="0">
              <a:solidFill>
                <a:srgbClr val="404040"/>
              </a:solidFill>
            </a:endParaRPr>
          </a:p>
          <a:p>
            <a:pPr lvl="1">
              <a:buNone/>
            </a:pPr>
            <a:r>
              <a:rPr lang="en-GB" altLang="en-US" b="1" u="sng" dirty="0" smtClean="0">
                <a:solidFill>
                  <a:srgbClr val="003399"/>
                </a:solidFill>
              </a:rPr>
              <a:t>2b</a:t>
            </a:r>
            <a:r>
              <a:rPr lang="en-GB" altLang="en-US" u="sng" dirty="0" smtClean="0">
                <a:solidFill>
                  <a:srgbClr val="003399"/>
                </a:solidFill>
              </a:rPr>
              <a:t> Bake the cookies (second batch).</a:t>
            </a:r>
          </a:p>
          <a:p>
            <a:pPr lvl="1">
              <a:spcBef>
                <a:spcPts val="450"/>
              </a:spcBef>
            </a:pPr>
            <a:endParaRPr lang="en-GB" altLang="en-US" sz="900" dirty="0"/>
          </a:p>
          <a:p>
            <a:pPr lvl="1">
              <a:buNone/>
            </a:pPr>
            <a:r>
              <a:rPr lang="en-GB" altLang="en-US" b="1" u="sng" dirty="0" smtClean="0"/>
              <a:t>3</a:t>
            </a:r>
            <a:r>
              <a:rPr lang="en-GB" altLang="en-US" u="sng" dirty="0" smtClean="0"/>
              <a:t> Decorate the cookies.</a:t>
            </a:r>
          </a:p>
          <a:p>
            <a:pPr lvl="1">
              <a:spcBef>
                <a:spcPts val="450"/>
              </a:spcBef>
            </a:pPr>
            <a:r>
              <a:rPr lang="en-GB" altLang="en-US" dirty="0" smtClean="0">
                <a:solidFill>
                  <a:srgbClr val="404040"/>
                </a:solidFill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72069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A program with redundancy</a:t>
            </a:r>
            <a:endParaRPr lang="en-US" altLang="en-US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BakeCookies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public static void main(String[]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("Mix the dry ingredients.");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("Cream the butter and sugar.");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("Beat in the eggs.");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("Stir in the dry ingredients.");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("Set the oven temperature.");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("Set the timer.");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("Place a batch of cookies into the oven.");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("Allow the cookies to bake.");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b="1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("Set the oven temperature.");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b="1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("Set the timer.");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b="1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("Place a batch of cookies into the oven.");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b="1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("Allow the cookies to bake.");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("Mix ingredients for frosting.");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("Spread frosting and sprinkles.");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699691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Static methods</a:t>
            </a:r>
            <a:endParaRPr lang="en-US" altLang="en-US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</a:pPr>
            <a:r>
              <a:rPr lang="en-GB" altLang="en-US" b="1" dirty="0" smtClean="0"/>
              <a:t>static method</a:t>
            </a:r>
            <a:r>
              <a:rPr lang="en-GB" altLang="en-US" dirty="0" smtClean="0"/>
              <a:t>: A named group of statements.</a:t>
            </a:r>
          </a:p>
          <a:p>
            <a:pPr lvl="1">
              <a:lnSpc>
                <a:spcPct val="110000"/>
              </a:lnSpc>
            </a:pPr>
            <a:r>
              <a:rPr lang="en-GB" altLang="en-US" dirty="0" smtClean="0"/>
              <a:t>denotes the </a:t>
            </a:r>
            <a:r>
              <a:rPr lang="en-GB" altLang="en-US" i="1" dirty="0" smtClean="0"/>
              <a:t>structure</a:t>
            </a:r>
            <a:r>
              <a:rPr lang="en-GB" altLang="en-US" dirty="0" smtClean="0"/>
              <a:t> of a program</a:t>
            </a:r>
          </a:p>
          <a:p>
            <a:pPr lvl="1">
              <a:lnSpc>
                <a:spcPct val="110000"/>
              </a:lnSpc>
            </a:pPr>
            <a:r>
              <a:rPr lang="en-GB" altLang="en-US" dirty="0" smtClean="0"/>
              <a:t>eliminates </a:t>
            </a:r>
            <a:r>
              <a:rPr lang="en-GB" altLang="en-US" i="1" dirty="0" smtClean="0"/>
              <a:t>redundancy</a:t>
            </a:r>
            <a:r>
              <a:rPr lang="en-GB" altLang="en-US" dirty="0" smtClean="0"/>
              <a:t> by code reuse</a:t>
            </a:r>
            <a:endParaRPr lang="en-US" altLang="en-US" dirty="0" smtClean="0"/>
          </a:p>
          <a:p>
            <a:pPr lvl="1" eaLnBrk="1" hangingPunct="1">
              <a:lnSpc>
                <a:spcPct val="110000"/>
              </a:lnSpc>
            </a:pPr>
            <a:endParaRPr lang="en-GB" altLang="en-US" b="1" dirty="0" smtClean="0"/>
          </a:p>
          <a:p>
            <a:pPr>
              <a:lnSpc>
                <a:spcPct val="110000"/>
              </a:lnSpc>
            </a:pPr>
            <a:r>
              <a:rPr lang="en-GB" altLang="en-US" b="1" dirty="0" smtClean="0"/>
              <a:t>procedural </a:t>
            </a:r>
            <a:r>
              <a:rPr lang="en-GB" altLang="en-US" b="1" dirty="0" smtClean="0"/>
              <a:t>decomposition</a:t>
            </a:r>
            <a:r>
              <a:rPr lang="en-GB" altLang="en-US" dirty="0" smtClean="0"/>
              <a:t>:</a:t>
            </a:r>
          </a:p>
          <a:p>
            <a:pPr lvl="1">
              <a:lnSpc>
                <a:spcPct val="110000"/>
              </a:lnSpc>
            </a:pPr>
            <a:r>
              <a:rPr lang="en-GB" altLang="en-US" dirty="0" smtClean="0"/>
              <a:t>dividing </a:t>
            </a:r>
            <a:r>
              <a:rPr lang="en-GB" altLang="en-US" dirty="0" smtClean="0"/>
              <a:t>a problem into </a:t>
            </a:r>
            <a:r>
              <a:rPr lang="en-GB" altLang="en-US" dirty="0" smtClean="0"/>
              <a:t>methods</a:t>
            </a:r>
            <a:endParaRPr lang="en-GB" altLang="en-US" dirty="0" smtClean="0"/>
          </a:p>
          <a:p>
            <a:pPr lvl="1" eaLnBrk="1" hangingPunct="1">
              <a:lnSpc>
                <a:spcPct val="110000"/>
              </a:lnSpc>
            </a:pPr>
            <a:endParaRPr lang="en-GB" altLang="en-US" dirty="0" smtClean="0"/>
          </a:p>
          <a:p>
            <a:pPr eaLnBrk="1" hangingPunct="1">
              <a:lnSpc>
                <a:spcPct val="110000"/>
              </a:lnSpc>
            </a:pPr>
            <a:r>
              <a:rPr lang="en-GB" altLang="en-US" dirty="0" smtClean="0"/>
              <a:t>Writing a static method is like</a:t>
            </a:r>
            <a:br>
              <a:rPr lang="en-GB" altLang="en-US" dirty="0" smtClean="0"/>
            </a:br>
            <a:r>
              <a:rPr lang="en-GB" altLang="en-US" dirty="0" smtClean="0"/>
              <a:t>adding a new </a:t>
            </a:r>
            <a:r>
              <a:rPr lang="en-GB" altLang="en-US" dirty="0" smtClean="0"/>
              <a:t>“command” </a:t>
            </a:r>
            <a:r>
              <a:rPr lang="en-GB" altLang="en-US" dirty="0" smtClean="0"/>
              <a:t>to Java.</a:t>
            </a:r>
          </a:p>
        </p:txBody>
      </p:sp>
      <p:grpSp>
        <p:nvGrpSpPr>
          <p:cNvPr id="35844" name="Group 4"/>
          <p:cNvGrpSpPr>
            <a:grpSpLocks/>
          </p:cNvGrpSpPr>
          <p:nvPr/>
        </p:nvGrpSpPr>
        <p:grpSpPr bwMode="auto">
          <a:xfrm>
            <a:off x="8729353" y="1928896"/>
            <a:ext cx="3048000" cy="4572000"/>
            <a:chOff x="3744" y="1344"/>
            <a:chExt cx="1920" cy="2880"/>
          </a:xfrm>
        </p:grpSpPr>
        <p:sp>
          <p:nvSpPr>
            <p:cNvPr id="35845" name="Text Box 5"/>
            <p:cNvSpPr txBox="1">
              <a:spLocks noChangeArrowheads="1"/>
            </p:cNvSpPr>
            <p:nvPr/>
          </p:nvSpPr>
          <p:spPr bwMode="auto">
            <a:xfrm>
              <a:off x="3744" y="1344"/>
              <a:ext cx="1920" cy="2880"/>
            </a:xfrm>
            <a:prstGeom prst="rect">
              <a:avLst/>
            </a:prstGeom>
            <a:solidFill>
              <a:srgbClr val="F0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marL="282575" indent="-2825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None/>
              </a:pPr>
              <a:r>
                <a:rPr lang="en-US" altLang="en-US" sz="2000" b="1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class</a:t>
              </a:r>
            </a:p>
          </p:txBody>
        </p:sp>
        <p:sp>
          <p:nvSpPr>
            <p:cNvPr id="35846" name="Text Box 6"/>
            <p:cNvSpPr txBox="1">
              <a:spLocks noChangeArrowheads="1"/>
            </p:cNvSpPr>
            <p:nvPr/>
          </p:nvSpPr>
          <p:spPr bwMode="auto">
            <a:xfrm>
              <a:off x="3840" y="1597"/>
              <a:ext cx="1728" cy="899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282575" indent="-2825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628650" indent="-2317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None/>
              </a:pPr>
              <a:r>
                <a:rPr lang="en-US" altLang="en-US" sz="2000" b="1" u="sng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method A</a:t>
              </a:r>
            </a:p>
            <a:p>
              <a:pPr lvl="1" eaLnBrk="1" fontAlgn="base" hangingPunct="1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altLang="en-US" sz="2000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statement</a:t>
              </a:r>
            </a:p>
            <a:p>
              <a:pPr lvl="1" eaLnBrk="1" fontAlgn="base" hangingPunct="1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altLang="en-US" sz="2000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statement</a:t>
              </a:r>
            </a:p>
            <a:p>
              <a:pPr lvl="1" eaLnBrk="1" fontAlgn="base" hangingPunct="1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altLang="en-US" sz="2000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statement</a:t>
              </a:r>
            </a:p>
          </p:txBody>
        </p:sp>
        <p:sp>
          <p:nvSpPr>
            <p:cNvPr id="35847" name="Text Box 7"/>
            <p:cNvSpPr txBox="1">
              <a:spLocks noChangeArrowheads="1"/>
            </p:cNvSpPr>
            <p:nvPr/>
          </p:nvSpPr>
          <p:spPr bwMode="auto">
            <a:xfrm>
              <a:off x="3840" y="2544"/>
              <a:ext cx="1728" cy="688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282575" indent="-2825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628650" indent="-2317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None/>
              </a:pPr>
              <a:r>
                <a:rPr lang="en-US" altLang="en-US" sz="2000" b="1" u="sng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method B</a:t>
              </a:r>
            </a:p>
            <a:p>
              <a:pPr lvl="1" eaLnBrk="1" fontAlgn="base" hangingPunct="1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altLang="en-US" sz="2000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statement</a:t>
              </a:r>
            </a:p>
            <a:p>
              <a:pPr lvl="1" eaLnBrk="1" fontAlgn="base" hangingPunct="1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altLang="en-US" sz="2000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statement</a:t>
              </a:r>
            </a:p>
          </p:txBody>
        </p:sp>
        <p:sp>
          <p:nvSpPr>
            <p:cNvPr id="35848" name="Text Box 8"/>
            <p:cNvSpPr txBox="1">
              <a:spLocks noChangeArrowheads="1"/>
            </p:cNvSpPr>
            <p:nvPr/>
          </p:nvSpPr>
          <p:spPr bwMode="auto">
            <a:xfrm>
              <a:off x="3840" y="3277"/>
              <a:ext cx="1728" cy="899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282575" indent="-2825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628650" indent="-2317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None/>
              </a:pPr>
              <a:r>
                <a:rPr lang="en-US" altLang="en-US" sz="2000" b="1" u="sng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method C</a:t>
              </a:r>
            </a:p>
            <a:p>
              <a:pPr lvl="1" eaLnBrk="1" fontAlgn="base" hangingPunct="1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altLang="en-US" sz="2000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statement</a:t>
              </a:r>
            </a:p>
            <a:p>
              <a:pPr lvl="1" eaLnBrk="1" fontAlgn="base" hangingPunct="1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altLang="en-US" sz="2000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statement</a:t>
              </a:r>
            </a:p>
            <a:p>
              <a:pPr lvl="1" eaLnBrk="1" fontAlgn="base" hangingPunct="1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altLang="en-US" sz="2000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statement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095960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Using static methods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73050" indent="-273050">
              <a:lnSpc>
                <a:spcPct val="110000"/>
              </a:lnSpc>
              <a:buNone/>
              <a:tabLst>
                <a:tab pos="3200400" algn="l"/>
              </a:tabLst>
            </a:pPr>
            <a:r>
              <a:rPr lang="en-GB" altLang="en-US" smtClean="0"/>
              <a:t>1. Design the algorithm.</a:t>
            </a:r>
          </a:p>
          <a:p>
            <a:pPr marL="639763" lvl="1" indent="-246063">
              <a:lnSpc>
                <a:spcPct val="110000"/>
              </a:lnSpc>
              <a:tabLst>
                <a:tab pos="3200400" algn="l"/>
              </a:tabLst>
            </a:pPr>
            <a:r>
              <a:rPr lang="en-GB" altLang="en-US" smtClean="0"/>
              <a:t>Look at the structure, and which commands are repeated.</a:t>
            </a:r>
          </a:p>
          <a:p>
            <a:pPr marL="639763" lvl="1" indent="-246063">
              <a:lnSpc>
                <a:spcPct val="110000"/>
              </a:lnSpc>
              <a:tabLst>
                <a:tab pos="3200400" algn="l"/>
              </a:tabLst>
            </a:pPr>
            <a:r>
              <a:rPr lang="en-GB" altLang="en-US" smtClean="0"/>
              <a:t>Decide what are the important overall tasks.</a:t>
            </a:r>
          </a:p>
          <a:p>
            <a:pPr marL="639763" lvl="1" indent="-246063">
              <a:lnSpc>
                <a:spcPct val="110000"/>
              </a:lnSpc>
              <a:tabLst>
                <a:tab pos="3200400" algn="l"/>
              </a:tabLst>
            </a:pPr>
            <a:endParaRPr lang="en-GB" altLang="en-US" smtClean="0"/>
          </a:p>
          <a:p>
            <a:pPr marL="273050" indent="-273050">
              <a:lnSpc>
                <a:spcPct val="110000"/>
              </a:lnSpc>
              <a:buNone/>
              <a:tabLst>
                <a:tab pos="3200400" algn="l"/>
              </a:tabLst>
            </a:pPr>
            <a:r>
              <a:rPr lang="en-GB" altLang="en-US" smtClean="0"/>
              <a:t>2. </a:t>
            </a:r>
            <a:r>
              <a:rPr lang="en-GB" altLang="en-US" b="1" smtClean="0"/>
              <a:t>Declare</a:t>
            </a:r>
            <a:r>
              <a:rPr lang="en-GB" altLang="en-US" smtClean="0"/>
              <a:t> (write down) the methods.</a:t>
            </a:r>
          </a:p>
          <a:p>
            <a:pPr marL="639763" lvl="1" indent="-246063">
              <a:lnSpc>
                <a:spcPct val="110000"/>
              </a:lnSpc>
              <a:tabLst>
                <a:tab pos="3200400" algn="l"/>
              </a:tabLst>
            </a:pPr>
            <a:r>
              <a:rPr lang="en-GB" altLang="en-US" smtClean="0"/>
              <a:t>Arrange statements into groups and give each group a name.</a:t>
            </a:r>
          </a:p>
          <a:p>
            <a:pPr marL="639763" lvl="1" indent="-246063">
              <a:lnSpc>
                <a:spcPct val="110000"/>
              </a:lnSpc>
              <a:tabLst>
                <a:tab pos="3200400" algn="l"/>
              </a:tabLst>
            </a:pPr>
            <a:endParaRPr lang="en-GB" altLang="en-US" smtClean="0"/>
          </a:p>
          <a:p>
            <a:pPr marL="273050" indent="-273050">
              <a:lnSpc>
                <a:spcPct val="110000"/>
              </a:lnSpc>
              <a:buNone/>
              <a:tabLst>
                <a:tab pos="3200400" algn="l"/>
              </a:tabLst>
            </a:pPr>
            <a:r>
              <a:rPr lang="en-GB" altLang="en-US" smtClean="0"/>
              <a:t>3. </a:t>
            </a:r>
            <a:r>
              <a:rPr lang="en-GB" altLang="en-US" b="1" smtClean="0"/>
              <a:t>Call</a:t>
            </a:r>
            <a:r>
              <a:rPr lang="en-GB" altLang="en-US" smtClean="0"/>
              <a:t> (run) the methods.</a:t>
            </a:r>
          </a:p>
          <a:p>
            <a:pPr marL="639763" lvl="1" indent="-246063">
              <a:lnSpc>
                <a:spcPct val="110000"/>
              </a:lnSpc>
              <a:tabLst>
                <a:tab pos="3200400" algn="l"/>
              </a:tabLst>
            </a:pPr>
            <a:r>
              <a:rPr lang="en-GB" altLang="en-US" smtClean="0"/>
              <a:t>The program's </a:t>
            </a:r>
            <a:r>
              <a:rPr lang="en-GB" altLang="en-US" smtClean="0">
                <a:latin typeface="Courier New" panose="02070309020205020404" pitchFamily="49" charset="0"/>
              </a:rPr>
              <a:t>main</a:t>
            </a:r>
            <a:r>
              <a:rPr lang="en-GB" altLang="en-US" smtClean="0"/>
              <a:t> method executes the other methods to perform the overall task.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475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Capacity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Perspective on capacity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1 B = 8 bits = 1 character (alphabetic, punctuation, etc.)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1 KB = 2</a:t>
            </a:r>
            <a:r>
              <a:rPr lang="en-US" altLang="en-US" baseline="30000" dirty="0" smtClean="0"/>
              <a:t>10</a:t>
            </a:r>
            <a:r>
              <a:rPr lang="en-US" altLang="en-US" dirty="0" smtClean="0"/>
              <a:t> B (~ ½ typewritten page)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1 MB = 2</a:t>
            </a:r>
            <a:r>
              <a:rPr lang="en-US" altLang="en-US" baseline="30000" dirty="0" smtClean="0"/>
              <a:t>20</a:t>
            </a:r>
            <a:r>
              <a:rPr lang="en-US" altLang="en-US" dirty="0" smtClean="0"/>
              <a:t> B (novel)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1 GB = 2</a:t>
            </a:r>
            <a:r>
              <a:rPr lang="en-US" altLang="en-US" baseline="30000" dirty="0" smtClean="0"/>
              <a:t>30</a:t>
            </a:r>
            <a:r>
              <a:rPr lang="en-US" altLang="en-US" dirty="0" smtClean="0"/>
              <a:t> B (4/Britannica)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1 TB = 2</a:t>
            </a:r>
            <a:r>
              <a:rPr lang="en-US" altLang="en-US" baseline="30000" dirty="0" smtClean="0"/>
              <a:t>40</a:t>
            </a:r>
            <a:r>
              <a:rPr lang="en-US" altLang="en-US" dirty="0" smtClean="0"/>
              <a:t> B (10/print collection LC)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1 PB = 2</a:t>
            </a:r>
            <a:r>
              <a:rPr lang="en-US" altLang="en-US" baseline="30000" dirty="0" smtClean="0"/>
              <a:t>50</a:t>
            </a:r>
            <a:r>
              <a:rPr lang="en-US" altLang="en-US" dirty="0" smtClean="0"/>
              <a:t> B (200/all printed material)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1 EB = 2</a:t>
            </a:r>
            <a:r>
              <a:rPr lang="en-US" altLang="en-US" baseline="30000" dirty="0" smtClean="0"/>
              <a:t>60</a:t>
            </a:r>
            <a:r>
              <a:rPr lang="en-US" altLang="en-US" dirty="0" smtClean="0"/>
              <a:t> B (5/all words ever spoken)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1 ZB = 2</a:t>
            </a:r>
            <a:r>
              <a:rPr lang="en-US" altLang="en-US" baseline="30000" dirty="0" smtClean="0"/>
              <a:t>70</a:t>
            </a:r>
            <a:r>
              <a:rPr lang="en-US" altLang="en-US" dirty="0" smtClean="0"/>
              <a:t> B (?)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1 YB = 2</a:t>
            </a:r>
            <a:r>
              <a:rPr lang="en-US" altLang="en-US" baseline="30000" dirty="0" smtClean="0"/>
              <a:t>80</a:t>
            </a:r>
            <a:r>
              <a:rPr lang="en-US" altLang="en-US" dirty="0" smtClean="0"/>
              <a:t> B (??)</a:t>
            </a:r>
          </a:p>
        </p:txBody>
      </p:sp>
    </p:spTree>
    <p:extLst>
      <p:ext uri="{BB962C8B-B14F-4D97-AF65-F5344CB8AC3E}">
        <p14:creationId xmlns:p14="http://schemas.microsoft.com/office/powerpoint/2010/main" val="868996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Design of an algorithm</a:t>
            </a:r>
            <a:endParaRPr lang="en-US" altLang="en-US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This program displays a delicious recipe for baking cookies.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BakeCookies2 {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6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void main(String[]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      // Step 1: Make the cake batter.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("Mix the dry ingredients.");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("Cream the butter and sugar.");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("Beat in the eggs.");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("Stir in the dry ingredients.");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endParaRPr lang="en-GB" altLang="en-US" sz="1600" dirty="0">
              <a:solidFill>
                <a:srgbClr val="003399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      // Step 2a: Bake cookies (first batch).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("Set the oven temperature.");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("Set the timer.");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("Place a batch of cookies into the oven.");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("Allow the cookies to bake.");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endParaRPr lang="en-GB" altLang="en-US" sz="1600" b="1" dirty="0">
              <a:solidFill>
                <a:srgbClr val="8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      // Step 2b: Bake cookies (second batch).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b="1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("Set the oven temperature.");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b="1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("Set the timer.");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b="1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("Place a batch of cookies into the oven.");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b="1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("Allow the cookies to bake.");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endParaRPr lang="en-GB" altLang="en-US" sz="1600" dirty="0"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      // Step 3: Decorate the cookies.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("Mix ingredients for frosting.");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("Spread frosting and sprinkles.");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217505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76401" y="1295400"/>
            <a:ext cx="8994775" cy="5303632"/>
          </a:xfrm>
        </p:spPr>
        <p:txBody>
          <a:bodyPr vert="horz" lIns="90000" tIns="46800" rIns="90000" bIns="46800" rtlCol="0">
            <a:spAutoFit/>
          </a:bodyPr>
          <a:lstStyle/>
          <a:p>
            <a:pPr marL="339725" indent="-339725" algn="ctr" defTabSz="449263">
              <a:spcBef>
                <a:spcPts val="500"/>
              </a:spcBef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i="1" dirty="0" smtClean="0"/>
              <a:t>Gives your method a name so it can be executed</a:t>
            </a:r>
          </a:p>
          <a:p>
            <a:pPr marL="739775" lvl="1" indent="-282575" defTabSz="449263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en-US" sz="900" i="1" dirty="0"/>
          </a:p>
          <a:p>
            <a:pPr marL="339725" indent="-339725" defTabSz="449263">
              <a:spcBef>
                <a:spcPts val="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dirty="0" smtClean="0"/>
              <a:t>Syntax:</a:t>
            </a:r>
            <a:br>
              <a:rPr lang="en-GB" altLang="en-US" dirty="0" smtClean="0"/>
            </a:br>
            <a:r>
              <a:rPr lang="en-GB" altLang="en-US" sz="800" dirty="0"/>
              <a:t/>
            </a:r>
            <a:br>
              <a:rPr lang="en-GB" altLang="en-US" sz="800" dirty="0"/>
            </a:br>
            <a:r>
              <a:rPr lang="en-GB" altLang="en-US" sz="800" dirty="0"/>
              <a:t/>
            </a:r>
            <a:br>
              <a:rPr lang="en-GB" altLang="en-US" sz="800" dirty="0"/>
            </a:br>
            <a:r>
              <a:rPr lang="en-GB" altLang="en-US" sz="22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GB" altLang="en-US" sz="2200" b="1" dirty="0"/>
              <a:t>name</a:t>
            </a:r>
            <a:r>
              <a:rPr lang="en-GB" altLang="en-US" sz="2200" dirty="0">
                <a:latin typeface="Courier New" panose="02070309020205020404" pitchFamily="49" charset="0"/>
              </a:rPr>
              <a:t>() {</a:t>
            </a:r>
            <a:br>
              <a:rPr lang="en-GB" altLang="en-US" sz="2200" dirty="0">
                <a:latin typeface="Courier New" panose="02070309020205020404" pitchFamily="49" charset="0"/>
              </a:rPr>
            </a:br>
            <a:r>
              <a:rPr lang="en-GB" altLang="en-US" sz="2200" dirty="0">
                <a:latin typeface="Courier New" panose="02070309020205020404" pitchFamily="49" charset="0"/>
              </a:rPr>
              <a:t>    </a:t>
            </a:r>
            <a:r>
              <a:rPr lang="en-GB" altLang="en-US" sz="2200" b="1" dirty="0"/>
              <a:t>statement</a:t>
            </a:r>
            <a:r>
              <a:rPr lang="en-GB" altLang="en-US" sz="2200" dirty="0">
                <a:latin typeface="Courier New" panose="02070309020205020404" pitchFamily="49" charset="0"/>
              </a:rPr>
              <a:t>;</a:t>
            </a:r>
            <a:br>
              <a:rPr lang="en-GB" altLang="en-US" sz="2200" dirty="0">
                <a:latin typeface="Courier New" panose="02070309020205020404" pitchFamily="49" charset="0"/>
              </a:rPr>
            </a:br>
            <a:r>
              <a:rPr lang="en-GB" altLang="en-US" sz="2200" dirty="0">
                <a:latin typeface="Courier New" panose="02070309020205020404" pitchFamily="49" charset="0"/>
              </a:rPr>
              <a:t>    </a:t>
            </a:r>
            <a:r>
              <a:rPr lang="en-GB" altLang="en-US" sz="2200" b="1" dirty="0"/>
              <a:t>statement</a:t>
            </a:r>
            <a:r>
              <a:rPr lang="en-GB" altLang="en-US" sz="2200" dirty="0">
                <a:latin typeface="Courier New" panose="02070309020205020404" pitchFamily="49" charset="0"/>
              </a:rPr>
              <a:t>;</a:t>
            </a:r>
            <a:br>
              <a:rPr lang="en-GB" altLang="en-US" sz="2200" dirty="0">
                <a:latin typeface="Courier New" panose="02070309020205020404" pitchFamily="49" charset="0"/>
              </a:rPr>
            </a:br>
            <a:r>
              <a:rPr lang="en-GB" altLang="en-US" sz="2200" dirty="0">
                <a:latin typeface="Courier New" panose="02070309020205020404" pitchFamily="49" charset="0"/>
              </a:rPr>
              <a:t>    </a:t>
            </a:r>
            <a:r>
              <a:rPr lang="en-GB" altLang="en-US" sz="2200" dirty="0"/>
              <a:t>...</a:t>
            </a:r>
            <a:r>
              <a:rPr lang="en-GB" altLang="en-US" sz="2200" dirty="0">
                <a:latin typeface="Courier New" panose="02070309020205020404" pitchFamily="49" charset="0"/>
              </a:rPr>
              <a:t/>
            </a:r>
            <a:br>
              <a:rPr lang="en-GB" altLang="en-US" sz="2200" dirty="0">
                <a:latin typeface="Courier New" panose="02070309020205020404" pitchFamily="49" charset="0"/>
              </a:rPr>
            </a:br>
            <a:r>
              <a:rPr lang="en-GB" altLang="en-US" sz="2200" dirty="0">
                <a:latin typeface="Courier New" panose="02070309020205020404" pitchFamily="49" charset="0"/>
              </a:rPr>
              <a:t>    </a:t>
            </a:r>
            <a:r>
              <a:rPr lang="en-GB" altLang="en-US" sz="2200" b="1" dirty="0"/>
              <a:t>statement</a:t>
            </a:r>
            <a:r>
              <a:rPr lang="en-GB" altLang="en-US" sz="2200" dirty="0">
                <a:latin typeface="Courier New" panose="02070309020205020404" pitchFamily="49" charset="0"/>
              </a:rPr>
              <a:t>;</a:t>
            </a:r>
            <a:br>
              <a:rPr lang="en-GB" altLang="en-US" sz="2200" dirty="0">
                <a:latin typeface="Courier New" panose="02070309020205020404" pitchFamily="49" charset="0"/>
              </a:rPr>
            </a:br>
            <a:r>
              <a:rPr lang="en-GB" altLang="en-US" sz="2200" dirty="0">
                <a:latin typeface="Courier New" panose="02070309020205020404" pitchFamily="49" charset="0"/>
              </a:rPr>
              <a:t>}</a:t>
            </a:r>
            <a:br>
              <a:rPr lang="en-GB" altLang="en-US" sz="2200" dirty="0">
                <a:latin typeface="Courier New" panose="02070309020205020404" pitchFamily="49" charset="0"/>
              </a:rPr>
            </a:br>
            <a:endParaRPr lang="en-GB" altLang="en-US" sz="2200" dirty="0">
              <a:solidFill>
                <a:srgbClr val="4D4D4D"/>
              </a:solidFill>
              <a:latin typeface="Courier New" panose="02070309020205020404" pitchFamily="49" charset="0"/>
            </a:endParaRPr>
          </a:p>
          <a:p>
            <a:pPr marL="339725" indent="-339725" defTabSz="449263">
              <a:spcBef>
                <a:spcPts val="1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dirty="0" smtClean="0"/>
              <a:t>Example:</a:t>
            </a:r>
            <a:br>
              <a:rPr lang="en-GB" altLang="en-US" dirty="0" smtClean="0"/>
            </a:br>
            <a:r>
              <a:rPr lang="en-GB" altLang="en-US" sz="800" dirty="0"/>
              <a:t/>
            </a:r>
            <a:br>
              <a:rPr lang="en-GB" altLang="en-US" sz="800" dirty="0"/>
            </a:br>
            <a:r>
              <a:rPr lang="en-GB" altLang="en-US" sz="22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GB" altLang="en-US" sz="2200" dirty="0" err="1">
                <a:latin typeface="Consolas" charset="0"/>
                <a:ea typeface="Consolas" charset="0"/>
                <a:cs typeface="Consolas" charset="0"/>
              </a:rPr>
              <a:t>printWarning</a:t>
            </a:r>
            <a:r>
              <a:rPr lang="en-GB" altLang="en-US" sz="2200" dirty="0">
                <a:latin typeface="Consolas" charset="0"/>
                <a:ea typeface="Consolas" charset="0"/>
                <a:cs typeface="Consolas" charset="0"/>
              </a:rPr>
              <a:t>() {</a:t>
            </a:r>
            <a:br>
              <a:rPr lang="en-GB" alt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GB" altLang="en-US" sz="19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9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900" dirty="0">
                <a:latin typeface="Consolas" charset="0"/>
                <a:ea typeface="Consolas" charset="0"/>
                <a:cs typeface="Consolas" charset="0"/>
              </a:rPr>
              <a:t>("This product causes cancer");</a:t>
            </a:r>
            <a:br>
              <a:rPr lang="en-GB" altLang="en-US" sz="1900" dirty="0">
                <a:latin typeface="Consolas" charset="0"/>
                <a:ea typeface="Consolas" charset="0"/>
                <a:cs typeface="Consolas" charset="0"/>
              </a:rPr>
            </a:br>
            <a:r>
              <a:rPr lang="en-GB" altLang="en-US" sz="19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9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900" dirty="0">
                <a:latin typeface="Consolas" charset="0"/>
                <a:ea typeface="Consolas" charset="0"/>
                <a:cs typeface="Consolas" charset="0"/>
              </a:rPr>
              <a:t>("in lab rats and humans.");</a:t>
            </a:r>
            <a:br>
              <a:rPr lang="en-GB" altLang="en-US" sz="1900" dirty="0">
                <a:latin typeface="Consolas" charset="0"/>
                <a:ea typeface="Consolas" charset="0"/>
                <a:cs typeface="Consolas" charset="0"/>
              </a:rPr>
            </a:br>
            <a:r>
              <a:rPr lang="en-GB" altLang="en-US" sz="22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Declaring a method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61877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Calling a method</a:t>
            </a:r>
            <a:endParaRPr lang="en-US" altLang="en-US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lnSpc>
                <a:spcPct val="110000"/>
              </a:lnSpc>
              <a:spcBef>
                <a:spcPts val="450"/>
              </a:spcBef>
              <a:buNone/>
            </a:pPr>
            <a:r>
              <a:rPr lang="en-GB" altLang="en-US" i="1" dirty="0" smtClean="0"/>
              <a:t>Executes the method's code</a:t>
            </a:r>
          </a:p>
          <a:p>
            <a:pPr lvl="1">
              <a:lnSpc>
                <a:spcPct val="110000"/>
              </a:lnSpc>
              <a:spcBef>
                <a:spcPts val="450"/>
              </a:spcBef>
            </a:pPr>
            <a:endParaRPr lang="en-GB" altLang="en-US" sz="900" i="1" dirty="0"/>
          </a:p>
          <a:p>
            <a:pPr>
              <a:lnSpc>
                <a:spcPct val="80000"/>
              </a:lnSpc>
              <a:spcBef>
                <a:spcPts val="450"/>
              </a:spcBef>
            </a:pPr>
            <a:r>
              <a:rPr lang="en-GB" altLang="en-US" dirty="0" smtClean="0"/>
              <a:t>Syntax:</a:t>
            </a:r>
            <a:endParaRPr lang="en-GB" altLang="en-US" sz="1300" dirty="0"/>
          </a:p>
          <a:p>
            <a:pPr lvl="1">
              <a:lnSpc>
                <a:spcPct val="80000"/>
              </a:lnSpc>
              <a:spcBef>
                <a:spcPts val="450"/>
              </a:spcBef>
              <a:buNone/>
            </a:pPr>
            <a:endParaRPr lang="en-GB" altLang="en-US" sz="900" b="1" i="1" dirty="0"/>
          </a:p>
          <a:p>
            <a:pPr lvl="1"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b="1" dirty="0" smtClean="0"/>
              <a:t>	name</a:t>
            </a:r>
            <a:r>
              <a:rPr lang="en-GB" altLang="en-US" dirty="0" smtClean="0">
                <a:latin typeface="Courier New" panose="02070309020205020404" pitchFamily="49" charset="0"/>
              </a:rPr>
              <a:t>();</a:t>
            </a:r>
          </a:p>
          <a:p>
            <a:pPr lvl="1">
              <a:lnSpc>
                <a:spcPct val="110000"/>
              </a:lnSpc>
              <a:spcBef>
                <a:spcPts val="450"/>
              </a:spcBef>
            </a:pPr>
            <a:endParaRPr lang="en-GB" altLang="en-US" sz="900" dirty="0"/>
          </a:p>
          <a:p>
            <a:pPr lvl="1">
              <a:lnSpc>
                <a:spcPct val="110000"/>
              </a:lnSpc>
              <a:spcBef>
                <a:spcPts val="450"/>
              </a:spcBef>
            </a:pPr>
            <a:r>
              <a:rPr lang="en-GB" altLang="en-US" dirty="0"/>
              <a:t>C</a:t>
            </a:r>
            <a:r>
              <a:rPr lang="en-GB" altLang="en-US" dirty="0" smtClean="0"/>
              <a:t>an call same method many times if you like</a:t>
            </a:r>
          </a:p>
          <a:p>
            <a:pPr lvl="1">
              <a:lnSpc>
                <a:spcPct val="110000"/>
              </a:lnSpc>
              <a:spcBef>
                <a:spcPts val="450"/>
              </a:spcBef>
            </a:pPr>
            <a:endParaRPr lang="en-GB" altLang="en-US" dirty="0" smtClean="0">
              <a:solidFill>
                <a:srgbClr val="4D4D4D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450"/>
              </a:spcBef>
            </a:pPr>
            <a:r>
              <a:rPr lang="en-GB" altLang="en-US" dirty="0" smtClean="0"/>
              <a:t>Example:</a:t>
            </a:r>
            <a:endParaRPr lang="en-GB" altLang="en-US" sz="11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spcBef>
                <a:spcPts val="450"/>
              </a:spcBef>
              <a:buNone/>
            </a:pPr>
            <a:endParaRPr lang="en-GB" altLang="en-US" sz="9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dirty="0" smtClean="0">
                <a:latin typeface="Courier New" panose="02070309020205020404" pitchFamily="49" charset="0"/>
              </a:rPr>
              <a:t>	</a:t>
            </a:r>
            <a:r>
              <a:rPr lang="en-GB" altLang="en-US" dirty="0" err="1" smtClean="0">
                <a:latin typeface="Consolas" charset="0"/>
                <a:ea typeface="Consolas" charset="0"/>
                <a:cs typeface="Consolas" charset="0"/>
              </a:rPr>
              <a:t>printWarning</a:t>
            </a:r>
            <a:r>
              <a:rPr lang="en-GB" altLang="en-US" dirty="0" smtClean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lvl="1">
              <a:lnSpc>
                <a:spcPct val="80000"/>
              </a:lnSpc>
              <a:spcBef>
                <a:spcPts val="450"/>
              </a:spcBef>
              <a:buNone/>
            </a:pPr>
            <a:endParaRPr lang="en-GB" altLang="en-US" sz="900" u="sng" dirty="0"/>
          </a:p>
          <a:p>
            <a:pPr lvl="1">
              <a:lnSpc>
                <a:spcPct val="140000"/>
              </a:lnSpc>
              <a:spcBef>
                <a:spcPts val="450"/>
              </a:spcBef>
            </a:pPr>
            <a:r>
              <a:rPr lang="en-GB" altLang="en-US" dirty="0" smtClean="0"/>
              <a:t>Output:</a:t>
            </a:r>
          </a:p>
          <a:p>
            <a:pPr lvl="1">
              <a:lnSpc>
                <a:spcPct val="70000"/>
              </a:lnSpc>
              <a:spcBef>
                <a:spcPts val="450"/>
              </a:spcBef>
              <a:buNone/>
            </a:pPr>
            <a:endParaRPr lang="en-GB" altLang="en-US" sz="10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spcBef>
                <a:spcPts val="450"/>
              </a:spcBef>
              <a:buNone/>
            </a:pPr>
            <a:r>
              <a:rPr lang="en-GB" altLang="en-US" dirty="0" smtClean="0">
                <a:latin typeface="Courier New" panose="02070309020205020404" pitchFamily="49" charset="0"/>
              </a:rPr>
              <a:t>	</a:t>
            </a:r>
            <a:r>
              <a:rPr lang="en-GB" altLang="en-US" dirty="0" smtClean="0">
                <a:latin typeface="Consolas" charset="0"/>
                <a:ea typeface="Consolas" charset="0"/>
                <a:cs typeface="Consolas" charset="0"/>
              </a:rPr>
              <a:t>This product causes cancer</a:t>
            </a:r>
          </a:p>
          <a:p>
            <a:pPr lvl="1">
              <a:lnSpc>
                <a:spcPct val="70000"/>
              </a:lnSpc>
              <a:spcBef>
                <a:spcPts val="450"/>
              </a:spcBef>
              <a:buNone/>
            </a:pPr>
            <a:r>
              <a:rPr lang="en-GB" altLang="en-US" dirty="0" smtClean="0">
                <a:latin typeface="Consolas" charset="0"/>
                <a:ea typeface="Consolas" charset="0"/>
                <a:cs typeface="Consolas" charset="0"/>
              </a:rPr>
              <a:t>	in lab rats and humans.</a:t>
            </a:r>
          </a:p>
        </p:txBody>
      </p:sp>
    </p:spTree>
    <p:extLst>
      <p:ext uri="{BB962C8B-B14F-4D97-AF65-F5344CB8AC3E}">
        <p14:creationId xmlns:p14="http://schemas.microsoft.com/office/powerpoint/2010/main" val="4683743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Program with static method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FreshPrince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6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main(String[]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latin typeface="Consolas" charset="0"/>
                <a:ea typeface="Consolas" charset="0"/>
                <a:cs typeface="Consolas" charset="0"/>
              </a:rPr>
              <a:t>        rap();                 </a:t>
            </a:r>
            <a:r>
              <a:rPr lang="en-GB" altLang="en-US" sz="16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Calling (running) the rap method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latin typeface="Consolas" charset="0"/>
                <a:ea typeface="Consolas" charset="0"/>
                <a:cs typeface="Consolas" charset="0"/>
              </a:rPr>
              <a:t>        rap();                 </a:t>
            </a:r>
            <a:r>
              <a:rPr lang="en-GB" altLang="en-US" sz="16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Calling the rap method again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endParaRPr lang="en-GB" altLang="en-US" sz="800" b="1" dirty="0"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  // This method prints the lyrics to my </a:t>
            </a:r>
            <a:r>
              <a:rPr lang="en-GB" altLang="en-US" sz="1600" b="1" dirty="0" err="1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favorite</a:t>
            </a:r>
            <a:r>
              <a:rPr lang="en-GB" altLang="en-US" sz="16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song.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6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GB" altLang="en-US" sz="1600" b="1" dirty="0">
                <a:latin typeface="Consolas" charset="0"/>
                <a:ea typeface="Consolas" charset="0"/>
                <a:cs typeface="Consolas" charset="0"/>
              </a:rPr>
              <a:t>rap() {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("Now this is the story all about how");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("My life got flipped turned upside-down");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endParaRPr lang="en-GB" alt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500"/>
              </a:spcBef>
              <a:buNone/>
            </a:pPr>
            <a:r>
              <a:rPr lang="en-GB" altLang="en-US" sz="1800" dirty="0"/>
              <a:t>Output:</a:t>
            </a:r>
          </a:p>
          <a:p>
            <a:pPr>
              <a:lnSpc>
                <a:spcPct val="80000"/>
              </a:lnSpc>
              <a:spcBef>
                <a:spcPts val="150"/>
              </a:spcBef>
              <a:buNone/>
            </a:pPr>
            <a:endParaRPr lang="en-GB" altLang="en-US" sz="3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Now this is the story all about how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My life got flipped turned upside-down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endParaRPr lang="en-GB" altLang="en-US" sz="1600" dirty="0"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Now this is the story all about how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My life got flipped turned upside-down</a:t>
            </a:r>
            <a:endParaRPr lang="en-US" altLang="en-US" sz="16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8531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Final cookie program</a:t>
            </a:r>
            <a:endParaRPr lang="en-US" altLang="en-US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numCol="2">
            <a:noAutofit/>
          </a:bodyPr>
          <a:lstStyle/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This program displays </a:t>
            </a:r>
            <a:r>
              <a:rPr lang="en-GB" altLang="en-US" sz="1400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a recipe for cookies</a:t>
            </a:r>
            <a:r>
              <a:rPr lang="en-GB" altLang="en-US" sz="1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.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GB" altLang="en-US" sz="1400" dirty="0" smtClean="0">
                <a:latin typeface="Consolas" charset="0"/>
                <a:ea typeface="Consolas" charset="0"/>
                <a:cs typeface="Consolas" charset="0"/>
              </a:rPr>
              <a:t>BakeCookies3 </a:t>
            </a: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GB" altLang="en-US" sz="14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</a:t>
            </a:r>
            <a:r>
              <a:rPr lang="en-GB" altLang="en-US" sz="1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static void </a:t>
            </a: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main(String[] </a:t>
            </a:r>
            <a:r>
              <a:rPr lang="en-GB" altLang="en-US" sz="14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400" b="1" dirty="0" err="1" smtClean="0">
                <a:latin typeface="Consolas" charset="0"/>
                <a:ea typeface="Consolas" charset="0"/>
                <a:cs typeface="Consolas" charset="0"/>
              </a:rPr>
              <a:t>makeBatter</a:t>
            </a: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400" b="1" dirty="0" smtClean="0">
                <a:latin typeface="Consolas" charset="0"/>
                <a:ea typeface="Consolas" charset="0"/>
                <a:cs typeface="Consolas" charset="0"/>
              </a:rPr>
              <a:t>bake</a:t>
            </a: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();       </a:t>
            </a:r>
            <a:r>
              <a:rPr lang="en-GB" altLang="en-US" sz="1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1st batch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400" b="1" dirty="0" smtClean="0">
                <a:latin typeface="Consolas" charset="0"/>
                <a:ea typeface="Consolas" charset="0"/>
                <a:cs typeface="Consolas" charset="0"/>
              </a:rPr>
              <a:t>bake</a:t>
            </a: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();       </a:t>
            </a:r>
            <a:r>
              <a:rPr lang="en-GB" altLang="en-US" sz="1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2nd batch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400" b="1" dirty="0" smtClean="0">
                <a:latin typeface="Consolas" charset="0"/>
                <a:ea typeface="Consolas" charset="0"/>
                <a:cs typeface="Consolas" charset="0"/>
              </a:rPr>
              <a:t>decorate</a:t>
            </a: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GB" altLang="en-US" sz="14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GB" altLang="en-US" sz="1400" dirty="0">
              <a:latin typeface="Consolas" charset="0"/>
              <a:ea typeface="Consolas" charset="0"/>
              <a:cs typeface="Consolas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     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GB" altLang="en-US" sz="1400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</a:t>
            </a:r>
            <a:r>
              <a:rPr lang="en-GB" altLang="en-US" sz="1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Step 1: Make the cake batter.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GB" altLang="en-US" sz="14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</a:t>
            </a:r>
            <a:r>
              <a:rPr lang="en-GB" altLang="en-US" sz="1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static void </a:t>
            </a:r>
            <a:r>
              <a:rPr lang="en-GB" altLang="en-US" sz="1400" b="1" dirty="0" err="1">
                <a:latin typeface="Consolas" charset="0"/>
                <a:ea typeface="Consolas" charset="0"/>
                <a:cs typeface="Consolas" charset="0"/>
              </a:rPr>
              <a:t>makeBatter</a:t>
            </a: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() {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GB" altLang="en-US" sz="14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GB" altLang="en-US" sz="1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("Mix the dry ingredients.");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400" dirty="0" err="1" smtClean="0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("Cream the butter and sugar.");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400" dirty="0" err="1" smtClean="0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("Beat in the eggs.");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400" dirty="0" err="1" smtClean="0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("Stir in the dry ingredients.");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GB" altLang="en-US" sz="1400" b="1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GB" altLang="en-US" sz="1400" b="1" dirty="0">
              <a:latin typeface="Consolas" charset="0"/>
              <a:ea typeface="Consolas" charset="0"/>
              <a:cs typeface="Consolas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endParaRPr lang="en-GB" altLang="en-US" sz="1400" b="1" dirty="0" smtClean="0">
              <a:latin typeface="Consolas" charset="0"/>
              <a:ea typeface="Consolas" charset="0"/>
              <a:cs typeface="Consolas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endParaRPr lang="en-GB" altLang="en-US" sz="1400" b="1" dirty="0">
              <a:latin typeface="Consolas" charset="0"/>
              <a:ea typeface="Consolas" charset="0"/>
              <a:cs typeface="Consolas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endParaRPr lang="en-GB" altLang="en-US" sz="1400" b="1" dirty="0" smtClean="0">
              <a:latin typeface="Consolas" charset="0"/>
              <a:ea typeface="Consolas" charset="0"/>
              <a:cs typeface="Consolas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endParaRPr lang="en-GB" altLang="en-US" sz="1400" b="1" dirty="0">
              <a:latin typeface="Consolas" charset="0"/>
              <a:ea typeface="Consolas" charset="0"/>
              <a:cs typeface="Consolas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endParaRPr lang="en-GB" altLang="en-US" sz="1400" b="1" dirty="0" smtClean="0">
              <a:latin typeface="Consolas" charset="0"/>
              <a:ea typeface="Consolas" charset="0"/>
              <a:cs typeface="Consolas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endParaRPr lang="en-GB" altLang="en-US" sz="1400" b="1" dirty="0">
              <a:latin typeface="Consolas" charset="0"/>
              <a:ea typeface="Consolas" charset="0"/>
              <a:cs typeface="Consolas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endParaRPr lang="en-GB" altLang="en-US" sz="1400" b="1" dirty="0">
              <a:latin typeface="Consolas" charset="0"/>
              <a:ea typeface="Consolas" charset="0"/>
              <a:cs typeface="Consolas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GB" altLang="en-US" sz="1400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</a:t>
            </a:r>
            <a:r>
              <a:rPr lang="en-GB" altLang="en-US" sz="1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Step 2: Bake a batch of cookies.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GB" altLang="en-US" sz="14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</a:t>
            </a:r>
            <a:r>
              <a:rPr lang="en-GB" altLang="en-US" sz="1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static void </a:t>
            </a: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bake() {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400" dirty="0" err="1" smtClean="0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("Set the oven temperature.");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400" dirty="0" err="1" smtClean="0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("Set the timer.");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400" dirty="0" err="1" smtClean="0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("Place a batch of cookies into the oven.");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400" dirty="0" err="1" smtClean="0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("Allow the cookies to bake.");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GB" altLang="en-US" sz="1400" b="1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GB" altLang="en-US" sz="1400" b="1" dirty="0">
              <a:latin typeface="Consolas" charset="0"/>
              <a:ea typeface="Consolas" charset="0"/>
              <a:cs typeface="Consolas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    </a:t>
            </a:r>
            <a:endParaRPr lang="en-GB" altLang="en-US" sz="14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endParaRPr lang="en-GB" altLang="en-US" sz="1400" dirty="0">
              <a:latin typeface="Consolas" charset="0"/>
              <a:ea typeface="Consolas" charset="0"/>
              <a:cs typeface="Consolas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GB" altLang="en-US" sz="1400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</a:t>
            </a:r>
            <a:r>
              <a:rPr lang="en-GB" altLang="en-US" sz="1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Step 3: Decorate the cookies.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GB" altLang="en-US" sz="14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</a:t>
            </a:r>
            <a:r>
              <a:rPr lang="en-GB" altLang="en-US" sz="1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static void </a:t>
            </a: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decorate() {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400" dirty="0" err="1" smtClean="0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("Mix ingredients for frosting.");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400" dirty="0" err="1" smtClean="0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("Spread frosting and sprinkles.");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GB" altLang="en-US" sz="1400" b="1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GB" altLang="en-US" sz="1400" b="1" dirty="0">
              <a:latin typeface="Consolas" charset="0"/>
              <a:ea typeface="Consolas" charset="0"/>
              <a:cs typeface="Consolas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454897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Methods calling methods</a:t>
            </a:r>
            <a:endParaRPr lang="en-US" altLang="en-US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GB" altLang="en-US" sz="18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GB" altLang="en-US" sz="1800" dirty="0" err="1">
                <a:latin typeface="Consolas" charset="0"/>
                <a:ea typeface="Consolas" charset="0"/>
                <a:cs typeface="Consolas" charset="0"/>
              </a:rPr>
              <a:t>MethodsExample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8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main(String[] </a:t>
            </a:r>
            <a:r>
              <a:rPr lang="en-GB" altLang="en-US" sz="18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    message1();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800" b="1" dirty="0">
                <a:latin typeface="Consolas" charset="0"/>
                <a:ea typeface="Consolas" charset="0"/>
                <a:cs typeface="Consolas" charset="0"/>
              </a:rPr>
              <a:t>message2();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8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("Done with main.");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endParaRPr lang="en-GB" altLang="en-US" sz="800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8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message1() {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8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("This is message1.");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endParaRPr lang="en-GB" altLang="en-US" sz="800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8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message2() {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8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("This is message2.");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GB" altLang="en-US" sz="1800" b="1" dirty="0">
                <a:latin typeface="Consolas" charset="0"/>
                <a:ea typeface="Consolas" charset="0"/>
                <a:cs typeface="Consolas" charset="0"/>
              </a:rPr>
              <a:t>        message1();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8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("Done with message2.");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endParaRPr lang="en-GB" altLang="en-US" sz="800" dirty="0"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60000"/>
              </a:lnSpc>
            </a:pPr>
            <a:endParaRPr lang="en-GB" altLang="en-US" sz="2000" dirty="0"/>
          </a:p>
          <a:p>
            <a:pPr eaLnBrk="1" hangingPunct="1">
              <a:lnSpc>
                <a:spcPct val="60000"/>
              </a:lnSpc>
            </a:pPr>
            <a:r>
              <a:rPr lang="en-GB" altLang="en-US" sz="2000" dirty="0"/>
              <a:t>Output?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90236679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GB" altLang="en-US" dirty="0" smtClean="0"/>
              <a:t>When a method is called, the program's execution...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 smtClean="0"/>
              <a:t>"jumps" into that method, executing its statements, then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 smtClean="0"/>
              <a:t>"jumps" back to the point where the method was called.</a:t>
            </a:r>
          </a:p>
          <a:p>
            <a:pPr>
              <a:spcBef>
                <a:spcPts val="450"/>
              </a:spcBef>
              <a:buNone/>
            </a:pPr>
            <a:endParaRPr lang="en-GB" altLang="en-US" sz="1600" dirty="0">
              <a:latin typeface="Courier New" panose="02070309020205020404" pitchFamily="49" charset="0"/>
            </a:endParaRPr>
          </a:p>
          <a:p>
            <a:pPr>
              <a:spcBef>
                <a:spcPts val="450"/>
              </a:spcBef>
              <a:buNone/>
            </a:pPr>
            <a:r>
              <a:rPr lang="en-GB" altLang="en-US" sz="1700" dirty="0"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GB" altLang="en-US" sz="1700" dirty="0" err="1">
                <a:latin typeface="Consolas" charset="0"/>
                <a:ea typeface="Consolas" charset="0"/>
                <a:cs typeface="Consolas" charset="0"/>
              </a:rPr>
              <a:t>MethodsExample</a:t>
            </a:r>
            <a:r>
              <a:rPr lang="en-GB" altLang="en-US" sz="1700" dirty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>
              <a:spcBef>
                <a:spcPts val="450"/>
              </a:spcBef>
              <a:buNone/>
            </a:pPr>
            <a:r>
              <a:rPr lang="en-GB" altLang="en-US" sz="1700" dirty="0">
                <a:latin typeface="Consolas" charset="0"/>
                <a:ea typeface="Consolas" charset="0"/>
                <a:cs typeface="Consolas" charset="0"/>
              </a:rPr>
              <a:t>    public static void main(String[] </a:t>
            </a:r>
            <a:r>
              <a:rPr lang="en-GB" altLang="en-US" sz="17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GB" altLang="en-US" sz="17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>
              <a:spcBef>
                <a:spcPts val="450"/>
              </a:spcBef>
              <a:buNone/>
            </a:pPr>
            <a:r>
              <a:rPr lang="en-GB" altLang="en-US" sz="17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700" b="1" dirty="0">
                <a:latin typeface="Consolas" charset="0"/>
                <a:ea typeface="Consolas" charset="0"/>
                <a:cs typeface="Consolas" charset="0"/>
              </a:rPr>
              <a:t>message1();</a:t>
            </a:r>
          </a:p>
          <a:p>
            <a:pPr>
              <a:spcBef>
                <a:spcPts val="450"/>
              </a:spcBef>
              <a:buNone/>
            </a:pPr>
            <a:r>
              <a:rPr lang="en-GB" altLang="en-US" sz="1700" dirty="0">
                <a:latin typeface="Consolas" charset="0"/>
                <a:ea typeface="Consolas" charset="0"/>
                <a:cs typeface="Consolas" charset="0"/>
              </a:rPr>
              <a:t>               </a:t>
            </a:r>
          </a:p>
          <a:p>
            <a:pPr>
              <a:spcBef>
                <a:spcPts val="450"/>
              </a:spcBef>
              <a:buNone/>
            </a:pPr>
            <a:r>
              <a:rPr lang="en-GB" altLang="en-US" sz="17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700" b="1" dirty="0">
                <a:latin typeface="Consolas" charset="0"/>
                <a:ea typeface="Consolas" charset="0"/>
                <a:cs typeface="Consolas" charset="0"/>
              </a:rPr>
              <a:t>message2();</a:t>
            </a:r>
          </a:p>
          <a:p>
            <a:pPr>
              <a:spcBef>
                <a:spcPts val="450"/>
              </a:spcBef>
              <a:buNone/>
            </a:pPr>
            <a:endParaRPr lang="en-GB" altLang="en-US" sz="1700" dirty="0"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ts val="450"/>
              </a:spcBef>
              <a:buNone/>
            </a:pPr>
            <a:endParaRPr lang="en-GB" altLang="en-US" sz="1700" dirty="0"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ts val="450"/>
              </a:spcBef>
              <a:buNone/>
            </a:pPr>
            <a:r>
              <a:rPr lang="en-GB" altLang="en-US" sz="17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7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700" dirty="0">
                <a:latin typeface="Consolas" charset="0"/>
                <a:ea typeface="Consolas" charset="0"/>
                <a:cs typeface="Consolas" charset="0"/>
              </a:rPr>
              <a:t>("Done with main.");</a:t>
            </a:r>
          </a:p>
          <a:p>
            <a:pPr>
              <a:spcBef>
                <a:spcPts val="450"/>
              </a:spcBef>
              <a:buNone/>
            </a:pPr>
            <a:r>
              <a:rPr lang="en-GB" altLang="en-US" sz="17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>
              <a:spcBef>
                <a:spcPts val="450"/>
              </a:spcBef>
              <a:buNone/>
            </a:pPr>
            <a:endParaRPr lang="en-GB" altLang="en-US" sz="1700" dirty="0"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ts val="450"/>
              </a:spcBef>
              <a:buNone/>
            </a:pPr>
            <a:r>
              <a:rPr lang="en-GB" altLang="en-US" sz="1700" dirty="0">
                <a:latin typeface="Consolas" charset="0"/>
                <a:ea typeface="Consolas" charset="0"/>
                <a:cs typeface="Consolas" charset="0"/>
              </a:rPr>
              <a:t>    ...</a:t>
            </a:r>
          </a:p>
          <a:p>
            <a:pPr>
              <a:spcBef>
                <a:spcPts val="450"/>
              </a:spcBef>
              <a:buNone/>
            </a:pPr>
            <a:r>
              <a:rPr lang="en-GB" altLang="en-US" sz="1700" dirty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altLang="en-US" sz="2200" dirty="0">
              <a:latin typeface="Consolas" charset="0"/>
              <a:ea typeface="Consolas" charset="0"/>
              <a:cs typeface="Consolas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267200" y="3244850"/>
            <a:ext cx="6324600" cy="738188"/>
            <a:chOff x="1632" y="2135"/>
            <a:chExt cx="3984" cy="465"/>
          </a:xfrm>
        </p:grpSpPr>
        <p:sp>
          <p:nvSpPr>
            <p:cNvPr id="44045" name="Text Box 4"/>
            <p:cNvSpPr txBox="1">
              <a:spLocks noChangeArrowheads="1"/>
            </p:cNvSpPr>
            <p:nvPr/>
          </p:nvSpPr>
          <p:spPr bwMode="auto">
            <a:xfrm>
              <a:off x="2410" y="2135"/>
              <a:ext cx="3206" cy="46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</a:pPr>
              <a:r>
                <a:rPr lang="en-GB" altLang="en-US" sz="1400" dirty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public static void message1() {</a:t>
              </a:r>
            </a:p>
            <a:p>
              <a:pPr eaLnBrk="1" hangingPunct="1"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</a:pPr>
              <a:r>
                <a:rPr lang="en-GB" altLang="en-US" sz="1400" dirty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    </a:t>
              </a:r>
              <a:r>
                <a:rPr lang="en-GB" altLang="en-US" sz="1400" dirty="0" err="1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System.out.println</a:t>
              </a:r>
              <a:r>
                <a:rPr lang="en-GB" altLang="en-US" sz="1400" dirty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("This is message1.");</a:t>
              </a:r>
            </a:p>
            <a:p>
              <a:pPr eaLnBrk="1" hangingPunct="1"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</a:pPr>
              <a:r>
                <a:rPr lang="en-GB" altLang="en-US" sz="1400" dirty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}</a:t>
              </a:r>
              <a:endParaRPr lang="en-US" altLang="en-US" sz="14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endParaRPr>
            </a:p>
          </p:txBody>
        </p:sp>
        <p:sp>
          <p:nvSpPr>
            <p:cNvPr id="44046" name="Line 5"/>
            <p:cNvSpPr>
              <a:spLocks noChangeShapeType="1"/>
            </p:cNvSpPr>
            <p:nvPr/>
          </p:nvSpPr>
          <p:spPr bwMode="auto">
            <a:xfrm>
              <a:off x="1632" y="2304"/>
              <a:ext cx="1104" cy="23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047" name="Line 6"/>
            <p:cNvSpPr>
              <a:spLocks noChangeShapeType="1"/>
            </p:cNvSpPr>
            <p:nvPr/>
          </p:nvSpPr>
          <p:spPr bwMode="auto">
            <a:xfrm flipH="1" flipV="1">
              <a:off x="1632" y="2400"/>
              <a:ext cx="816" cy="71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038600" y="4160838"/>
            <a:ext cx="6553200" cy="1447800"/>
            <a:chOff x="1488" y="2736"/>
            <a:chExt cx="4128" cy="912"/>
          </a:xfrm>
        </p:grpSpPr>
        <p:sp>
          <p:nvSpPr>
            <p:cNvPr id="44042" name="Text Box 8"/>
            <p:cNvSpPr txBox="1">
              <a:spLocks noChangeArrowheads="1"/>
            </p:cNvSpPr>
            <p:nvPr/>
          </p:nvSpPr>
          <p:spPr bwMode="auto">
            <a:xfrm>
              <a:off x="2402" y="2736"/>
              <a:ext cx="3214" cy="91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</a:pPr>
              <a:r>
                <a:rPr lang="en-GB" altLang="en-US" sz="1400" dirty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public static void message2() </a:t>
              </a:r>
              <a:r>
                <a:rPr lang="en-GB" altLang="en-US" sz="1400" dirty="0" smtClean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{</a:t>
              </a:r>
              <a:endParaRPr lang="en-GB" altLang="en-US" sz="14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endParaRPr>
            </a:p>
            <a:p>
              <a:pPr eaLnBrk="1" hangingPunct="1"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</a:pPr>
              <a:r>
                <a:rPr lang="en-GB" altLang="en-US" sz="1400" dirty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    </a:t>
              </a:r>
              <a:r>
                <a:rPr lang="en-GB" altLang="en-US" sz="1400" dirty="0" err="1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System.out.println</a:t>
              </a:r>
              <a:r>
                <a:rPr lang="en-GB" altLang="en-US" sz="1400" dirty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("This is message2.");</a:t>
              </a:r>
            </a:p>
            <a:p>
              <a:pPr eaLnBrk="1" hangingPunct="1"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</a:pPr>
              <a:r>
                <a:rPr lang="en-GB" altLang="en-US" sz="1400" b="1" dirty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    message1();</a:t>
              </a:r>
            </a:p>
            <a:p>
              <a:pPr eaLnBrk="1" hangingPunct="1"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</a:pPr>
              <a:endParaRPr lang="en-GB" altLang="en-US" sz="14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endParaRPr>
            </a:p>
            <a:p>
              <a:pPr eaLnBrk="1" hangingPunct="1"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</a:pPr>
              <a:r>
                <a:rPr lang="en-GB" altLang="en-US" sz="1400" dirty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    </a:t>
              </a:r>
              <a:r>
                <a:rPr lang="en-GB" altLang="en-US" sz="1400" dirty="0" err="1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System.out.println</a:t>
              </a:r>
              <a:r>
                <a:rPr lang="en-GB" altLang="en-US" sz="1400" dirty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("Done with message2.");</a:t>
              </a:r>
            </a:p>
            <a:p>
              <a:pPr eaLnBrk="1" hangingPunct="1"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</a:pPr>
              <a:r>
                <a:rPr lang="en-GB" altLang="en-US" sz="1400" dirty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}</a:t>
              </a:r>
            </a:p>
          </p:txBody>
        </p:sp>
        <p:sp>
          <p:nvSpPr>
            <p:cNvPr id="44043" name="Line 9"/>
            <p:cNvSpPr>
              <a:spLocks noChangeShapeType="1"/>
            </p:cNvSpPr>
            <p:nvPr/>
          </p:nvSpPr>
          <p:spPr bwMode="auto">
            <a:xfrm>
              <a:off x="1536" y="2784"/>
              <a:ext cx="1152" cy="144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044" name="Line 10"/>
            <p:cNvSpPr>
              <a:spLocks noChangeShapeType="1"/>
            </p:cNvSpPr>
            <p:nvPr/>
          </p:nvSpPr>
          <p:spPr bwMode="auto">
            <a:xfrm flipH="1" flipV="1">
              <a:off x="1488" y="2832"/>
              <a:ext cx="960" cy="672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5486400" y="4827588"/>
            <a:ext cx="5105400" cy="1612900"/>
            <a:chOff x="2400" y="3132"/>
            <a:chExt cx="3216" cy="1016"/>
          </a:xfrm>
        </p:grpSpPr>
        <p:sp>
          <p:nvSpPr>
            <p:cNvPr id="44039" name="Text Box 12"/>
            <p:cNvSpPr txBox="1">
              <a:spLocks noChangeArrowheads="1"/>
            </p:cNvSpPr>
            <p:nvPr/>
          </p:nvSpPr>
          <p:spPr bwMode="auto">
            <a:xfrm>
              <a:off x="2400" y="3683"/>
              <a:ext cx="3216" cy="46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</a:pPr>
              <a:r>
                <a:rPr lang="en-GB" altLang="en-US" sz="1400" dirty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public static void message1() {</a:t>
              </a:r>
            </a:p>
            <a:p>
              <a:pPr eaLnBrk="1" hangingPunct="1"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</a:pPr>
              <a:r>
                <a:rPr lang="en-GB" altLang="en-US" sz="1400" dirty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    </a:t>
              </a:r>
              <a:r>
                <a:rPr lang="en-GB" altLang="en-US" sz="1400" dirty="0" err="1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System.out.println</a:t>
              </a:r>
              <a:r>
                <a:rPr lang="en-GB" altLang="en-US" sz="1400" dirty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("This is message1.");</a:t>
              </a:r>
            </a:p>
            <a:p>
              <a:pPr eaLnBrk="1" hangingPunct="1"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</a:pPr>
              <a:r>
                <a:rPr lang="en-GB" altLang="en-US" sz="1400" dirty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}</a:t>
              </a:r>
              <a:endParaRPr lang="en-US" altLang="en-US" sz="14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endParaRPr>
            </a:p>
          </p:txBody>
        </p:sp>
        <p:sp>
          <p:nvSpPr>
            <p:cNvPr id="44040" name="Line 13"/>
            <p:cNvSpPr>
              <a:spLocks noChangeShapeType="1"/>
            </p:cNvSpPr>
            <p:nvPr/>
          </p:nvSpPr>
          <p:spPr bwMode="auto">
            <a:xfrm flipH="1">
              <a:off x="2732" y="3132"/>
              <a:ext cx="240" cy="720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041" name="Line 14"/>
            <p:cNvSpPr>
              <a:spLocks noChangeShapeType="1"/>
            </p:cNvSpPr>
            <p:nvPr/>
          </p:nvSpPr>
          <p:spPr bwMode="auto">
            <a:xfrm flipV="1">
              <a:off x="2492" y="3132"/>
              <a:ext cx="336" cy="912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4038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Control flow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42178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When to use methods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en-US" dirty="0" smtClean="0"/>
              <a:t>Place statements into a static method if: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The statements are related structurally, and/or</a:t>
            </a:r>
          </a:p>
          <a:p>
            <a:pPr lvl="1" eaLnBrk="1" hangingPunct="1">
              <a:lnSpc>
                <a:spcPct val="110000"/>
              </a:lnSpc>
            </a:pPr>
            <a:endParaRPr lang="en-US" altLang="en-US" dirty="0" smtClean="0"/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The statements are repeated.</a:t>
            </a:r>
          </a:p>
          <a:p>
            <a:pPr lvl="1" eaLnBrk="1" hangingPunct="1">
              <a:lnSpc>
                <a:spcPct val="110000"/>
              </a:lnSpc>
            </a:pPr>
            <a:endParaRPr lang="en-US" altLang="en-US" dirty="0" smtClean="0"/>
          </a:p>
          <a:p>
            <a:pPr eaLnBrk="1" hangingPunct="1">
              <a:lnSpc>
                <a:spcPct val="110000"/>
              </a:lnSpc>
            </a:pPr>
            <a:r>
              <a:rPr lang="en-US" altLang="en-US" dirty="0" smtClean="0"/>
              <a:t>You should not create static methods for: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An individual </a:t>
            </a:r>
            <a:r>
              <a:rPr lang="en-US" altLang="en-US" dirty="0" err="1" smtClean="0">
                <a:latin typeface="Courier New" panose="02070309020205020404" pitchFamily="49" charset="0"/>
              </a:rPr>
              <a:t>println</a:t>
            </a:r>
            <a:r>
              <a:rPr lang="en-US" altLang="en-US" dirty="0" smtClean="0"/>
              <a:t> statement.</a:t>
            </a:r>
          </a:p>
          <a:p>
            <a:pPr lvl="1" eaLnBrk="1" hangingPunct="1">
              <a:lnSpc>
                <a:spcPct val="110000"/>
              </a:lnSpc>
            </a:pPr>
            <a:endParaRPr lang="en-US" altLang="en-US" dirty="0" smtClean="0"/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Only blank lines. (Put blank </a:t>
            </a:r>
            <a:r>
              <a:rPr lang="en-US" altLang="en-US" dirty="0" err="1" smtClean="0">
                <a:latin typeface="Courier New" panose="02070309020205020404" pitchFamily="49" charset="0"/>
              </a:rPr>
              <a:t>println</a:t>
            </a:r>
            <a:r>
              <a:rPr lang="en-US" altLang="en-US" dirty="0" err="1" smtClean="0"/>
              <a:t>s</a:t>
            </a:r>
            <a:r>
              <a:rPr lang="en-US" altLang="en-US" dirty="0" smtClean="0"/>
              <a:t> in </a:t>
            </a:r>
            <a:r>
              <a:rPr lang="en-US" altLang="en-US" dirty="0" smtClean="0">
                <a:latin typeface="Courier New" panose="02070309020205020404" pitchFamily="49" charset="0"/>
              </a:rPr>
              <a:t>main</a:t>
            </a:r>
            <a:r>
              <a:rPr lang="en-US" altLang="en-US" dirty="0" smtClean="0"/>
              <a:t>.)</a:t>
            </a:r>
          </a:p>
          <a:p>
            <a:pPr lvl="1" eaLnBrk="1" hangingPunct="1">
              <a:lnSpc>
                <a:spcPct val="110000"/>
              </a:lnSpc>
            </a:pPr>
            <a:endParaRPr lang="en-US" altLang="en-US" dirty="0" smtClean="0"/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Unrelated or weakly related statements.</a:t>
            </a:r>
            <a:br>
              <a:rPr lang="en-US" altLang="en-US" dirty="0" smtClean="0"/>
            </a:br>
            <a:r>
              <a:rPr lang="en-US" altLang="en-US" dirty="0" smtClean="0"/>
              <a:t>(Consider splitting them into two smaller methods.)</a:t>
            </a:r>
          </a:p>
        </p:txBody>
      </p:sp>
    </p:spTree>
    <p:extLst>
      <p:ext uri="{BB962C8B-B14F-4D97-AF65-F5344CB8AC3E}">
        <p14:creationId xmlns:p14="http://schemas.microsoft.com/office/powerpoint/2010/main" val="123746413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is programming?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eaLnBrk="1" hangingPunct="1">
              <a:buNone/>
            </a:pPr>
            <a:r>
              <a:rPr lang="en-GB" altLang="en-US" b="1" dirty="0" smtClean="0"/>
              <a:t>Program</a:t>
            </a:r>
            <a:endParaRPr lang="en-GB" altLang="en-US" dirty="0"/>
          </a:p>
          <a:p>
            <a:pPr eaLnBrk="1" hangingPunct="1"/>
            <a:r>
              <a:rPr lang="en-GB" altLang="en-US" dirty="0" smtClean="0"/>
              <a:t>set </a:t>
            </a:r>
            <a:r>
              <a:rPr lang="en-GB" altLang="en-US" dirty="0" smtClean="0"/>
              <a:t>of instructions</a:t>
            </a:r>
            <a:br>
              <a:rPr lang="en-GB" altLang="en-US" dirty="0" smtClean="0"/>
            </a:br>
            <a:r>
              <a:rPr lang="en-GB" altLang="en-US" dirty="0" smtClean="0"/>
              <a:t>to be carried out by a computer; </a:t>
            </a:r>
            <a:r>
              <a:rPr lang="en-GB" altLang="en-US" dirty="0" smtClean="0"/>
              <a:t>an example </a:t>
            </a:r>
            <a:r>
              <a:rPr lang="en-GB" altLang="en-US" dirty="0" smtClean="0"/>
              <a:t>of </a:t>
            </a:r>
            <a:r>
              <a:rPr lang="en-GB" altLang="en-US" i="1" dirty="0" smtClean="0">
                <a:solidFill>
                  <a:srgbClr val="C00000"/>
                </a:solidFill>
              </a:rPr>
              <a:t>software</a:t>
            </a:r>
            <a:endParaRPr lang="en-GB" altLang="en-US" dirty="0" smtClean="0"/>
          </a:p>
          <a:p>
            <a:pPr eaLnBrk="1" hangingPunct="1">
              <a:buFontTx/>
              <a:buNone/>
            </a:pPr>
            <a:endParaRPr lang="en-GB" altLang="en-US" dirty="0" smtClean="0"/>
          </a:p>
          <a:p>
            <a:pPr marL="0" indent="0" eaLnBrk="1" hangingPunct="1">
              <a:buNone/>
            </a:pPr>
            <a:r>
              <a:rPr lang="en-GB" altLang="en-US" b="1" dirty="0"/>
              <a:t>P</a:t>
            </a:r>
            <a:r>
              <a:rPr lang="en-GB" altLang="en-US" b="1" dirty="0" smtClean="0"/>
              <a:t>rogram Execution</a:t>
            </a:r>
            <a:endParaRPr lang="en-GB" altLang="en-US" dirty="0"/>
          </a:p>
          <a:p>
            <a:r>
              <a:rPr lang="en-GB" altLang="en-US" dirty="0" smtClean="0"/>
              <a:t>act of carrying </a:t>
            </a:r>
            <a:r>
              <a:rPr lang="en-GB" altLang="en-US" dirty="0" smtClean="0"/>
              <a:t>out the </a:t>
            </a:r>
            <a:r>
              <a:rPr lang="en-GB" altLang="en-US" dirty="0" smtClean="0"/>
              <a:t>instructions contained </a:t>
            </a:r>
            <a:r>
              <a:rPr lang="en-GB" altLang="en-US" dirty="0" smtClean="0"/>
              <a:t>in a program</a:t>
            </a:r>
          </a:p>
          <a:p>
            <a:pPr eaLnBrk="1" hangingPunct="1">
              <a:buFontTx/>
              <a:buNone/>
            </a:pPr>
            <a:endParaRPr lang="en-GB" altLang="en-US" dirty="0" smtClean="0"/>
          </a:p>
          <a:p>
            <a:pPr marL="0" indent="0" eaLnBrk="1" hangingPunct="1">
              <a:buNone/>
            </a:pPr>
            <a:r>
              <a:rPr lang="en-GB" altLang="en-US" b="1" dirty="0"/>
              <a:t>P</a:t>
            </a:r>
            <a:r>
              <a:rPr lang="en-GB" altLang="en-US" b="1" dirty="0" smtClean="0"/>
              <a:t>rogramming </a:t>
            </a:r>
            <a:r>
              <a:rPr lang="en-GB" altLang="en-US" b="1" dirty="0"/>
              <a:t>L</a:t>
            </a:r>
            <a:r>
              <a:rPr lang="en-GB" altLang="en-US" b="1" dirty="0" smtClean="0"/>
              <a:t>anguage</a:t>
            </a:r>
            <a:endParaRPr lang="en-GB" altLang="en-US" dirty="0"/>
          </a:p>
          <a:p>
            <a:r>
              <a:rPr lang="en-GB" altLang="en-US" dirty="0" smtClean="0"/>
              <a:t>systematic </a:t>
            </a:r>
            <a:r>
              <a:rPr lang="en-GB" altLang="en-US" dirty="0" smtClean="0"/>
              <a:t>set of rules used to describe computations in a format that is editable by humans; One is used to specify </a:t>
            </a:r>
            <a:r>
              <a:rPr lang="en-GB" altLang="en-US" i="1" dirty="0" smtClean="0">
                <a:solidFill>
                  <a:srgbClr val="C00000"/>
                </a:solidFill>
              </a:rPr>
              <a:t>algorithms</a:t>
            </a:r>
            <a:endParaRPr lang="en-GB" altLang="en-US" dirty="0" smtClean="0"/>
          </a:p>
        </p:txBody>
      </p:sp>
      <p:pic>
        <p:nvPicPr>
          <p:cNvPr id="9220" name="Picture 4" descr="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9" t="812"/>
          <a:stretch>
            <a:fillRect/>
          </a:stretch>
        </p:blipFill>
        <p:spPr bwMode="auto">
          <a:xfrm>
            <a:off x="9829800" y="152400"/>
            <a:ext cx="2120900" cy="174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80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Programming languages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112000"/>
              </a:lnSpc>
            </a:pPr>
            <a:r>
              <a:rPr lang="en-GB" altLang="en-US" smtClean="0"/>
              <a:t>Some influential ones</a:t>
            </a:r>
          </a:p>
          <a:p>
            <a:pPr lvl="1" eaLnBrk="1" hangingPunct="1">
              <a:lnSpc>
                <a:spcPct val="112000"/>
              </a:lnSpc>
            </a:pPr>
            <a:endParaRPr lang="en-GB" altLang="en-US" sz="900"/>
          </a:p>
          <a:p>
            <a:pPr lvl="1" eaLnBrk="1" hangingPunct="1">
              <a:lnSpc>
                <a:spcPct val="112000"/>
              </a:lnSpc>
            </a:pPr>
            <a:r>
              <a:rPr lang="en-GB" altLang="en-US" smtClean="0"/>
              <a:t>FORTRAN</a:t>
            </a:r>
          </a:p>
          <a:p>
            <a:pPr lvl="2" eaLnBrk="1" hangingPunct="1">
              <a:lnSpc>
                <a:spcPct val="112000"/>
              </a:lnSpc>
            </a:pPr>
            <a:r>
              <a:rPr lang="en-GB" altLang="en-US" smtClean="0"/>
              <a:t>science / engineering</a:t>
            </a:r>
          </a:p>
          <a:p>
            <a:pPr lvl="1" eaLnBrk="1" hangingPunct="1">
              <a:lnSpc>
                <a:spcPct val="112000"/>
              </a:lnSpc>
            </a:pPr>
            <a:endParaRPr lang="en-GB" altLang="en-US" smtClean="0"/>
          </a:p>
          <a:p>
            <a:pPr lvl="1" eaLnBrk="1" hangingPunct="1">
              <a:lnSpc>
                <a:spcPct val="112000"/>
              </a:lnSpc>
            </a:pPr>
            <a:r>
              <a:rPr lang="en-GB" altLang="en-US" smtClean="0"/>
              <a:t>COBOL</a:t>
            </a:r>
          </a:p>
          <a:p>
            <a:pPr lvl="2" eaLnBrk="1" hangingPunct="1">
              <a:lnSpc>
                <a:spcPct val="112000"/>
              </a:lnSpc>
            </a:pPr>
            <a:r>
              <a:rPr lang="en-GB" altLang="en-US" smtClean="0"/>
              <a:t>business data</a:t>
            </a:r>
          </a:p>
          <a:p>
            <a:pPr lvl="1" eaLnBrk="1" hangingPunct="1">
              <a:lnSpc>
                <a:spcPct val="112000"/>
              </a:lnSpc>
            </a:pPr>
            <a:endParaRPr lang="en-GB" altLang="en-US" smtClean="0"/>
          </a:p>
          <a:p>
            <a:pPr lvl="1" eaLnBrk="1" hangingPunct="1">
              <a:lnSpc>
                <a:spcPct val="112000"/>
              </a:lnSpc>
            </a:pPr>
            <a:r>
              <a:rPr lang="en-GB" altLang="en-US" smtClean="0"/>
              <a:t>LISP</a:t>
            </a:r>
          </a:p>
          <a:p>
            <a:pPr lvl="2" eaLnBrk="1" hangingPunct="1">
              <a:lnSpc>
                <a:spcPct val="112000"/>
              </a:lnSpc>
            </a:pPr>
            <a:r>
              <a:rPr lang="en-GB" altLang="en-US" smtClean="0"/>
              <a:t>logic and AI</a:t>
            </a:r>
          </a:p>
          <a:p>
            <a:pPr lvl="1" eaLnBrk="1" hangingPunct="1">
              <a:lnSpc>
                <a:spcPct val="112000"/>
              </a:lnSpc>
            </a:pPr>
            <a:endParaRPr lang="en-GB" altLang="en-US" smtClean="0"/>
          </a:p>
          <a:p>
            <a:pPr lvl="1" eaLnBrk="1" hangingPunct="1">
              <a:lnSpc>
                <a:spcPct val="112000"/>
              </a:lnSpc>
            </a:pPr>
            <a:r>
              <a:rPr lang="en-GB" altLang="en-US" smtClean="0"/>
              <a:t>BASIC</a:t>
            </a:r>
          </a:p>
          <a:p>
            <a:pPr lvl="2" eaLnBrk="1" hangingPunct="1">
              <a:lnSpc>
                <a:spcPct val="112000"/>
              </a:lnSpc>
            </a:pPr>
            <a:r>
              <a:rPr lang="en-GB" altLang="en-US" smtClean="0"/>
              <a:t>a simple language</a:t>
            </a:r>
            <a:endParaRPr lang="en-US" altLang="en-US" smtClean="0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4114" y="1295400"/>
            <a:ext cx="3824287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87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Take 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take CSCI 161? </a:t>
            </a:r>
          </a:p>
          <a:p>
            <a:endParaRPr lang="en-US" dirty="0"/>
          </a:p>
          <a:p>
            <a:pPr lvl="1"/>
            <a:r>
              <a:rPr lang="en-US" dirty="0" smtClean="0"/>
              <a:t>Learn how to program in Java (plus C/C++, Python, …)</a:t>
            </a:r>
          </a:p>
          <a:p>
            <a:pPr lvl="1"/>
            <a:endParaRPr lang="en-US" dirty="0" smtClean="0"/>
          </a:p>
          <a:p>
            <a:pPr lvl="1"/>
            <a:r>
              <a:rPr lang="en-US" dirty="0"/>
              <a:t>Learn a very marketable skill</a:t>
            </a:r>
            <a:r>
              <a:rPr lang="en-US" dirty="0" smtClean="0"/>
              <a:t>!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Learn how to become a better problem solver</a:t>
            </a:r>
          </a:p>
          <a:p>
            <a:pPr marL="346075" lvl="1" indent="0">
              <a:buNone/>
            </a:pPr>
            <a:endParaRPr lang="en-US" dirty="0"/>
          </a:p>
          <a:p>
            <a:pPr lvl="1"/>
            <a:r>
              <a:rPr lang="en-US" dirty="0" smtClean="0"/>
              <a:t>Learn to become more precise and careful 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Learn patience</a:t>
            </a:r>
            <a:endParaRPr lang="en-US" i="1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565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Some modern languages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33363" indent="-233363">
              <a:lnSpc>
                <a:spcPct val="114000"/>
              </a:lnSpc>
              <a:tabLst>
                <a:tab pos="2627313" algn="l"/>
              </a:tabLst>
            </a:pPr>
            <a:r>
              <a:rPr lang="en-US" altLang="en-US" sz="2200" i="1" dirty="0"/>
              <a:t>procedural languages</a:t>
            </a:r>
            <a:r>
              <a:rPr lang="en-US" altLang="en-US" sz="2200" dirty="0"/>
              <a:t>:  programs are a series of commands</a:t>
            </a:r>
          </a:p>
          <a:p>
            <a:pPr marL="690563" lvl="1" indent="-233363">
              <a:lnSpc>
                <a:spcPct val="114000"/>
              </a:lnSpc>
              <a:tabLst>
                <a:tab pos="2627313" algn="l"/>
              </a:tabLst>
            </a:pPr>
            <a:r>
              <a:rPr lang="en-US" altLang="en-US" sz="2000" b="1" dirty="0"/>
              <a:t>Pascal</a:t>
            </a:r>
            <a:r>
              <a:rPr lang="en-US" altLang="en-US" sz="2000" dirty="0"/>
              <a:t> (1970):	designed for education</a:t>
            </a:r>
          </a:p>
          <a:p>
            <a:pPr marL="690563" lvl="1" indent="-233363">
              <a:lnSpc>
                <a:spcPct val="114000"/>
              </a:lnSpc>
              <a:tabLst>
                <a:tab pos="2627313" algn="l"/>
              </a:tabLst>
            </a:pPr>
            <a:r>
              <a:rPr lang="en-US" altLang="en-US" sz="2000" b="1" dirty="0"/>
              <a:t>C</a:t>
            </a:r>
            <a:r>
              <a:rPr lang="en-US" altLang="en-US" sz="2000" dirty="0"/>
              <a:t> (1972):	low-level operating systems and device drivers</a:t>
            </a:r>
          </a:p>
          <a:p>
            <a:pPr marL="690563" lvl="1" indent="-233363">
              <a:lnSpc>
                <a:spcPct val="114000"/>
              </a:lnSpc>
              <a:tabLst>
                <a:tab pos="2627313" algn="l"/>
              </a:tabLst>
            </a:pPr>
            <a:endParaRPr lang="en-US" altLang="en-US" sz="700" dirty="0"/>
          </a:p>
          <a:p>
            <a:pPr marL="233363" indent="-233363">
              <a:lnSpc>
                <a:spcPct val="114000"/>
              </a:lnSpc>
              <a:tabLst>
                <a:tab pos="2627313" algn="l"/>
              </a:tabLst>
            </a:pPr>
            <a:r>
              <a:rPr lang="en-US" altLang="en-US" sz="2200" i="1" dirty="0"/>
              <a:t>functional programming</a:t>
            </a:r>
            <a:r>
              <a:rPr lang="en-US" altLang="en-US" sz="2200" dirty="0"/>
              <a:t>:  functions map inputs to outputs</a:t>
            </a:r>
          </a:p>
          <a:p>
            <a:pPr marL="690563" lvl="1" indent="-233363">
              <a:lnSpc>
                <a:spcPct val="114000"/>
              </a:lnSpc>
              <a:tabLst>
                <a:tab pos="2627313" algn="l"/>
              </a:tabLst>
            </a:pPr>
            <a:r>
              <a:rPr lang="en-US" altLang="en-US" sz="2000" b="1" dirty="0"/>
              <a:t>Lisp</a:t>
            </a:r>
            <a:r>
              <a:rPr lang="en-US" altLang="en-US" sz="2000" dirty="0"/>
              <a:t> (1958) / </a:t>
            </a:r>
            <a:r>
              <a:rPr lang="en-US" altLang="en-US" sz="2000" b="1" dirty="0"/>
              <a:t>Scheme</a:t>
            </a:r>
            <a:r>
              <a:rPr lang="en-US" altLang="en-US" sz="2000" dirty="0"/>
              <a:t> (1975), </a:t>
            </a:r>
            <a:r>
              <a:rPr lang="en-US" altLang="en-US" sz="2000" b="1" dirty="0"/>
              <a:t>ML</a:t>
            </a:r>
            <a:r>
              <a:rPr lang="en-US" altLang="en-US" sz="2000" dirty="0"/>
              <a:t> (1973), </a:t>
            </a:r>
            <a:r>
              <a:rPr lang="en-US" altLang="en-US" sz="2000" b="1" dirty="0"/>
              <a:t>Haskell</a:t>
            </a:r>
            <a:r>
              <a:rPr lang="en-US" altLang="en-US" sz="2000" dirty="0"/>
              <a:t> (1990)</a:t>
            </a:r>
          </a:p>
          <a:p>
            <a:pPr marL="690563" lvl="1" indent="-233363">
              <a:lnSpc>
                <a:spcPct val="114000"/>
              </a:lnSpc>
              <a:tabLst>
                <a:tab pos="2627313" algn="l"/>
              </a:tabLst>
            </a:pPr>
            <a:endParaRPr lang="en-US" altLang="en-US" sz="700" dirty="0"/>
          </a:p>
          <a:p>
            <a:pPr marL="233363" indent="-233363">
              <a:lnSpc>
                <a:spcPct val="114000"/>
              </a:lnSpc>
              <a:tabLst>
                <a:tab pos="2627313" algn="l"/>
              </a:tabLst>
            </a:pPr>
            <a:r>
              <a:rPr lang="en-US" altLang="en-US" sz="2200" i="1" dirty="0"/>
              <a:t>object-oriented languages</a:t>
            </a:r>
            <a:r>
              <a:rPr lang="en-US" altLang="en-US" sz="2200" dirty="0"/>
              <a:t>:  programs use interacting "objects"</a:t>
            </a:r>
          </a:p>
          <a:p>
            <a:pPr marL="690563" lvl="1" indent="-233363">
              <a:lnSpc>
                <a:spcPct val="114000"/>
              </a:lnSpc>
              <a:tabLst>
                <a:tab pos="2627313" algn="l"/>
              </a:tabLst>
            </a:pPr>
            <a:r>
              <a:rPr lang="en-US" altLang="en-US" sz="2000" b="1" dirty="0"/>
              <a:t>Smalltalk</a:t>
            </a:r>
            <a:r>
              <a:rPr lang="en-US" altLang="en-US" sz="2000" dirty="0"/>
              <a:t> (1980): first major object-oriented language</a:t>
            </a:r>
          </a:p>
          <a:p>
            <a:pPr marL="690563" lvl="1" indent="-233363">
              <a:lnSpc>
                <a:spcPct val="114000"/>
              </a:lnSpc>
              <a:tabLst>
                <a:tab pos="2627313" algn="l"/>
              </a:tabLst>
            </a:pPr>
            <a:r>
              <a:rPr lang="en-US" altLang="en-US" sz="2000" b="1" dirty="0"/>
              <a:t>C++</a:t>
            </a:r>
            <a:r>
              <a:rPr lang="en-US" altLang="en-US" sz="2000" dirty="0"/>
              <a:t> (1985):	"object-oriented" improvements to C</a:t>
            </a:r>
          </a:p>
          <a:p>
            <a:pPr marL="1084263" lvl="2" indent="-169863">
              <a:lnSpc>
                <a:spcPct val="114000"/>
              </a:lnSpc>
              <a:tabLst>
                <a:tab pos="2627313" algn="l"/>
              </a:tabLst>
            </a:pPr>
            <a:r>
              <a:rPr lang="en-US" altLang="en-US" sz="1800" dirty="0"/>
              <a:t>successful in industry; used to build major OSes such as Windows</a:t>
            </a:r>
          </a:p>
          <a:p>
            <a:pPr marL="690563" lvl="1" indent="-233363">
              <a:lnSpc>
                <a:spcPct val="114000"/>
              </a:lnSpc>
              <a:tabLst>
                <a:tab pos="2627313" algn="l"/>
              </a:tabLst>
            </a:pPr>
            <a:r>
              <a:rPr lang="en-US" altLang="en-US" sz="2000" b="1" dirty="0"/>
              <a:t>Java</a:t>
            </a:r>
            <a:r>
              <a:rPr lang="en-US" altLang="en-US" sz="2000" dirty="0"/>
              <a:t> (1995):	designed for embedded systems, web apps/servers</a:t>
            </a:r>
          </a:p>
          <a:p>
            <a:pPr marL="1084263" lvl="2" indent="-169863">
              <a:lnSpc>
                <a:spcPct val="114000"/>
              </a:lnSpc>
              <a:tabLst>
                <a:tab pos="2627313" algn="l"/>
              </a:tabLst>
            </a:pPr>
            <a:r>
              <a:rPr lang="en-US" altLang="en-US" sz="1800" dirty="0"/>
              <a:t>Runs on many platforms (Windows, Mac, Linux, cell phones...)</a:t>
            </a:r>
          </a:p>
          <a:p>
            <a:pPr marL="1084263" lvl="2" indent="-169863">
              <a:lnSpc>
                <a:spcPct val="114000"/>
              </a:lnSpc>
              <a:tabLst>
                <a:tab pos="2627313" algn="l"/>
              </a:tabLst>
            </a:pPr>
            <a:r>
              <a:rPr lang="en-US" altLang="en-US" sz="1800" dirty="0"/>
              <a:t>The language we’ll use</a:t>
            </a:r>
          </a:p>
        </p:txBody>
      </p:sp>
    </p:spTree>
    <p:extLst>
      <p:ext uri="{BB962C8B-B14F-4D97-AF65-F5344CB8AC3E}">
        <p14:creationId xmlns:p14="http://schemas.microsoft.com/office/powerpoint/2010/main" val="91245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Basic Java programs with </a:t>
            </a:r>
            <a:r>
              <a:rPr lang="en-US" altLang="en-US" smtClean="0">
                <a:latin typeface="Courier New" panose="02070309020205020404" pitchFamily="49" charset="0"/>
              </a:rPr>
              <a:t>println</a:t>
            </a:r>
            <a:r>
              <a:rPr lang="en-US" altLang="en-US" smtClean="0"/>
              <a:t> statements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418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17139</TotalTime>
  <Words>2759</Words>
  <Application>Microsoft Macintosh PowerPoint</Application>
  <PresentationFormat>Widescreen</PresentationFormat>
  <Paragraphs>675</Paragraphs>
  <Slides>47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60" baseType="lpstr">
      <vt:lpstr>Calibri</vt:lpstr>
      <vt:lpstr>Calibri Light</vt:lpstr>
      <vt:lpstr>Consolas</vt:lpstr>
      <vt:lpstr>Courier New</vt:lpstr>
      <vt:lpstr>Mangal</vt:lpstr>
      <vt:lpstr>Symbol</vt:lpstr>
      <vt:lpstr>Tahoma</vt:lpstr>
      <vt:lpstr>Times New Roman</vt:lpstr>
      <vt:lpstr>Verdana</vt:lpstr>
      <vt:lpstr>Wingdings</vt:lpstr>
      <vt:lpstr>Wingdings 2</vt:lpstr>
      <vt:lpstr>Arial</vt:lpstr>
      <vt:lpstr>Custom Design</vt:lpstr>
      <vt:lpstr>Introduction</vt:lpstr>
      <vt:lpstr>What is computer science?</vt:lpstr>
      <vt:lpstr>Computers</vt:lpstr>
      <vt:lpstr>Capacity</vt:lpstr>
      <vt:lpstr>What is programming?</vt:lpstr>
      <vt:lpstr>Programming languages</vt:lpstr>
      <vt:lpstr>Why Take CS?</vt:lpstr>
      <vt:lpstr>Some modern languages</vt:lpstr>
      <vt:lpstr>Basic Java programs with println statements</vt:lpstr>
      <vt:lpstr>Compile/run a program</vt:lpstr>
      <vt:lpstr>Eclipse</vt:lpstr>
      <vt:lpstr>PowerPoint Presentation</vt:lpstr>
      <vt:lpstr>PowerPoint Presentation</vt:lpstr>
      <vt:lpstr>Eclipse (Cont’d)</vt:lpstr>
      <vt:lpstr>Eclipse (Cont’d)</vt:lpstr>
      <vt:lpstr>A Java program</vt:lpstr>
      <vt:lpstr>Structure of a Java program</vt:lpstr>
      <vt:lpstr>System.out.println</vt:lpstr>
      <vt:lpstr>Names and identifiers</vt:lpstr>
      <vt:lpstr>Keywords</vt:lpstr>
      <vt:lpstr>Syntax</vt:lpstr>
      <vt:lpstr>Syntax error example</vt:lpstr>
      <vt:lpstr>Strings</vt:lpstr>
      <vt:lpstr>Escape sequences</vt:lpstr>
      <vt:lpstr>Questions</vt:lpstr>
      <vt:lpstr>Answers</vt:lpstr>
      <vt:lpstr>Questions</vt:lpstr>
      <vt:lpstr>Answers</vt:lpstr>
      <vt:lpstr>Comments</vt:lpstr>
      <vt:lpstr>Using comments</vt:lpstr>
      <vt:lpstr>Comments example</vt:lpstr>
      <vt:lpstr>Algorithms and Structured Programming</vt:lpstr>
      <vt:lpstr>Algorithms</vt:lpstr>
      <vt:lpstr>Problems with algorithms</vt:lpstr>
      <vt:lpstr>Structured algorithms</vt:lpstr>
      <vt:lpstr>Removing redundancy</vt:lpstr>
      <vt:lpstr>A program with redundancy</vt:lpstr>
      <vt:lpstr>Static methods</vt:lpstr>
      <vt:lpstr>Using static methods</vt:lpstr>
      <vt:lpstr>Design of an algorithm</vt:lpstr>
      <vt:lpstr>Declaring a method</vt:lpstr>
      <vt:lpstr>Calling a method</vt:lpstr>
      <vt:lpstr>Program with static method</vt:lpstr>
      <vt:lpstr>Final cookie program</vt:lpstr>
      <vt:lpstr>Methods calling methods</vt:lpstr>
      <vt:lpstr>Control flow</vt:lpstr>
      <vt:lpstr>When to use methods</vt:lpstr>
    </vt:vector>
  </TitlesOfParts>
  <Company>University of Washington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Java Programs</dc:title>
  <dc:creator>Gary Zoppetti</dc:creator>
  <cp:keywords/>
  <dc:description/>
  <cp:lastModifiedBy>Microsoft Office User</cp:lastModifiedBy>
  <cp:revision>581</cp:revision>
  <dcterms:created xsi:type="dcterms:W3CDTF">2008-06-28T20:57:21Z</dcterms:created>
  <dcterms:modified xsi:type="dcterms:W3CDTF">2017-08-29T12:48:26Z</dcterms:modified>
</cp:coreProperties>
</file>