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9"/>
  </p:notesMasterIdLst>
  <p:sldIdLst>
    <p:sldId id="256" r:id="rId2"/>
    <p:sldId id="258" r:id="rId3"/>
    <p:sldId id="259" r:id="rId4"/>
    <p:sldId id="260" r:id="rId5"/>
    <p:sldId id="261" r:id="rId6"/>
    <p:sldId id="262" r:id="rId7"/>
    <p:sldId id="28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RAM:  stores executing program &amp; data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Storage:  hard drive, flash, DVD-ROM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B30F5E-138E-464E-94EF-B414C1181139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56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DA38E9-3391-4D56-9B0E-E7B4028AD1AA}" type="slidenum">
              <a:rPr lang="en-US" altLang="en-US">
                <a:solidFill>
                  <a:srgbClr val="000000"/>
                </a:solidFill>
              </a:rPr>
              <a:pPr eaLnBrk="1" hangingPunct="1"/>
              <a:t>40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28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BBD859-4831-41B4-964B-960CF1B414E4}" type="slidenum">
              <a:rPr lang="en-US" altLang="en-US">
                <a:solidFill>
                  <a:srgbClr val="000000"/>
                </a:solidFill>
              </a:rPr>
              <a:pPr eaLnBrk="1" hangingPunct="1"/>
              <a:t>41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DDCF7E-39DE-47DB-A9C3-B153062D998D}" type="slidenum">
              <a:rPr lang="en-US" altLang="en-US">
                <a:solidFill>
                  <a:srgbClr val="000000"/>
                </a:solidFill>
              </a:rPr>
              <a:pPr eaLnBrk="1" hangingPunct="1"/>
              <a:t>42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9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B8286B-FCA9-4069-AF95-BACCD71B319C}" type="slidenum">
              <a:rPr lang="en-US" altLang="en-US">
                <a:solidFill>
                  <a:srgbClr val="000000"/>
                </a:solidFill>
              </a:rPr>
              <a:pPr eaLnBrk="1" hangingPunct="1"/>
              <a:t>44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70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01AE2-2331-438E-9B38-79D56CC8F396}" type="slidenum">
              <a:rPr lang="en-US" altLang="en-US">
                <a:solidFill>
                  <a:srgbClr val="000000"/>
                </a:solidFill>
              </a:rPr>
              <a:pPr eaLnBrk="1" hangingPunct="1"/>
              <a:t>45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53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0D9388-73DE-44D5-B9DF-CD95CD161849}" type="slidenum">
              <a:rPr lang="en-US" altLang="en-US">
                <a:solidFill>
                  <a:srgbClr val="000000"/>
                </a:solidFill>
              </a:rPr>
              <a:pPr eaLnBrk="1" hangingPunct="1"/>
              <a:t>46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168341-B2E7-4387-A705-57DA323B0B6D}" type="slidenum">
              <a:rPr lang="en-US" altLang="en-US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A0E729-6FAB-4045-AE32-CCE8BA76E011}" type="slidenum">
              <a:rPr lang="en-US" altLang="en-US">
                <a:solidFill>
                  <a:srgbClr val="000000"/>
                </a:solidFill>
              </a:rPr>
              <a:pPr eaLnBrk="1" hangingPunct="1"/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29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BAA83D-9A4A-4D41-A24C-E94D73186961}" type="slidenum">
              <a:rPr lang="en-US" altLang="en-US">
                <a:solidFill>
                  <a:srgbClr val="000000"/>
                </a:solidFill>
              </a:rPr>
              <a:pPr eaLnBrk="1" hangingPunct="1"/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4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692EF4-1C21-4CC4-AF35-0F150368E34B}" type="slidenum">
              <a:rPr lang="en-US" altLang="en-US">
                <a:solidFill>
                  <a:srgbClr val="000000"/>
                </a:solidFill>
              </a:rPr>
              <a:pPr eaLnBrk="1" hangingPunct="1"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82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C9CC6D-6A4F-4226-B7C6-5CB7D8EDECE1}" type="slidenum">
              <a:rPr lang="en-US" altLang="en-US">
                <a:solidFill>
                  <a:srgbClr val="000000"/>
                </a:solidFill>
              </a:rPr>
              <a:pPr eaLnBrk="1" hangingPunct="1"/>
              <a:t>33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7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E657F-14FA-48EB-A3EB-35EBE42132F8}" type="slidenum">
              <a:rPr lang="en-US" altLang="en-US">
                <a:solidFill>
                  <a:srgbClr val="000000"/>
                </a:solidFill>
              </a:rPr>
              <a:pPr eaLnBrk="1" hangingPunct="1"/>
              <a:t>35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23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1CCE0F-AC5D-4555-8CD3-4632C7261F38}" type="slidenum">
              <a:rPr lang="en-US" altLang="en-US">
                <a:solidFill>
                  <a:srgbClr val="000000"/>
                </a:solidFill>
              </a:rPr>
              <a:pPr eaLnBrk="1" hangingPunct="1"/>
              <a:t>37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69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DEC005-4CB4-487A-AA82-7D6BBEF5C970}" type="slidenum">
              <a:rPr lang="en-US" altLang="en-US">
                <a:solidFill>
                  <a:srgbClr val="000000"/>
                </a:solidFill>
              </a:rPr>
              <a:pPr eaLnBrk="1" hangingPunct="1"/>
              <a:t>38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7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CSCI </a:t>
            </a:r>
            <a:r>
              <a:rPr lang="en-US" sz="2000" dirty="0" smtClean="0">
                <a:latin typeface="+mj-lt"/>
              </a:rPr>
              <a:t>161 </a:t>
            </a:r>
            <a:r>
              <a:rPr lang="mr-IN" sz="2000" dirty="0" smtClean="0">
                <a:latin typeface="+mj-lt"/>
              </a:rPr>
              <a:t>–</a:t>
            </a:r>
            <a:r>
              <a:rPr lang="en-US" sz="2000" dirty="0" smtClean="0">
                <a:latin typeface="+mj-lt"/>
              </a:rPr>
              <a:t> Introduction to Programming </a:t>
            </a:r>
            <a:r>
              <a:rPr lang="en-US" sz="2000" dirty="0" smtClean="0">
                <a:latin typeface="+mj-lt"/>
              </a:rPr>
              <a:t>I</a:t>
            </a:r>
            <a:endParaRPr lang="en-US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William Killian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Compile/run a program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en-GB" altLang="en-US" sz="2400" i="1" dirty="0" smtClean="0"/>
              <a:t>Write</a:t>
            </a:r>
            <a:r>
              <a:rPr lang="en-GB" altLang="en-US" sz="2400" dirty="0" smtClean="0"/>
              <a:t> it</a:t>
            </a:r>
          </a:p>
          <a:p>
            <a:pPr marL="765175" lvl="1" indent="-419100">
              <a:spcBef>
                <a:spcPts val="600"/>
              </a:spcBef>
            </a:pPr>
            <a:r>
              <a:rPr lang="en-GB" altLang="en-US" sz="2000" b="1" dirty="0" smtClean="0"/>
              <a:t>code </a:t>
            </a:r>
            <a:r>
              <a:rPr lang="en-GB" altLang="en-US" sz="2000" dirty="0" smtClean="0"/>
              <a:t>or</a:t>
            </a:r>
            <a:r>
              <a:rPr lang="en-GB" altLang="en-US" sz="2000" b="1" dirty="0" smtClean="0"/>
              <a:t> source code</a:t>
            </a:r>
            <a:r>
              <a:rPr lang="en-GB" altLang="en-US" sz="2000" dirty="0" smtClean="0"/>
              <a:t>: the set of instructions in a program</a:t>
            </a:r>
          </a:p>
          <a:p>
            <a:pPr marL="765175" lvl="1" indent="-419100">
              <a:spcBef>
                <a:spcPts val="600"/>
              </a:spcBef>
            </a:pPr>
            <a:endParaRPr lang="en-GB" altLang="en-US" sz="700" dirty="0"/>
          </a:p>
          <a:p>
            <a:pPr marL="457200" indent="-457200">
              <a:buFontTx/>
              <a:buAutoNum type="arabicPeriod"/>
            </a:pPr>
            <a:r>
              <a:rPr lang="en-GB" altLang="en-US" sz="2400" i="1" dirty="0" smtClean="0"/>
              <a:t>Compile</a:t>
            </a:r>
            <a:r>
              <a:rPr lang="en-GB" altLang="en-US" sz="2400" dirty="0" smtClean="0"/>
              <a:t> it</a:t>
            </a:r>
          </a:p>
          <a:p>
            <a:pPr marL="765175" lvl="1" indent="-419100">
              <a:buFontTx/>
              <a:buChar char="•"/>
            </a:pPr>
            <a:r>
              <a:rPr lang="en-GB" altLang="en-US" sz="2000" b="1" dirty="0" smtClean="0"/>
              <a:t>compile</a:t>
            </a:r>
            <a:r>
              <a:rPr lang="en-GB" altLang="en-US" sz="2000" dirty="0" smtClean="0"/>
              <a:t>: translate a program from one language to another</a:t>
            </a:r>
          </a:p>
          <a:p>
            <a:pPr marL="765175" lvl="1" indent="-419100"/>
            <a:r>
              <a:rPr lang="en-GB" altLang="en-US" sz="2000" b="1" dirty="0" smtClean="0"/>
              <a:t>byte code</a:t>
            </a:r>
            <a:r>
              <a:rPr lang="en-GB" altLang="en-US" sz="2000" dirty="0" smtClean="0"/>
              <a:t>: Java compiler converts your code into a format named </a:t>
            </a:r>
            <a:r>
              <a:rPr lang="en-GB" altLang="en-US" sz="2000" i="1" dirty="0" smtClean="0"/>
              <a:t>byte code</a:t>
            </a:r>
            <a:r>
              <a:rPr lang="en-GB" altLang="en-US" sz="2000" dirty="0" smtClean="0"/>
              <a:t> that runs on many computer types</a:t>
            </a:r>
          </a:p>
          <a:p>
            <a:pPr marL="765175" lvl="1" indent="-419100"/>
            <a:endParaRPr lang="en-GB" altLang="en-US" sz="700" dirty="0"/>
          </a:p>
          <a:p>
            <a:pPr marL="457200" indent="-457200">
              <a:buFont typeface="Wingdings 2" panose="05020102010507070707" pitchFamily="18" charset="2"/>
              <a:buAutoNum type="arabicPeriod"/>
            </a:pPr>
            <a:r>
              <a:rPr lang="en-US" altLang="en-US" sz="2400" i="1" dirty="0" smtClean="0"/>
              <a:t>Run</a:t>
            </a:r>
            <a:r>
              <a:rPr lang="en-US" altLang="en-US" sz="2400" dirty="0" smtClean="0"/>
              <a:t> (execute) it</a:t>
            </a:r>
          </a:p>
          <a:p>
            <a:pPr marL="765175" lvl="1" indent="-419100"/>
            <a:r>
              <a:rPr lang="en-GB" altLang="en-US" sz="2000" b="1" dirty="0" smtClean="0"/>
              <a:t>output</a:t>
            </a:r>
            <a:r>
              <a:rPr lang="en-GB" altLang="en-US" sz="2000" dirty="0" smtClean="0"/>
              <a:t>: messages printed to the user by a program</a:t>
            </a:r>
            <a:endParaRPr lang="en-US" altLang="en-US" sz="2000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82789" y="5059364"/>
            <a:ext cx="1646237" cy="1646237"/>
            <a:chOff x="79" y="3143"/>
            <a:chExt cx="1037" cy="1037"/>
          </a:xfrm>
        </p:grpSpPr>
        <p:sp>
          <p:nvSpPr>
            <p:cNvPr id="10259" name="Rectangle 13"/>
            <p:cNvSpPr>
              <a:spLocks noChangeArrowheads="1"/>
            </p:cNvSpPr>
            <p:nvPr/>
          </p:nvSpPr>
          <p:spPr bwMode="auto">
            <a:xfrm>
              <a:off x="79" y="3143"/>
              <a:ext cx="1037" cy="1037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60" name="Text Box 14"/>
            <p:cNvSpPr txBox="1">
              <a:spLocks noChangeArrowheads="1"/>
            </p:cNvSpPr>
            <p:nvPr/>
          </p:nvSpPr>
          <p:spPr bwMode="auto">
            <a:xfrm>
              <a:off x="94" y="3173"/>
              <a:ext cx="10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source code</a:t>
              </a:r>
            </a:p>
          </p:txBody>
        </p:sp>
        <p:pic>
          <p:nvPicPr>
            <p:cNvPr id="10261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" y="3479"/>
              <a:ext cx="560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629025" y="5057775"/>
            <a:ext cx="3151188" cy="1646238"/>
            <a:chOff x="1326" y="3091"/>
            <a:chExt cx="1985" cy="1037"/>
          </a:xfrm>
        </p:grpSpPr>
        <p:pic>
          <p:nvPicPr>
            <p:cNvPr id="1025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" y="3672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53" name="Text Box 8"/>
            <p:cNvSpPr txBox="1">
              <a:spLocks noChangeArrowheads="1"/>
            </p:cNvSpPr>
            <p:nvPr/>
          </p:nvSpPr>
          <p:spPr bwMode="auto">
            <a:xfrm>
              <a:off x="1463" y="3336"/>
              <a:ext cx="6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 i="1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compile</a:t>
              </a:r>
            </a:p>
          </p:txBody>
        </p:sp>
        <p:grpSp>
          <p:nvGrpSpPr>
            <p:cNvPr id="10254" name="Group 16"/>
            <p:cNvGrpSpPr>
              <a:grpSpLocks/>
            </p:cNvGrpSpPr>
            <p:nvPr/>
          </p:nvGrpSpPr>
          <p:grpSpPr bwMode="auto">
            <a:xfrm>
              <a:off x="2274" y="3091"/>
              <a:ext cx="1037" cy="1037"/>
              <a:chOff x="2064" y="3143"/>
              <a:chExt cx="1037" cy="1037"/>
            </a:xfrm>
          </p:grpSpPr>
          <p:pic>
            <p:nvPicPr>
              <p:cNvPr id="10256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9" y="3483"/>
                <a:ext cx="586" cy="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10257" name="Rectangle 18"/>
              <p:cNvSpPr>
                <a:spLocks noChangeArrowheads="1"/>
              </p:cNvSpPr>
              <p:nvPr/>
            </p:nvSpPr>
            <p:spPr bwMode="auto">
              <a:xfrm>
                <a:off x="2064" y="3143"/>
                <a:ext cx="1037" cy="1037"/>
              </a:xfrm>
              <a:prstGeom prst="rect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8" name="Text Box 19"/>
              <p:cNvSpPr txBox="1">
                <a:spLocks noChangeArrowheads="1"/>
              </p:cNvSpPr>
              <p:nvPr/>
            </p:nvSpPr>
            <p:spPr bwMode="auto">
              <a:xfrm>
                <a:off x="2176" y="3173"/>
                <a:ext cx="812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8000"/>
                  </a:lnSpc>
                  <a:spcBef>
                    <a:spcPts val="500"/>
                  </a:spcBef>
                  <a:buClr>
                    <a:srgbClr val="800080"/>
                  </a:buClr>
                  <a:buSzPct val="55000"/>
                </a:pPr>
                <a:r>
                  <a:rPr lang="en-GB" altLang="en-US" sz="200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byte code</a:t>
                </a:r>
              </a:p>
              <a:p>
                <a:pPr eaLnBrk="1" hangingPunct="1">
                  <a:lnSpc>
                    <a:spcPct val="93000"/>
                  </a:lnSpc>
                  <a:spcBef>
                    <a:spcPts val="500"/>
                  </a:spcBef>
                  <a:buClr>
                    <a:srgbClr val="800080"/>
                  </a:buClr>
                  <a:buSzPct val="55000"/>
                </a:pPr>
                <a:endParaRPr lang="en-GB" altLang="en-US" sz="20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>
              <a:off x="1326" y="3609"/>
              <a:ext cx="94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781800" y="5051426"/>
            <a:ext cx="3886200" cy="1235075"/>
            <a:chOff x="3312" y="3086"/>
            <a:chExt cx="2448" cy="778"/>
          </a:xfrm>
        </p:grpSpPr>
        <p:pic>
          <p:nvPicPr>
            <p:cNvPr id="1024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" y="3672"/>
              <a:ext cx="16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8" name="Text Box 9"/>
            <p:cNvSpPr txBox="1">
              <a:spLocks noChangeArrowheads="1"/>
            </p:cNvSpPr>
            <p:nvPr/>
          </p:nvSpPr>
          <p:spPr bwMode="auto">
            <a:xfrm>
              <a:off x="3423" y="3336"/>
              <a:ext cx="3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 i="1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run</a:t>
              </a:r>
            </a:p>
          </p:txBody>
        </p:sp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4713" y="3086"/>
              <a:ext cx="5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output</a:t>
              </a:r>
            </a:p>
          </p:txBody>
        </p:sp>
        <p:pic>
          <p:nvPicPr>
            <p:cNvPr id="10250" name="Picture 35" descr="hello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52"/>
            <a:stretch>
              <a:fillRect/>
            </a:stretch>
          </p:blipFill>
          <p:spPr bwMode="auto">
            <a:xfrm>
              <a:off x="4242" y="3336"/>
              <a:ext cx="151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0" name="Straight Arrow Connector 39"/>
            <p:cNvCxnSpPr/>
            <p:nvPr/>
          </p:nvCxnSpPr>
          <p:spPr>
            <a:xfrm>
              <a:off x="3312" y="3609"/>
              <a:ext cx="94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Eclipse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600" dirty="0" smtClean="0"/>
              <a:t>Eclipse is an </a:t>
            </a:r>
            <a:r>
              <a:rPr lang="en-US" altLang="en-US" sz="3600" i="1" dirty="0" smtClean="0">
                <a:solidFill>
                  <a:srgbClr val="C00000"/>
                </a:solidFill>
              </a:rPr>
              <a:t>Integrated Development Environment</a:t>
            </a:r>
            <a:r>
              <a:rPr lang="en-US" altLang="en-US" sz="3600" dirty="0" smtClean="0"/>
              <a:t> (</a:t>
            </a:r>
            <a:r>
              <a:rPr lang="en-US" altLang="en-US" sz="3600" i="1" dirty="0" smtClean="0">
                <a:solidFill>
                  <a:srgbClr val="C00000"/>
                </a:solidFill>
              </a:rPr>
              <a:t>IDE</a:t>
            </a:r>
            <a:r>
              <a:rPr lang="en-US" altLang="en-US" sz="3600" dirty="0" smtClean="0"/>
              <a:t>)</a:t>
            </a:r>
          </a:p>
          <a:p>
            <a:r>
              <a:rPr lang="en-US" altLang="en-US" sz="2800" dirty="0"/>
              <a:t>IDE provides unified framework for software </a:t>
            </a:r>
            <a:r>
              <a:rPr lang="en-US" altLang="en-US" sz="2800" dirty="0" smtClean="0"/>
              <a:t>development</a:t>
            </a:r>
            <a:endParaRPr lang="en-US" altLang="en-US" sz="2800" dirty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Consists </a:t>
            </a:r>
            <a:r>
              <a:rPr lang="en-US" altLang="en-US" sz="2800" dirty="0"/>
              <a:t>of</a:t>
            </a:r>
          </a:p>
          <a:p>
            <a:pPr lvl="1"/>
            <a:r>
              <a:rPr lang="en-US" altLang="en-US" sz="2400" dirty="0"/>
              <a:t>Code/Text </a:t>
            </a:r>
            <a:r>
              <a:rPr lang="en-US" altLang="en-US" sz="2400" dirty="0" smtClean="0"/>
              <a:t>editor</a:t>
            </a:r>
            <a:endParaRPr lang="en-US" altLang="en-US" sz="2400" dirty="0"/>
          </a:p>
          <a:p>
            <a:pPr lvl="1"/>
            <a:r>
              <a:rPr lang="en-US" altLang="en-US" sz="2400" dirty="0"/>
              <a:t>Interface to compiler and </a:t>
            </a:r>
            <a:r>
              <a:rPr lang="en-US" altLang="en-US" sz="2400" dirty="0" smtClean="0"/>
              <a:t>debugger</a:t>
            </a:r>
            <a:endParaRPr lang="en-US" altLang="en-US" sz="2400" dirty="0"/>
          </a:p>
          <a:p>
            <a:pPr lvl="1"/>
            <a:r>
              <a:rPr lang="en-US" altLang="en-US" sz="2400" dirty="0"/>
              <a:t>GUI designer (windows, buttons, menus, etc</a:t>
            </a:r>
            <a:r>
              <a:rPr lang="en-US" altLang="en-US" sz="2400" dirty="0" smtClean="0"/>
              <a:t>.)</a:t>
            </a:r>
            <a:endParaRPr lang="en-US" altLang="en-US" sz="2400" dirty="0"/>
          </a:p>
          <a:p>
            <a:pPr lvl="1"/>
            <a:r>
              <a:rPr lang="en-US" altLang="en-US" sz="2400" dirty="0"/>
              <a:t>Console – view textual </a:t>
            </a:r>
            <a:r>
              <a:rPr lang="en-US" altLang="en-US" sz="2400" dirty="0" smtClean="0"/>
              <a:t>output</a:t>
            </a:r>
            <a:endParaRPr lang="en-US" altLang="en-US" sz="2400" dirty="0"/>
          </a:p>
          <a:p>
            <a:pPr lvl="1"/>
            <a:r>
              <a:rPr lang="en-US" altLang="en-US" sz="2400" dirty="0"/>
              <a:t>Project management – organize files related to one </a:t>
            </a:r>
            <a:r>
              <a:rPr lang="en-US" altLang="en-US" sz="2400" dirty="0" smtClean="0"/>
              <a:t>application</a:t>
            </a:r>
            <a:endParaRPr lang="en-US" altLang="en-US" sz="3200" dirty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Eclipse </a:t>
            </a:r>
            <a:r>
              <a:rPr lang="en-US" altLang="en-US" sz="2800" dirty="0"/>
              <a:t>not just for Java (also supports C/C++, PHP, UML, etc.)</a:t>
            </a:r>
          </a:p>
        </p:txBody>
      </p:sp>
    </p:spTree>
    <p:extLst>
      <p:ext uri="{BB962C8B-B14F-4D97-AF65-F5344CB8AC3E}">
        <p14:creationId xmlns:p14="http://schemas.microsoft.com/office/powerpoint/2010/main" val="184359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77" y="255935"/>
            <a:ext cx="8964000" cy="63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261" y="205274"/>
            <a:ext cx="8852484" cy="627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8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Eclipse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Eclipse terminology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Workspace</a:t>
            </a:r>
            <a:r>
              <a:rPr lang="en-US" altLang="en-US" sz="2000" dirty="0"/>
              <a:t> – directory that stores all files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Workbench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– main work area – offers several Perspectives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Perspective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– environment tailored for project type – will use Java perspective (default perspective)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View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– window or tab with related functionality</a:t>
            </a:r>
          </a:p>
          <a:p>
            <a:pPr lvl="2" eaLnBrk="1" hangingPunct="1"/>
            <a:r>
              <a:rPr lang="en-US" altLang="en-US" sz="1800" dirty="0"/>
              <a:t>Editor, Package Explorer, Console, Search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4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Eclipse (Cont’d)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On startup, </a:t>
            </a:r>
          </a:p>
          <a:p>
            <a:pPr lvl="1" eaLnBrk="1" hangingPunct="1"/>
            <a:r>
              <a:rPr lang="en-US" altLang="en-US" dirty="0" smtClean="0"/>
              <a:t>Select Workspace – set once; details in Lab 1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May show “Welcome View” – click arrow to go to full Workbench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Start a Java Project – details in Lab 1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Eclipse has extensive Help system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Get into trouble w/workbench layout – choose Window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smtClean="0"/>
              <a:t>Reset Perspective</a:t>
            </a:r>
          </a:p>
        </p:txBody>
      </p:sp>
    </p:spTree>
    <p:extLst>
      <p:ext uri="{BB962C8B-B14F-4D97-AF65-F5344CB8AC3E}">
        <p14:creationId xmlns:p14="http://schemas.microsoft.com/office/powerpoint/2010/main" val="1980243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Java program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public class Hello {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public static void main(String[] </a:t>
            </a:r>
            <a:r>
              <a:rPr lang="en-GB" altLang="en-US" sz="2200" dirty="0" err="1">
                <a:latin typeface="Courier New" panose="02070309020205020404" pitchFamily="49" charset="0"/>
              </a:rPr>
              <a:t>args</a:t>
            </a:r>
            <a:r>
              <a:rPr lang="en-GB" altLang="en-US" sz="22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("Hello, world!");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("This program produces");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("four lines of output");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altLang="en-US" sz="9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b="1" dirty="0" smtClean="0"/>
              <a:t>console</a:t>
            </a:r>
            <a:r>
              <a:rPr lang="en-GB" altLang="en-US" dirty="0" smtClean="0"/>
              <a:t>: Text box into which </a:t>
            </a:r>
            <a:br>
              <a:rPr lang="en-GB" altLang="en-US" dirty="0" smtClean="0"/>
            </a:br>
            <a:r>
              <a:rPr lang="en-GB" altLang="en-US" dirty="0" smtClean="0"/>
              <a:t>the program's output is printed.</a:t>
            </a:r>
            <a:endParaRPr lang="en-US" altLang="en-US" sz="28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775200"/>
            <a:ext cx="32766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Java program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public class </a:t>
            </a:r>
            <a:r>
              <a:rPr lang="en-GB" sz="2200" b="1" dirty="0"/>
              <a:t>Name</a:t>
            </a:r>
            <a:r>
              <a:rPr lang="en-GB" sz="2200" dirty="0">
                <a:latin typeface="Courier New" pitchFamily="49" charset="0"/>
              </a:rPr>
              <a:t> </a:t>
            </a:r>
            <a:r>
              <a:rPr lang="en-GB" sz="2200" dirty="0">
                <a:latin typeface="Courier New" pitchFamily="49" charset="0"/>
              </a:rPr>
              <a:t>{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    public static void main(String[] </a:t>
            </a:r>
            <a:r>
              <a:rPr lang="en-GB" sz="2200" dirty="0" err="1">
                <a:latin typeface="Courier New" pitchFamily="49" charset="0"/>
              </a:rPr>
              <a:t>args</a:t>
            </a:r>
            <a:r>
              <a:rPr lang="en-GB" sz="22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b="1" dirty="0"/>
              <a:t>statement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b="1" dirty="0"/>
              <a:t>statement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b="1" dirty="0"/>
              <a:t>statement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    }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GB" sz="20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GB" sz="20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GB" sz="2000" dirty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GB" dirty="0"/>
              <a:t>Every executable Java program consists of a </a:t>
            </a:r>
            <a:r>
              <a:rPr lang="en-GB" b="1" dirty="0"/>
              <a:t>class</a:t>
            </a:r>
            <a:r>
              <a:rPr lang="en-GB" dirty="0"/>
              <a:t>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GB" dirty="0"/>
              <a:t>that contains a </a:t>
            </a:r>
            <a:r>
              <a:rPr lang="en-GB" b="1" dirty="0"/>
              <a:t>method</a:t>
            </a:r>
            <a:r>
              <a:rPr lang="en-GB" dirty="0"/>
              <a:t> named </a:t>
            </a:r>
            <a:r>
              <a:rPr lang="en-GB" dirty="0">
                <a:latin typeface="Courier New" pitchFamily="49" charset="0"/>
              </a:rPr>
              <a:t>main</a:t>
            </a:r>
            <a:r>
              <a:rPr lang="en-GB" dirty="0"/>
              <a:t>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GB" dirty="0"/>
              <a:t>that contains the </a:t>
            </a:r>
            <a:r>
              <a:rPr lang="en-GB" b="1" dirty="0"/>
              <a:t>statements</a:t>
            </a:r>
            <a:r>
              <a:rPr lang="en-GB" dirty="0"/>
              <a:t> (commands) to be executed.</a:t>
            </a:r>
            <a:endParaRPr lang="en-US" dirty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592638" y="1146175"/>
            <a:ext cx="3365500" cy="406400"/>
            <a:chOff x="1958" y="752"/>
            <a:chExt cx="2120" cy="256"/>
          </a:xfrm>
        </p:grpSpPr>
        <p:sp>
          <p:nvSpPr>
            <p:cNvPr id="14347" name="Text Box 5"/>
            <p:cNvSpPr txBox="1">
              <a:spLocks noChangeArrowheads="1"/>
            </p:cNvSpPr>
            <p:nvPr/>
          </p:nvSpPr>
          <p:spPr bwMode="auto">
            <a:xfrm>
              <a:off x="2544" y="752"/>
              <a:ext cx="1534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: a program</a:t>
              </a:r>
            </a:p>
          </p:txBody>
        </p:sp>
        <p:sp>
          <p:nvSpPr>
            <p:cNvPr id="14348" name="Line 6"/>
            <p:cNvSpPr>
              <a:spLocks noChangeShapeType="1"/>
            </p:cNvSpPr>
            <p:nvPr/>
          </p:nvSpPr>
          <p:spPr bwMode="auto">
            <a:xfrm flipH="1">
              <a:off x="1958" y="816"/>
              <a:ext cx="58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67201" y="3316288"/>
            <a:ext cx="5788025" cy="787400"/>
            <a:chOff x="1392" y="2304"/>
            <a:chExt cx="3646" cy="496"/>
          </a:xfrm>
        </p:grpSpPr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1680" y="2544"/>
              <a:ext cx="3358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: a command to be executed</a:t>
              </a:r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 flipH="1" flipV="1">
              <a:off x="1392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15000" y="2028825"/>
            <a:ext cx="3881438" cy="1092200"/>
            <a:chOff x="1392" y="2304"/>
            <a:chExt cx="2445" cy="688"/>
          </a:xfrm>
        </p:grpSpPr>
        <p:sp>
          <p:nvSpPr>
            <p:cNvPr id="14343" name="Text Box 11"/>
            <p:cNvSpPr txBox="1">
              <a:spLocks noChangeArrowheads="1"/>
            </p:cNvSpPr>
            <p:nvPr/>
          </p:nvSpPr>
          <p:spPr bwMode="auto">
            <a:xfrm>
              <a:off x="1680" y="2544"/>
              <a:ext cx="2157" cy="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1314450" indent="-13144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</a:t>
              </a: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: a named group</a:t>
              </a:r>
              <a:b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of statements</a:t>
              </a:r>
            </a:p>
          </p:txBody>
        </p:sp>
        <p:sp>
          <p:nvSpPr>
            <p:cNvPr id="14344" name="Line 12"/>
            <p:cNvSpPr>
              <a:spLocks noChangeShapeType="1"/>
            </p:cNvSpPr>
            <p:nvPr/>
          </p:nvSpPr>
          <p:spPr bwMode="auto">
            <a:xfrm flipH="1" flipV="1">
              <a:off x="1392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2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urier New" panose="02070309020205020404" pitchFamily="49" charset="0"/>
              </a:rPr>
              <a:t>System.out.println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dirty="0" smtClean="0"/>
              <a:t>A statement that prints a line of output on the console.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dirty="0" smtClean="0"/>
              <a:t>pronounced "print-line"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altLang="en-US" sz="2200" dirty="0"/>
          </a:p>
          <a:p>
            <a:pPr eaLnBrk="1" hangingPunct="1">
              <a:lnSpc>
                <a:spcPct val="110000"/>
              </a:lnSpc>
            </a:pPr>
            <a:r>
              <a:rPr lang="en-GB" altLang="en-US" dirty="0" smtClean="0"/>
              <a:t>Two ways to use </a:t>
            </a:r>
            <a:r>
              <a:rPr lang="en-GB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GB" altLang="en-US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GB" altLang="en-US" dirty="0" smtClean="0">
                <a:latin typeface="Courier New" panose="02070309020205020404" pitchFamily="49" charset="0"/>
              </a:rPr>
              <a:t>("</a:t>
            </a:r>
            <a:r>
              <a:rPr lang="en-GB" altLang="en-US" b="1" dirty="0" smtClean="0"/>
              <a:t>text</a:t>
            </a:r>
            <a:r>
              <a:rPr lang="en-GB" altLang="en-US" dirty="0" smtClean="0">
                <a:latin typeface="Courier New" panose="02070309020205020404" pitchFamily="49" charset="0"/>
              </a:rPr>
              <a:t>");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altLang="en-US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GB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altLang="en-US" dirty="0" smtClean="0"/>
              <a:t>	Prints a blank line of output.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0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 and identifiers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GB" altLang="en-US" dirty="0" smtClean="0"/>
              <a:t>You must give your program a name.</a:t>
            </a:r>
          </a:p>
          <a:p>
            <a:pPr lvl="1">
              <a:lnSpc>
                <a:spcPct val="11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public class </a:t>
            </a:r>
            <a:r>
              <a:rPr lang="en-GB" alt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GangstaRap</a:t>
            </a:r>
            <a:r>
              <a:rPr lang="en-GB" altLang="en-US" dirty="0" smtClean="0"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11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Naming convention: capitalize each word (e.g. </a:t>
            </a:r>
            <a:r>
              <a:rPr lang="en-GB" altLang="en-US" dirty="0" err="1" smtClean="0">
                <a:latin typeface="Courier New" panose="02070309020205020404" pitchFamily="49" charset="0"/>
              </a:rPr>
              <a:t>MyClassName</a:t>
            </a:r>
            <a:r>
              <a:rPr lang="en-GB" altLang="en-US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Your program's file must match exactly (</a:t>
            </a:r>
            <a:r>
              <a:rPr lang="en-GB" altLang="en-US" dirty="0" smtClean="0">
                <a:latin typeface="Courier New" panose="02070309020205020404" pitchFamily="49" charset="0"/>
              </a:rPr>
              <a:t>GangstaRap.java</a:t>
            </a:r>
            <a:r>
              <a:rPr lang="en-GB" altLang="en-US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GB" altLang="en-US" b="1" dirty="0" smtClean="0"/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GB" altLang="en-US" b="1" dirty="0" smtClean="0"/>
              <a:t>identifier</a:t>
            </a:r>
            <a:r>
              <a:rPr lang="en-GB" altLang="en-US" dirty="0" smtClean="0"/>
              <a:t>: A name given to an item in your program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/>
              <a:t>must start with a letter or </a:t>
            </a:r>
            <a:r>
              <a:rPr lang="en-GB" altLang="en-US" dirty="0" smtClean="0">
                <a:latin typeface="Courier New" panose="02070309020205020404" pitchFamily="49" charset="0"/>
              </a:rPr>
              <a:t>_</a:t>
            </a:r>
            <a:r>
              <a:rPr lang="en-GB" altLang="en-US" dirty="0" smtClean="0"/>
              <a:t> or </a:t>
            </a:r>
            <a:r>
              <a:rPr lang="en-GB" altLang="en-US" dirty="0" smtClean="0">
                <a:latin typeface="Courier New" panose="02070309020205020404" pitchFamily="49" charset="0"/>
              </a:rPr>
              <a:t>$</a:t>
            </a:r>
            <a:endParaRPr lang="en-GB" altLang="en-US" dirty="0" smtClean="0"/>
          </a:p>
          <a:p>
            <a:pPr lvl="1">
              <a:spcBef>
                <a:spcPts val="450"/>
              </a:spcBef>
            </a:pPr>
            <a:r>
              <a:rPr lang="en-GB" altLang="en-US" dirty="0" smtClean="0"/>
              <a:t>subsequent characters can be any of those or a number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003399"/>
                </a:solidFill>
              </a:rPr>
              <a:t>Are these legal?	</a:t>
            </a:r>
          </a:p>
          <a:p>
            <a:pPr marL="739775" lvl="2" indent="0">
              <a:spcBef>
                <a:spcPts val="450"/>
              </a:spcBef>
              <a:buNone/>
            </a:pP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me+u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myName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TheCure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49ers side-swipe  ANSWER_IS_42   $bling$ </a:t>
            </a: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Ph.D's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743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computer science?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 dirty="0" smtClean="0">
                <a:solidFill>
                  <a:srgbClr val="C00000"/>
                </a:solidFill>
              </a:rPr>
              <a:t>Computer Science</a:t>
            </a:r>
          </a:p>
          <a:p>
            <a:pPr lvl="1" eaLnBrk="1" hangingPunct="1"/>
            <a:r>
              <a:rPr lang="en-US" altLang="en-US" sz="2400" dirty="0"/>
              <a:t>the scientific and practical approach to </a:t>
            </a:r>
            <a:r>
              <a:rPr lang="en-US" altLang="en-US" sz="2400" i="1" dirty="0">
                <a:solidFill>
                  <a:schemeClr val="accent2"/>
                </a:solidFill>
              </a:rPr>
              <a:t>computation</a:t>
            </a:r>
            <a:r>
              <a:rPr lang="en-US" altLang="en-US" sz="2400" dirty="0"/>
              <a:t> and its </a:t>
            </a:r>
            <a:r>
              <a:rPr lang="en-US" altLang="en-US" sz="2400" i="1" dirty="0">
                <a:solidFill>
                  <a:schemeClr val="accent2"/>
                </a:solidFill>
              </a:rPr>
              <a:t>applications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(Wikipedia)</a:t>
            </a:r>
            <a:endParaRPr lang="en-US" altLang="en-US" sz="900" dirty="0"/>
          </a:p>
          <a:p>
            <a:pPr lvl="1" eaLnBrk="1" hangingPunct="1"/>
            <a:endParaRPr lang="en-US" altLang="en-US" sz="2000" b="1" dirty="0"/>
          </a:p>
          <a:p>
            <a:pPr lvl="1" eaLnBrk="1" hangingPunct="1"/>
            <a:r>
              <a:rPr lang="en-US" altLang="en-US" sz="2400" b="1" dirty="0"/>
              <a:t>Study of </a:t>
            </a:r>
            <a:r>
              <a:rPr lang="en-US" altLang="en-US" sz="2400" b="1" i="1" dirty="0">
                <a:solidFill>
                  <a:srgbClr val="C00000"/>
                </a:solidFill>
              </a:rPr>
              <a:t>algorithms</a:t>
            </a:r>
            <a:r>
              <a:rPr lang="en-US" altLang="en-US" sz="2400" dirty="0"/>
              <a:t> </a:t>
            </a:r>
            <a:endParaRPr lang="en-US" altLang="en-US" sz="2000" dirty="0"/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400" dirty="0"/>
              <a:t>Subfields</a:t>
            </a:r>
          </a:p>
          <a:p>
            <a:pPr lvl="2" eaLnBrk="1" hangingPunct="1"/>
            <a:r>
              <a:rPr lang="en-US" altLang="en-US" dirty="0" smtClean="0"/>
              <a:t>Graphics</a:t>
            </a:r>
          </a:p>
          <a:p>
            <a:pPr lvl="2" eaLnBrk="1" hangingPunct="1"/>
            <a:r>
              <a:rPr lang="en-US" altLang="en-US" dirty="0" smtClean="0"/>
              <a:t>Compilers, Operating Systems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Artificial Intelligence, Natural Language Processing</a:t>
            </a:r>
          </a:p>
          <a:p>
            <a:pPr lvl="2" eaLnBrk="1" hangingPunct="1"/>
            <a:r>
              <a:rPr lang="en-US" altLang="en-US" dirty="0" smtClean="0"/>
              <a:t>Databases, Data Mining</a:t>
            </a:r>
          </a:p>
          <a:p>
            <a:pPr lvl="2" eaLnBrk="1" hangingPunct="1"/>
            <a:r>
              <a:rPr lang="en-US" altLang="en-US" dirty="0" smtClean="0"/>
              <a:t>...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i="1" dirty="0" smtClean="0">
                <a:solidFill>
                  <a:srgbClr val="C00000"/>
                </a:solidFill>
              </a:rPr>
              <a:t>Computer Engineering</a:t>
            </a:r>
          </a:p>
          <a:p>
            <a:pPr lvl="1" eaLnBrk="1" hangingPunct="1"/>
            <a:r>
              <a:rPr lang="en-US" altLang="en-US" sz="2400" dirty="0"/>
              <a:t>Overlap with CS and EE; emphasizes hardware</a:t>
            </a:r>
          </a:p>
        </p:txBody>
      </p:sp>
    </p:spTree>
    <p:extLst>
      <p:ext uri="{BB962C8B-B14F-4D97-AF65-F5344CB8AC3E}">
        <p14:creationId xmlns:p14="http://schemas.microsoft.com/office/powerpoint/2010/main" val="7585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Keywords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b="1" dirty="0" smtClean="0"/>
              <a:t>keyword</a:t>
            </a:r>
            <a:r>
              <a:rPr lang="en-GB" altLang="en-US" dirty="0" smtClean="0"/>
              <a:t>: An identifier that you cannot use because it already has a reserved meaning in Java</a:t>
            </a:r>
          </a:p>
          <a:p>
            <a:pPr lvl="1" eaLnBrk="1" hangingPunct="1">
              <a:buFontTx/>
              <a:buNone/>
            </a:pPr>
            <a:endParaRPr lang="en-GB" altLang="en-US" sz="900" dirty="0"/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abstract    default    if           private      this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</a:t>
            </a:r>
            <a:r>
              <a:rPr lang="en-GB" altLang="en-US" sz="1800" dirty="0" err="1">
                <a:latin typeface="Courier New" panose="02070309020205020404" pitchFamily="49" charset="0"/>
              </a:rPr>
              <a:t>boolean</a:t>
            </a:r>
            <a:r>
              <a:rPr lang="en-GB" altLang="en-US" sz="1800" dirty="0">
                <a:latin typeface="Courier New" panose="02070309020205020404" pitchFamily="49" charset="0"/>
              </a:rPr>
              <a:t>     do         implements   protected    throw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break       double     import       </a:t>
            </a:r>
            <a:r>
              <a:rPr lang="en-GB" altLang="en-US" sz="1800" b="1" dirty="0">
                <a:latin typeface="Courier New" panose="02070309020205020404" pitchFamily="49" charset="0"/>
              </a:rPr>
              <a:t>public</a:t>
            </a:r>
            <a:r>
              <a:rPr lang="en-GB" altLang="en-US" sz="1800" dirty="0">
                <a:latin typeface="Courier New" panose="02070309020205020404" pitchFamily="49" charset="0"/>
              </a:rPr>
              <a:t>       throws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byte        else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instanceof</a:t>
            </a:r>
            <a:r>
              <a:rPr lang="en-GB" altLang="en-US" sz="1800" dirty="0">
                <a:latin typeface="Courier New" panose="02070309020205020404" pitchFamily="49" charset="0"/>
              </a:rPr>
              <a:t>   return       transient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case        extends    </a:t>
            </a:r>
            <a:r>
              <a:rPr lang="en-GB" altLang="en-US" sz="1800" dirty="0" err="1">
                <a:latin typeface="Courier New" panose="02070309020205020404" pitchFamily="49" charset="0"/>
              </a:rPr>
              <a:t>int</a:t>
            </a:r>
            <a:r>
              <a:rPr lang="en-GB" altLang="en-US" sz="1800" dirty="0">
                <a:latin typeface="Courier New" panose="02070309020205020404" pitchFamily="49" charset="0"/>
              </a:rPr>
              <a:t>          short        try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catch       final      interface    </a:t>
            </a:r>
            <a:r>
              <a:rPr lang="en-GB" altLang="en-US" sz="1800" b="1" dirty="0">
                <a:latin typeface="Courier New" panose="02070309020205020404" pitchFamily="49" charset="0"/>
              </a:rPr>
              <a:t>static</a:t>
            </a:r>
            <a:r>
              <a:rPr lang="en-GB" altLang="en-US" sz="1800" dirty="0">
                <a:latin typeface="Courier New" panose="02070309020205020404" pitchFamily="49" charset="0"/>
              </a:rPr>
              <a:t>       </a:t>
            </a:r>
            <a:r>
              <a:rPr lang="en-GB" altLang="en-US" sz="1800" b="1" dirty="0">
                <a:latin typeface="Courier New" panose="02070309020205020404" pitchFamily="49" charset="0"/>
              </a:rPr>
              <a:t>void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char        finally    long  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strictfp</a:t>
            </a:r>
            <a:r>
              <a:rPr lang="en-GB" altLang="en-US" sz="1800" dirty="0">
                <a:latin typeface="Courier New" panose="02070309020205020404" pitchFamily="49" charset="0"/>
              </a:rPr>
              <a:t>     volatile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    class</a:t>
            </a:r>
            <a:r>
              <a:rPr lang="en-GB" altLang="en-US" sz="1800" dirty="0">
                <a:latin typeface="Courier New" panose="02070309020205020404" pitchFamily="49" charset="0"/>
              </a:rPr>
              <a:t>       float      native       super        while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</a:t>
            </a:r>
            <a:r>
              <a:rPr lang="en-GB" altLang="en-US" sz="1800" dirty="0" err="1">
                <a:latin typeface="Courier New" panose="02070309020205020404" pitchFamily="49" charset="0"/>
              </a:rPr>
              <a:t>const</a:t>
            </a:r>
            <a:r>
              <a:rPr lang="en-GB" altLang="en-US" sz="1800" dirty="0">
                <a:latin typeface="Courier New" panose="02070309020205020404" pitchFamily="49" charset="0"/>
              </a:rPr>
              <a:t>       for        new          switch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continue    </a:t>
            </a:r>
            <a:r>
              <a:rPr lang="en-GB" altLang="en-US" sz="1800" dirty="0" err="1">
                <a:latin typeface="Courier New" panose="02070309020205020404" pitchFamily="49" charset="0"/>
              </a:rPr>
              <a:t>goto</a:t>
            </a:r>
            <a:r>
              <a:rPr lang="en-GB" altLang="en-US" sz="1800" dirty="0">
                <a:latin typeface="Courier New" panose="02070309020205020404" pitchFamily="49" charset="0"/>
              </a:rPr>
              <a:t>       package      synchronized</a:t>
            </a:r>
            <a:endParaRPr lang="en-GB" altLang="en-US" sz="11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76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 dirty="0" smtClean="0"/>
              <a:t>syntax</a:t>
            </a:r>
            <a:r>
              <a:rPr lang="en-GB" altLang="en-US" dirty="0" smtClean="0"/>
              <a:t>:  set of legal structures and commands that can be used in a particular language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Every basic Java statement ends with a semicolon  </a:t>
            </a:r>
            <a:r>
              <a:rPr lang="en-GB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/>
            <a:r>
              <a:rPr lang="en-GB" altLang="en-US" dirty="0" smtClean="0"/>
              <a:t>The contents of a class or method occur between </a:t>
            </a:r>
            <a:r>
              <a:rPr lang="en-GB" altLang="en-US" dirty="0" smtClean="0">
                <a:latin typeface="Courier New" panose="02070309020205020404" pitchFamily="49" charset="0"/>
              </a:rPr>
              <a:t>{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/>
            <a:endParaRPr lang="en-GB" altLang="en-US" dirty="0" smtClean="0">
              <a:latin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GB" altLang="en-US" b="1" dirty="0" smtClean="0"/>
              <a:t>syntax error</a:t>
            </a:r>
            <a:r>
              <a:rPr lang="en-GB" altLang="en-US" dirty="0" smtClean="0"/>
              <a:t> (</a:t>
            </a:r>
            <a:r>
              <a:rPr lang="en-GB" altLang="en-US" b="1" dirty="0" smtClean="0"/>
              <a:t>compiler error</a:t>
            </a:r>
            <a:r>
              <a:rPr lang="en-GB" altLang="en-US" dirty="0" smtClean="0"/>
              <a:t>): A problem in the structure of a program that causes the compiler to fail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Missing semicolon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Too many or too few </a:t>
            </a:r>
            <a:r>
              <a:rPr lang="en-GB" altLang="en-US" dirty="0" smtClean="0">
                <a:latin typeface="Courier New" panose="02070309020205020404" pitchFamily="49" charset="0"/>
              </a:rPr>
              <a:t>{</a:t>
            </a:r>
            <a:r>
              <a:rPr lang="en-GB" altLang="en-US" dirty="0" smtClean="0"/>
              <a:t> </a:t>
            </a:r>
            <a:r>
              <a:rPr lang="en-GB" altLang="en-US" dirty="0" smtClean="0">
                <a:latin typeface="Courier New" panose="02070309020205020404" pitchFamily="49" charset="0"/>
              </a:rPr>
              <a:t>}</a:t>
            </a:r>
            <a:r>
              <a:rPr lang="en-GB" altLang="en-US" dirty="0" smtClean="0"/>
              <a:t> braces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Illegal identifier for class name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Class and file names do not match</a:t>
            </a:r>
          </a:p>
          <a:p>
            <a:pPr lvl="1">
              <a:spcBef>
                <a:spcPts val="600"/>
              </a:spcBef>
              <a:buNone/>
            </a:pPr>
            <a:r>
              <a:rPr lang="en-GB" altLang="en-US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10506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error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1</a:t>
            </a:r>
            <a:r>
              <a:rPr lang="en-GB" altLang="en-US" sz="1800" dirty="0">
                <a:latin typeface="Courier New" panose="02070309020205020404" pitchFamily="49" charset="0"/>
              </a:rPr>
              <a:t>  public class Hello {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2</a:t>
            </a:r>
            <a:r>
              <a:rPr lang="en-GB" altLang="en-US" sz="1800" dirty="0">
                <a:latin typeface="Courier New" panose="02070309020205020404" pitchFamily="49" charset="0"/>
              </a:rPr>
              <a:t>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p</a:t>
            </a:r>
            <a:r>
              <a:rPr lang="en-GB" altLang="en-US" sz="1800" u="sng" dirty="0" err="1">
                <a:latin typeface="Courier New" panose="02070309020205020404" pitchFamily="49" charset="0"/>
              </a:rPr>
              <a:t>oo</a:t>
            </a:r>
            <a:r>
              <a:rPr lang="en-GB" altLang="en-US" sz="1800" dirty="0" err="1">
                <a:latin typeface="Courier New" panose="02070309020205020404" pitchFamily="49" charset="0"/>
              </a:rPr>
              <a:t>blic</a:t>
            </a:r>
            <a:r>
              <a:rPr lang="en-GB" altLang="en-US" sz="1800" dirty="0">
                <a:latin typeface="Courier New" panose="02070309020205020404" pitchFamily="49" charset="0"/>
              </a:rPr>
              <a:t> static void main(String[] </a:t>
            </a:r>
            <a:r>
              <a:rPr lang="en-GB" altLang="en-US" sz="1800" dirty="0" err="1">
                <a:latin typeface="Courier New" panose="02070309020205020404" pitchFamily="49" charset="0"/>
              </a:rPr>
              <a:t>args</a:t>
            </a:r>
            <a:r>
              <a:rPr lang="en-GB" altLang="en-US" sz="18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3</a:t>
            </a:r>
            <a:r>
              <a:rPr lang="en-GB" altLang="en-US" sz="1800" dirty="0">
                <a:latin typeface="Courier New" panose="02070309020205020404" pitchFamily="49" charset="0"/>
              </a:rPr>
              <a:t>   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System.</a:t>
            </a:r>
            <a:r>
              <a:rPr lang="en-GB" altLang="en-US" sz="1800" u="sng" dirty="0" err="1">
                <a:latin typeface="Courier New" panose="02070309020205020404" pitchFamily="49" charset="0"/>
              </a:rPr>
              <a:t>owt</a:t>
            </a:r>
            <a:r>
              <a:rPr lang="en-GB" altLang="en-US" sz="1800" dirty="0" err="1">
                <a:latin typeface="Courier New" panose="02070309020205020404" pitchFamily="49" charset="0"/>
              </a:rPr>
              <a:t>.println</a:t>
            </a:r>
            <a:r>
              <a:rPr lang="en-GB" altLang="en-US" sz="1800" dirty="0">
                <a:latin typeface="Courier New" panose="02070309020205020404" pitchFamily="49" charset="0"/>
              </a:rPr>
              <a:t>("Hello, world!")_</a:t>
            </a:r>
            <a:r>
              <a:rPr lang="en-GB" altLang="en-US" sz="1800" u="sng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GB" altLang="en-US" sz="1800" dirty="0"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5</a:t>
            </a:r>
            <a:r>
              <a:rPr lang="en-GB" altLang="en-US" sz="1800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endParaRPr lang="en-GB" alt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altLang="en-US" dirty="0" smtClean="0"/>
              <a:t>Compiler output:</a:t>
            </a:r>
          </a:p>
          <a:p>
            <a:pPr>
              <a:lnSpc>
                <a:spcPct val="70000"/>
              </a:lnSpc>
              <a:spcBef>
                <a:spcPts val="500"/>
              </a:spcBef>
              <a:buNone/>
            </a:pPr>
            <a:endParaRPr lang="en-GB" altLang="en-US" sz="8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Hello.java:</a:t>
            </a:r>
            <a:r>
              <a:rPr lang="en-GB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GB" altLang="en-US" sz="1800" dirty="0">
                <a:latin typeface="Courier New" panose="02070309020205020404" pitchFamily="49" charset="0"/>
              </a:rPr>
              <a:t>: &lt;identifier&gt; expected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pooblic</a:t>
            </a:r>
            <a:r>
              <a:rPr lang="en-GB" altLang="en-US" sz="1800" dirty="0">
                <a:latin typeface="Courier New" panose="02070309020205020404" pitchFamily="49" charset="0"/>
              </a:rPr>
              <a:t> static void main(String[] </a:t>
            </a:r>
            <a:r>
              <a:rPr lang="en-GB" altLang="en-US" sz="1800" dirty="0" err="1">
                <a:latin typeface="Courier New" panose="02070309020205020404" pitchFamily="49" charset="0"/>
              </a:rPr>
              <a:t>args</a:t>
            </a:r>
            <a:r>
              <a:rPr lang="en-GB" altLang="en-US" sz="18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        ^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Hello.java:</a:t>
            </a:r>
            <a:r>
              <a:rPr lang="en-GB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GB" altLang="en-US" sz="1800" dirty="0">
                <a:latin typeface="Courier New" panose="02070309020205020404" pitchFamily="49" charset="0"/>
              </a:rPr>
              <a:t>: ';' expected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^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2 errors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endParaRPr lang="en-GB" altLang="en-US" sz="1800" dirty="0">
              <a:latin typeface="Courier New" panose="02070309020205020404" pitchFamily="49" charset="0"/>
            </a:endParaRP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The compiler shows the line number where it found the error.</a:t>
            </a:r>
          </a:p>
          <a:p>
            <a:pPr lvl="1">
              <a:spcBef>
                <a:spcPts val="600"/>
              </a:spcBef>
            </a:pPr>
            <a:endParaRPr lang="en-GB" altLang="en-US" dirty="0" smtClean="0"/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The error messages can be tough to understand!</a:t>
            </a:r>
          </a:p>
        </p:txBody>
      </p:sp>
    </p:spTree>
    <p:extLst>
      <p:ext uri="{BB962C8B-B14F-4D97-AF65-F5344CB8AC3E}">
        <p14:creationId xmlns:p14="http://schemas.microsoft.com/office/powerpoint/2010/main" val="11940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Strings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b="1" dirty="0" smtClean="0"/>
              <a:t>string</a:t>
            </a:r>
            <a:r>
              <a:rPr lang="en-GB" altLang="en-US" dirty="0" smtClean="0"/>
              <a:t>: A sequence of characters to be printed.</a:t>
            </a:r>
          </a:p>
          <a:p>
            <a:pPr lvl="1" eaLnBrk="1" hangingPunct="1"/>
            <a:r>
              <a:rPr lang="en-GB" altLang="en-US" dirty="0" smtClean="0"/>
              <a:t>Starts and ends with a </a:t>
            </a:r>
            <a:r>
              <a:rPr lang="en-GB" altLang="en-US" dirty="0" smtClean="0">
                <a:latin typeface="Courier New" panose="02070309020205020404" pitchFamily="49" charset="0"/>
              </a:rPr>
              <a:t>"</a:t>
            </a:r>
            <a:r>
              <a:rPr lang="en-GB" altLang="en-US" dirty="0" smtClean="0"/>
              <a:t> quote </a:t>
            </a:r>
            <a:r>
              <a:rPr lang="en-GB" altLang="en-US" dirty="0" smtClean="0">
                <a:latin typeface="Courier New" panose="02070309020205020404" pitchFamily="49" charset="0"/>
              </a:rPr>
              <a:t>"</a:t>
            </a:r>
            <a:r>
              <a:rPr lang="en-GB" altLang="en-US" dirty="0" smtClean="0"/>
              <a:t> character.</a:t>
            </a:r>
          </a:p>
          <a:p>
            <a:pPr marL="739775" lvl="2" indent="0">
              <a:buNone/>
            </a:pPr>
            <a:endParaRPr lang="en-GB" altLang="en-US" dirty="0" smtClean="0"/>
          </a:p>
          <a:p>
            <a:pPr lvl="1" eaLnBrk="1" hangingPunct="1"/>
            <a:endParaRPr lang="en-GB" altLang="en-US" sz="900" dirty="0"/>
          </a:p>
          <a:p>
            <a:pPr lvl="1" eaLnBrk="1" hangingPunct="1"/>
            <a:r>
              <a:rPr lang="en-GB" altLang="en-US" dirty="0" smtClean="0"/>
              <a:t>Examples:</a:t>
            </a:r>
            <a:br>
              <a:rPr lang="en-GB" altLang="en-US" dirty="0" smtClean="0"/>
            </a:br>
            <a:r>
              <a:rPr lang="en-GB" altLang="en-US" sz="900" dirty="0"/>
              <a:t/>
            </a:r>
            <a:br>
              <a:rPr lang="en-GB" altLang="en-US" sz="900" dirty="0"/>
            </a:br>
            <a:r>
              <a:rPr lang="en-GB" altLang="en-US" dirty="0" smtClean="0">
                <a:latin typeface="Courier New" panose="02070309020205020404" pitchFamily="49" charset="0"/>
              </a:rPr>
              <a:t>"o rly?"</a:t>
            </a:r>
            <a:br>
              <a:rPr lang="en-GB" altLang="en-US" dirty="0" smtClean="0">
                <a:latin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</a:rPr>
              <a:t>"This is a string.  It's very long!"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alt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dirty="0" smtClean="0"/>
              <a:t>Restrictions: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May not span multiple lines.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altLang="en-US" sz="9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altLang="en-US" dirty="0" smtClean="0"/>
              <a:t>May not contain a </a:t>
            </a:r>
            <a:r>
              <a:rPr lang="en-GB" altLang="en-US" dirty="0" smtClean="0">
                <a:latin typeface="Courier New" panose="02070309020205020404" pitchFamily="49" charset="0"/>
              </a:rPr>
              <a:t>"</a:t>
            </a:r>
            <a:r>
              <a:rPr lang="en-GB" altLang="en-US" dirty="0" smtClean="0"/>
              <a:t> character.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either."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87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Escape sequences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 smtClean="0"/>
              <a:t>escape sequence</a:t>
            </a:r>
            <a:r>
              <a:rPr lang="en-GB" altLang="en-US" smtClean="0"/>
              <a:t>: A special sequence of characters used to represent certain special characters in a string.</a:t>
            </a:r>
            <a:br>
              <a:rPr lang="en-GB" altLang="en-US" smtClean="0"/>
            </a:br>
            <a:endParaRPr lang="en-GB" altLang="en-US" sz="800"/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\t   </a:t>
            </a:r>
            <a:r>
              <a:rPr lang="en-GB" altLang="en-US" smtClean="0"/>
              <a:t>tab character</a:t>
            </a:r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\n   </a:t>
            </a:r>
            <a:r>
              <a:rPr lang="en-GB" altLang="en-US" smtClean="0"/>
              <a:t>new line character</a:t>
            </a:r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\"   </a:t>
            </a:r>
            <a:r>
              <a:rPr lang="en-GB" altLang="en-US" smtClean="0"/>
              <a:t>quotation mark character</a:t>
            </a:r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\\   </a:t>
            </a:r>
            <a:r>
              <a:rPr lang="en-GB" altLang="en-US" smtClean="0"/>
              <a:t>backslash character</a:t>
            </a:r>
          </a:p>
          <a:p>
            <a:pPr lvl="1"/>
            <a:endParaRPr lang="en-GB" altLang="en-US" smtClean="0"/>
          </a:p>
          <a:p>
            <a:pPr lvl="1"/>
            <a:r>
              <a:rPr lang="en-GB" altLang="en-US" smtClean="0"/>
              <a:t>Example:</a:t>
            </a:r>
            <a:br>
              <a:rPr lang="en-GB" altLang="en-US" smtClean="0"/>
            </a:br>
            <a:r>
              <a:rPr lang="en-GB" altLang="en-US" sz="2000">
                <a:latin typeface="Courier New" panose="02070309020205020404" pitchFamily="49" charset="0"/>
              </a:rPr>
              <a:t>System.out.println("</a:t>
            </a:r>
            <a:r>
              <a:rPr lang="en-GB" altLang="en-US" sz="2000" b="1">
                <a:latin typeface="Courier New" panose="02070309020205020404" pitchFamily="49" charset="0"/>
              </a:rPr>
              <a:t>\\</a:t>
            </a:r>
            <a:r>
              <a:rPr lang="en-GB" altLang="en-US" sz="2000">
                <a:latin typeface="Courier New" panose="02070309020205020404" pitchFamily="49" charset="0"/>
              </a:rPr>
              <a:t>hello</a:t>
            </a:r>
            <a:r>
              <a:rPr lang="en-GB" altLang="en-US" sz="2000" b="1">
                <a:latin typeface="Courier New" panose="02070309020205020404" pitchFamily="49" charset="0"/>
              </a:rPr>
              <a:t>\n</a:t>
            </a:r>
            <a:r>
              <a:rPr lang="en-GB" altLang="en-US" sz="2000">
                <a:latin typeface="Courier New" panose="02070309020205020404" pitchFamily="49" charset="0"/>
              </a:rPr>
              <a:t>how</a:t>
            </a:r>
            <a:r>
              <a:rPr lang="en-GB" altLang="en-US" sz="2000" b="1">
                <a:latin typeface="Courier New" panose="02070309020205020404" pitchFamily="49" charset="0"/>
              </a:rPr>
              <a:t>\t</a:t>
            </a:r>
            <a:r>
              <a:rPr lang="en-GB" altLang="en-US" sz="2000">
                <a:latin typeface="Courier New" panose="02070309020205020404" pitchFamily="49" charset="0"/>
              </a:rPr>
              <a:t>are </a:t>
            </a:r>
            <a:r>
              <a:rPr lang="en-GB" altLang="en-US" sz="2000" b="1">
                <a:latin typeface="Courier New" panose="02070309020205020404" pitchFamily="49" charset="0"/>
              </a:rPr>
              <a:t>\"</a:t>
            </a:r>
            <a:r>
              <a:rPr lang="en-GB" altLang="en-US" sz="2000">
                <a:latin typeface="Courier New" panose="02070309020205020404" pitchFamily="49" charset="0"/>
              </a:rPr>
              <a:t>you</a:t>
            </a:r>
            <a:r>
              <a:rPr lang="en-GB" altLang="en-US" sz="2000" b="1">
                <a:latin typeface="Courier New" panose="02070309020205020404" pitchFamily="49" charset="0"/>
              </a:rPr>
              <a:t>\"</a:t>
            </a:r>
            <a:r>
              <a:rPr lang="en-GB" altLang="en-US" sz="2000">
                <a:latin typeface="Courier New" panose="02070309020205020404" pitchFamily="49" charset="0"/>
              </a:rPr>
              <a:t>?</a:t>
            </a:r>
            <a:r>
              <a:rPr lang="en-GB" altLang="en-US" sz="2000" b="1">
                <a:latin typeface="Courier New" panose="02070309020205020404" pitchFamily="49" charset="0"/>
              </a:rPr>
              <a:t>\\\\</a:t>
            </a:r>
            <a:r>
              <a:rPr lang="en-GB" altLang="en-US" sz="2000">
                <a:latin typeface="Courier New" panose="02070309020205020404" pitchFamily="49" charset="0"/>
              </a:rPr>
              <a:t>");</a:t>
            </a:r>
            <a:br>
              <a:rPr lang="en-GB" altLang="en-US" sz="2000">
                <a:latin typeface="Courier New" panose="02070309020205020404" pitchFamily="49" charset="0"/>
              </a:rPr>
            </a:br>
            <a:endParaRPr lang="en-GB" altLang="en-US" sz="900">
              <a:latin typeface="Courier New" panose="02070309020205020404" pitchFamily="49" charset="0"/>
            </a:endParaRPr>
          </a:p>
          <a:p>
            <a:pPr lvl="1"/>
            <a:r>
              <a:rPr lang="en-GB" altLang="en-US" smtClean="0"/>
              <a:t>Output:</a:t>
            </a:r>
            <a:br>
              <a:rPr lang="en-GB" altLang="en-US" smtClean="0"/>
            </a:br>
            <a:r>
              <a:rPr lang="en-GB" altLang="en-US" smtClean="0">
                <a:latin typeface="Courier New" panose="02070309020205020404" pitchFamily="49" charset="0"/>
              </a:rPr>
              <a:t>\hello</a:t>
            </a:r>
            <a:br>
              <a:rPr lang="en-GB" altLang="en-US" smtClean="0">
                <a:latin typeface="Courier New" panose="02070309020205020404" pitchFamily="49" charset="0"/>
              </a:rPr>
            </a:br>
            <a:r>
              <a:rPr lang="en-GB" altLang="en-US" smtClean="0">
                <a:latin typeface="Courier New" panose="02070309020205020404" pitchFamily="49" charset="0"/>
              </a:rPr>
              <a:t>how	are "you"?\\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91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smtClean="0"/>
              <a:t>What is the output of the following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System.out.println("\ta\tb\tc");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System.out.println("\\\\");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System.out.println("'");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System.out.println("\"\"\"");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System.out.println("C:\nin\the downward spiral");</a:t>
            </a:r>
          </a:p>
          <a:p>
            <a:pPr lvl="1"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smtClean="0"/>
              <a:t>Write a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/ \ // \\ /// \\\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20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smtClean="0"/>
              <a:t>Output of each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System.out.println("/ \\ // \\\\ /// \\\\\\");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56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smtClean="0"/>
              <a:t>What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This program prints a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quote from the Gettysburg Address.</a:t>
            </a:r>
          </a:p>
          <a:p>
            <a:pPr lvl="1">
              <a:lnSpc>
                <a:spcPct val="70000"/>
              </a:lnSpc>
              <a:buNone/>
            </a:pPr>
            <a:endParaRPr lang="en-GB" altLang="en-US" sz="20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"Four score and seven years ago,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our 'fore fathers' brought forth on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this continent a new nation."</a:t>
            </a:r>
          </a:p>
          <a:p>
            <a:pPr lvl="1">
              <a:lnSpc>
                <a:spcPct val="60000"/>
              </a:lnSpc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smtClean="0"/>
              <a:t>What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altLang="en-US" sz="200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>
                <a:latin typeface="Courier New" panose="02070309020205020404" pitchFamily="49" charset="0"/>
              </a:rPr>
              <a:t>'' is not the same as "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7728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GB" altLang="en-US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("This program prints a");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("quote from the Gettysburg Address.");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800" dirty="0">
                <a:latin typeface="Courier New" panose="02070309020205020404" pitchFamily="49" charset="0"/>
              </a:rPr>
              <a:t>("\"Four score and seven years ago,");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...</a:t>
            </a:r>
          </a:p>
          <a:p>
            <a:pPr lvl="1">
              <a:buNone/>
            </a:pPr>
            <a:endParaRPr lang="en-GB" altLang="en-US" sz="18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GB" altLang="en-US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700" dirty="0">
                <a:latin typeface="Courier New" panose="02070309020205020404" pitchFamily="49" charset="0"/>
              </a:rPr>
              <a:t>("A \"quoted\" String is");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700" dirty="0">
                <a:latin typeface="Courier New" panose="02070309020205020404" pitchFamily="49" charset="0"/>
              </a:rPr>
              <a:t>("'much' better if you learn");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700" dirty="0">
                <a:latin typeface="Courier New" panose="02070309020205020404" pitchFamily="49" charset="0"/>
              </a:rPr>
              <a:t>("the rules of \"escape sequences.\"");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1700" dirty="0">
                <a:latin typeface="Courier New" panose="02070309020205020404" pitchFamily="49" charset="0"/>
              </a:rPr>
              <a:t>...</a:t>
            </a: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1105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Comments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b="1" smtClean="0"/>
              <a:t>comment</a:t>
            </a:r>
            <a:r>
              <a:rPr lang="en-GB" altLang="en-US" smtClean="0"/>
              <a:t>: A note written in source code by the programmer to describe or clarify the code.</a:t>
            </a:r>
          </a:p>
          <a:p>
            <a:pPr lvl="1" eaLnBrk="1" hangingPunct="1"/>
            <a:r>
              <a:rPr lang="en-GB" altLang="en-US" smtClean="0"/>
              <a:t>Comments are not executed when your program runs.</a:t>
            </a:r>
          </a:p>
          <a:p>
            <a:pPr lvl="1" eaLnBrk="1" hangingPunct="1"/>
            <a:endParaRPr lang="en-GB" altLang="en-US" sz="900"/>
          </a:p>
          <a:p>
            <a:pPr eaLnBrk="1" hangingPunct="1"/>
            <a:r>
              <a:rPr lang="en-GB" altLang="en-US" smtClean="0"/>
              <a:t>Syntax:</a:t>
            </a:r>
          </a:p>
          <a:p>
            <a:pPr eaLnBrk="1" hangingPunct="1">
              <a:buFontTx/>
              <a:buNone/>
            </a:pPr>
            <a:r>
              <a:rPr lang="en-GB" altLang="en-US" sz="2200"/>
              <a:t>	</a:t>
            </a:r>
            <a:r>
              <a:rPr lang="en-GB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</a:t>
            </a:r>
            <a:r>
              <a:rPr lang="en-GB" altLang="en-US" sz="2200">
                <a:latin typeface="Courier New" panose="02070309020205020404" pitchFamily="49" charset="0"/>
              </a:rPr>
              <a:t> </a:t>
            </a:r>
            <a:r>
              <a:rPr lang="en-GB" altLang="en-US" sz="2200" b="1"/>
              <a:t>comment text, on one line</a:t>
            </a:r>
            <a:br>
              <a:rPr lang="en-GB" altLang="en-US" sz="2200" b="1"/>
            </a:br>
            <a:r>
              <a:rPr lang="en-GB" altLang="en-US" sz="2200" b="1" i="1"/>
              <a:t>	</a:t>
            </a:r>
            <a:r>
              <a:rPr lang="en-GB" altLang="en-US" sz="2200"/>
              <a:t>or,</a:t>
            </a:r>
            <a:br>
              <a:rPr lang="en-GB" altLang="en-US" sz="2200"/>
            </a:br>
            <a:r>
              <a:rPr lang="en-GB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/*</a:t>
            </a:r>
            <a:r>
              <a:rPr lang="en-GB" altLang="en-US" sz="2200">
                <a:latin typeface="Courier New" panose="02070309020205020404" pitchFamily="49" charset="0"/>
              </a:rPr>
              <a:t> </a:t>
            </a:r>
            <a:r>
              <a:rPr lang="en-GB" altLang="en-US" sz="2200" b="1"/>
              <a:t>comment text; may span multiple lines</a:t>
            </a:r>
            <a:r>
              <a:rPr lang="en-GB" altLang="en-US" sz="2200"/>
              <a:t> </a:t>
            </a:r>
            <a:r>
              <a:rPr lang="en-GB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*/</a:t>
            </a:r>
          </a:p>
          <a:p>
            <a:pPr eaLnBrk="1" hangingPunct="1">
              <a:buFontTx/>
              <a:buNone/>
            </a:pPr>
            <a:r>
              <a:rPr lang="en-GB" altLang="en-US" sz="800"/>
              <a:t>	</a:t>
            </a:r>
          </a:p>
          <a:p>
            <a:pPr eaLnBrk="1" hangingPunct="1"/>
            <a:r>
              <a:rPr lang="en-GB" altLang="en-US" smtClean="0"/>
              <a:t>Examples: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rgbClr val="006666"/>
                </a:solidFill>
                <a:latin typeface="Courier New" panose="02070309020205020404" pitchFamily="49" charset="0"/>
              </a:rPr>
              <a:t>// This is a one-line comment.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altLang="en-US" sz="900" b="1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rgbClr val="006666"/>
                </a:solidFill>
                <a:latin typeface="Courier New" panose="02070309020205020404" pitchFamily="49" charset="0"/>
              </a:rPr>
              <a:t>/* This is a very long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>
                <a:solidFill>
                  <a:srgbClr val="006666"/>
                </a:solidFill>
                <a:latin typeface="Courier New" panose="02070309020205020404" pitchFamily="49" charset="0"/>
              </a:rPr>
              <a:t>   multi-line comment. */</a:t>
            </a:r>
          </a:p>
        </p:txBody>
      </p:sp>
    </p:spTree>
    <p:extLst>
      <p:ext uri="{BB962C8B-B14F-4D97-AF65-F5344CB8AC3E}">
        <p14:creationId xmlns:p14="http://schemas.microsoft.com/office/powerpoint/2010/main" val="1468066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Computers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Components of computer (</a:t>
            </a:r>
            <a:r>
              <a:rPr lang="en-US" altLang="en-US" i="1" dirty="0" smtClean="0">
                <a:solidFill>
                  <a:srgbClr val="C00000"/>
                </a:solidFill>
              </a:rPr>
              <a:t>hardware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Processor (CPU) – “brain”; Intel Core i7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Main memory (RAM) – volatile, short-term memory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I/O devices – interact w/users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Storage – non-volatile, long-term memory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pic>
        <p:nvPicPr>
          <p:cNvPr id="11" name="Picture 6" descr="http://www.notebookcheck.net/fileadmin/_migrated/pics/ci7_rgb_3000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124816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Image result for snapdragon 82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13508" r="12500"/>
          <a:stretch/>
        </p:blipFill>
        <p:spPr bwMode="auto">
          <a:xfrm>
            <a:off x="8305801" y="2200276"/>
            <a:ext cx="2040081" cy="125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70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Using comments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GB" altLang="en-US" dirty="0" smtClean="0"/>
              <a:t>Where to place comments:</a:t>
            </a:r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at the top of each file (a "comment header")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at the start of every method (seen later)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to explain complex pieces of code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GB" altLang="en-US" dirty="0" smtClean="0"/>
              <a:t>Comments are useful for:</a:t>
            </a:r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Understanding larger, more complex programs.</a:t>
            </a:r>
          </a:p>
          <a:p>
            <a:pPr lvl="1" eaLnBrk="1" hangingPunct="1">
              <a:lnSpc>
                <a:spcPct val="120000"/>
              </a:lnSpc>
            </a:pPr>
            <a:endParaRPr lang="en-GB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GB" altLang="en-US" dirty="0" smtClean="0"/>
              <a:t>Multiple programmers working together, who must understand each other's code.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217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Comments example</a:t>
            </a: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/* Suzie Student, CSCI 161, Spring </a:t>
            </a:r>
            <a:r>
              <a:rPr lang="en-GB" altLang="en-US" sz="1800" b="1" dirty="0" smtClean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2020</a:t>
            </a:r>
            <a:endParaRPr lang="en-GB" altLang="en-US" sz="1800" b="1" dirty="0">
              <a:solidFill>
                <a:srgbClr val="006666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   This program prints lyrics about ... something. */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BaWitDaBa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  <a:endParaRPr lang="en-GB" altLang="en-US" sz="1800" b="1" dirty="0">
              <a:solidFill>
                <a:srgbClr val="006666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        // first verse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Bawitdaba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("da bang a dang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diggy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diggy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b="1" dirty="0">
                <a:solidFill>
                  <a:srgbClr val="006666"/>
                </a:solidFill>
                <a:latin typeface="Consolas" charset="0"/>
                <a:ea typeface="Consolas" charset="0"/>
                <a:cs typeface="Consolas" charset="0"/>
              </a:rPr>
              <a:t>// second verse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diggy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said the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boogy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("said up jump the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boogy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49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Algorithms and Structured Programming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161.03 </a:t>
            </a:r>
            <a:r>
              <a:rPr lang="mr-IN" dirty="0" smtClean="0"/>
              <a:t>–</a:t>
            </a:r>
            <a:r>
              <a:rPr lang="en-US" dirty="0" smtClean="0"/>
              <a:t> Introduction to Programming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97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Algorithms</a:t>
            </a:r>
            <a:endParaRPr lang="en-US" altLang="en-US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 smtClean="0"/>
              <a:t>algorithm: a list of steps for solving a problem</a:t>
            </a:r>
            <a:endParaRPr lang="en-GB" altLang="en-US" dirty="0" smtClean="0"/>
          </a:p>
          <a:p>
            <a:r>
              <a:rPr lang="en-GB" altLang="en-US" dirty="0" smtClean="0"/>
              <a:t>Example algorithm: "Bake sugar cookies"</a:t>
            </a:r>
          </a:p>
          <a:p>
            <a:pPr lvl="1"/>
            <a:r>
              <a:rPr lang="en-GB" altLang="en-US" dirty="0" smtClean="0"/>
              <a:t>Mix the dry ingredients.</a:t>
            </a:r>
          </a:p>
          <a:p>
            <a:pPr lvl="1"/>
            <a:r>
              <a:rPr lang="en-GB" altLang="en-US" dirty="0" smtClean="0"/>
              <a:t>Cream the butter and sugar.</a:t>
            </a:r>
          </a:p>
          <a:p>
            <a:pPr lvl="1"/>
            <a:r>
              <a:rPr lang="en-GB" altLang="en-US" dirty="0" smtClean="0"/>
              <a:t>Beat in the eggs.</a:t>
            </a:r>
          </a:p>
          <a:p>
            <a:pPr lvl="1"/>
            <a:r>
              <a:rPr lang="en-GB" altLang="en-US" dirty="0" smtClean="0"/>
              <a:t>Stir in the dry ingredients.</a:t>
            </a:r>
          </a:p>
          <a:p>
            <a:pPr lvl="1"/>
            <a:r>
              <a:rPr lang="en-GB" altLang="en-US" dirty="0" smtClean="0"/>
              <a:t>Set the oven temperature.</a:t>
            </a:r>
          </a:p>
          <a:p>
            <a:pPr lvl="1"/>
            <a:r>
              <a:rPr lang="en-GB" altLang="en-US" dirty="0" smtClean="0"/>
              <a:t>Set the timer.</a:t>
            </a:r>
          </a:p>
          <a:p>
            <a:pPr lvl="1"/>
            <a:r>
              <a:rPr lang="en-GB" altLang="en-US" dirty="0" smtClean="0"/>
              <a:t>Place the cookies into the oven.</a:t>
            </a:r>
          </a:p>
          <a:p>
            <a:pPr lvl="1"/>
            <a:r>
              <a:rPr lang="en-GB" altLang="en-US" dirty="0" smtClean="0"/>
              <a:t>Allow the cookies to bake.</a:t>
            </a:r>
          </a:p>
          <a:p>
            <a:pPr lvl="1"/>
            <a:r>
              <a:rPr lang="en-GB" altLang="en-US" dirty="0" smtClean="0"/>
              <a:t>Spread frosting and sprinkles onto the cookies.</a:t>
            </a:r>
          </a:p>
          <a:p>
            <a:pPr lvl="1"/>
            <a:r>
              <a:rPr lang="en-GB" altLang="en-US" dirty="0" smtClean="0"/>
              <a:t>...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60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 with algorithms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i="1" dirty="0" smtClean="0"/>
              <a:t>lack of structure</a:t>
            </a:r>
            <a:r>
              <a:rPr lang="en-US" altLang="en-US" dirty="0" smtClean="0"/>
              <a:t>: Many tiny steps; tough to remember</a:t>
            </a:r>
          </a:p>
          <a:p>
            <a:pPr lvl="1" eaLnBrk="1" hangingPunct="1"/>
            <a:endParaRPr lang="en-US" altLang="en-US" sz="900" dirty="0" smtClean="0"/>
          </a:p>
          <a:p>
            <a:pPr eaLnBrk="1" hangingPunct="1"/>
            <a:r>
              <a:rPr lang="en-US" altLang="en-US" i="1" dirty="0" smtClean="0"/>
              <a:t>redundancy</a:t>
            </a:r>
            <a:r>
              <a:rPr lang="en-US" altLang="en-US" dirty="0" smtClean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3399"/>
                </a:solidFill>
              </a:rPr>
              <a:t>Set the timer.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800000"/>
                </a:solidFill>
              </a:rPr>
              <a:t>Set the timer.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404040"/>
                </a:solidFill>
              </a:rPr>
              <a:t>...</a:t>
            </a:r>
            <a:endParaRPr lang="en-US" altLang="en-US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Structured algorithms</a:t>
            </a: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 smtClean="0"/>
              <a:t>structured algorithm</a:t>
            </a:r>
            <a:r>
              <a:rPr lang="en-GB" altLang="en-US" smtClean="0"/>
              <a:t>: Split into coherent tasks.</a:t>
            </a:r>
          </a:p>
          <a:p>
            <a:pPr lvl="1">
              <a:buNone/>
            </a:pPr>
            <a:r>
              <a:rPr lang="en-GB" altLang="en-US" sz="2000" b="1" u="sng"/>
              <a:t>1</a:t>
            </a:r>
            <a:r>
              <a:rPr lang="en-GB" altLang="en-US" sz="2000" u="sng"/>
              <a:t>	Make the cookie batter.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altLang="en-US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 b="1" u="sng"/>
              <a:t>2</a:t>
            </a:r>
            <a:r>
              <a:rPr lang="en-GB" altLang="en-US" sz="20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Set the timer.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altLang="en-US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 b="1" u="sng"/>
              <a:t>3</a:t>
            </a:r>
            <a:r>
              <a:rPr lang="en-GB" altLang="en-US" sz="2000" u="sng"/>
              <a:t>	Add frosting and sprinkles.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Spread frosting and sprinkles onto the cookies.</a:t>
            </a:r>
            <a:endParaRPr lang="en-GB" altLang="en-US" sz="10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>
                <a:solidFill>
                  <a:srgbClr val="404040"/>
                </a:solidFill>
              </a:rPr>
              <a:t>...</a:t>
            </a:r>
            <a:endParaRPr lang="en-US" altLang="en-US" sz="20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1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Removing redundancy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A well-structured algorithm can describe repeated tasks with less redundancy</a:t>
            </a:r>
          </a:p>
          <a:p>
            <a:pPr lvl="1">
              <a:spcBef>
                <a:spcPts val="450"/>
              </a:spcBef>
            </a:pPr>
            <a:endParaRPr lang="en-GB" altLang="en-US" sz="900" dirty="0"/>
          </a:p>
          <a:p>
            <a:pPr lvl="1">
              <a:buNone/>
            </a:pPr>
            <a:r>
              <a:rPr lang="en-GB" altLang="en-US" b="1" u="sng" dirty="0" smtClean="0"/>
              <a:t>1</a:t>
            </a:r>
            <a:r>
              <a:rPr lang="en-GB" altLang="en-US" u="sng" dirty="0" smtClean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...</a:t>
            </a:r>
            <a:endParaRPr lang="en-GB" altLang="en-US" sz="900" dirty="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altLang="en-US" sz="9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b="1" u="sng" dirty="0" smtClean="0">
                <a:solidFill>
                  <a:srgbClr val="003399"/>
                </a:solidFill>
              </a:rPr>
              <a:t>2a</a:t>
            </a:r>
            <a:r>
              <a:rPr lang="en-GB" altLang="en-US" u="sng" dirty="0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Set the timer.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altLang="en-US" sz="10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b="1" u="sng" dirty="0" smtClean="0">
                <a:solidFill>
                  <a:srgbClr val="003399"/>
                </a:solidFill>
              </a:rPr>
              <a:t>2b</a:t>
            </a:r>
            <a:r>
              <a:rPr lang="en-GB" altLang="en-US" u="sng" dirty="0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>
              <a:spcBef>
                <a:spcPts val="450"/>
              </a:spcBef>
            </a:pPr>
            <a:endParaRPr lang="en-GB" altLang="en-US" sz="900" dirty="0"/>
          </a:p>
          <a:p>
            <a:pPr lvl="1">
              <a:buNone/>
            </a:pPr>
            <a:r>
              <a:rPr lang="en-GB" altLang="en-US" b="1" u="sng" dirty="0" smtClean="0"/>
              <a:t>3</a:t>
            </a:r>
            <a:r>
              <a:rPr lang="en-GB" altLang="en-US" u="sng" dirty="0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206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 program with redundancy</a:t>
            </a:r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BakeCookies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9969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Static methods</a:t>
            </a:r>
            <a:endParaRPr lang="en-US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b="1" dirty="0" smtClean="0"/>
              <a:t>static method</a:t>
            </a:r>
            <a:r>
              <a:rPr lang="en-GB" altLang="en-US" dirty="0" smtClean="0"/>
              <a:t>: A named group of statements.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denotes the </a:t>
            </a:r>
            <a:r>
              <a:rPr lang="en-GB" altLang="en-US" i="1" dirty="0" smtClean="0"/>
              <a:t>structure</a:t>
            </a:r>
            <a:r>
              <a:rPr lang="en-GB" altLang="en-US" dirty="0" smtClean="0"/>
              <a:t> of a program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eliminates </a:t>
            </a:r>
            <a:r>
              <a:rPr lang="en-GB" altLang="en-US" i="1" dirty="0" smtClean="0"/>
              <a:t>redundancy</a:t>
            </a:r>
            <a:r>
              <a:rPr lang="en-GB" altLang="en-US" dirty="0" smtClean="0"/>
              <a:t> by code reuse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endParaRPr lang="en-GB" altLang="en-US" b="1" dirty="0" smtClean="0"/>
          </a:p>
          <a:p>
            <a:pPr>
              <a:lnSpc>
                <a:spcPct val="110000"/>
              </a:lnSpc>
            </a:pPr>
            <a:r>
              <a:rPr lang="en-GB" altLang="en-US" b="1" dirty="0" smtClean="0"/>
              <a:t>procedural </a:t>
            </a:r>
            <a:r>
              <a:rPr lang="en-GB" altLang="en-US" b="1" dirty="0" smtClean="0"/>
              <a:t>decomposition</a:t>
            </a:r>
            <a:r>
              <a:rPr lang="en-GB" altLang="en-US" dirty="0" smtClean="0"/>
              <a:t>: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dividing </a:t>
            </a:r>
            <a:r>
              <a:rPr lang="en-GB" altLang="en-US" dirty="0" smtClean="0"/>
              <a:t>a problem into </a:t>
            </a:r>
            <a:r>
              <a:rPr lang="en-GB" altLang="en-US" dirty="0" smtClean="0"/>
              <a:t>methods</a:t>
            </a:r>
            <a:endParaRPr lang="en-GB" altLang="en-US" dirty="0" smtClean="0"/>
          </a:p>
          <a:p>
            <a:pPr lvl="1" eaLnBrk="1" hangingPunct="1">
              <a:lnSpc>
                <a:spcPct val="110000"/>
              </a:lnSpc>
            </a:pPr>
            <a:endParaRPr lang="en-GB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GB" altLang="en-US" dirty="0" smtClean="0"/>
              <a:t>Writing a static method is like</a:t>
            </a:r>
            <a:br>
              <a:rPr lang="en-GB" altLang="en-US" dirty="0" smtClean="0"/>
            </a:br>
            <a:r>
              <a:rPr lang="en-GB" altLang="en-US" dirty="0" smtClean="0"/>
              <a:t>adding a new </a:t>
            </a:r>
            <a:r>
              <a:rPr lang="en-GB" altLang="en-US" dirty="0" smtClean="0"/>
              <a:t>“command” </a:t>
            </a:r>
            <a:r>
              <a:rPr lang="en-GB" altLang="en-US" dirty="0" smtClean="0"/>
              <a:t>to Java.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8729353" y="1928896"/>
            <a:ext cx="3048000" cy="4572000"/>
            <a:chOff x="3744" y="1344"/>
            <a:chExt cx="1920" cy="2880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A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B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C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9596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Using static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 smtClean="0"/>
              <a:t>1. Design the algorithm.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Look at the structure, and which commands are repeated.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Decide what are the important overall tasks.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endParaRPr lang="en-GB" altLang="en-US" smtClean="0"/>
          </a:p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 smtClean="0"/>
              <a:t>2. </a:t>
            </a:r>
            <a:r>
              <a:rPr lang="en-GB" altLang="en-US" b="1" smtClean="0"/>
              <a:t>Declare</a:t>
            </a:r>
            <a:r>
              <a:rPr lang="en-GB" altLang="en-US" smtClean="0"/>
              <a:t> (write down) the methods.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Arrange statements into groups and give each group a name.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endParaRPr lang="en-GB" altLang="en-US" smtClean="0"/>
          </a:p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 smtClean="0"/>
              <a:t>3. </a:t>
            </a:r>
            <a:r>
              <a:rPr lang="en-GB" altLang="en-US" b="1" smtClean="0"/>
              <a:t>Call</a:t>
            </a:r>
            <a:r>
              <a:rPr lang="en-GB" altLang="en-US" smtClean="0"/>
              <a:t> (run) the methods.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 smtClean="0"/>
              <a:t>The program's </a:t>
            </a:r>
            <a:r>
              <a:rPr lang="en-GB" altLang="en-US" smtClean="0">
                <a:latin typeface="Courier New" panose="02070309020205020404" pitchFamily="49" charset="0"/>
              </a:rPr>
              <a:t>main</a:t>
            </a:r>
            <a:r>
              <a:rPr lang="en-GB" altLang="en-US" smtClean="0"/>
              <a:t> method executes the other methods to perform the overall task.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7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Perspective on capacity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B = 8 bits = 1 character (alphabetic, punctuation,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KB = 2</a:t>
            </a:r>
            <a:r>
              <a:rPr lang="en-US" altLang="en-US" baseline="30000" dirty="0" smtClean="0"/>
              <a:t>10</a:t>
            </a:r>
            <a:r>
              <a:rPr lang="en-US" altLang="en-US" dirty="0" smtClean="0"/>
              <a:t> B (~ ½ typewritten page)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MB = 2</a:t>
            </a:r>
            <a:r>
              <a:rPr lang="en-US" altLang="en-US" baseline="30000" dirty="0" smtClean="0"/>
              <a:t>20</a:t>
            </a:r>
            <a:r>
              <a:rPr lang="en-US" altLang="en-US" dirty="0" smtClean="0"/>
              <a:t> B (novel)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GB = 2</a:t>
            </a:r>
            <a:r>
              <a:rPr lang="en-US" altLang="en-US" baseline="30000" dirty="0" smtClean="0"/>
              <a:t>30</a:t>
            </a:r>
            <a:r>
              <a:rPr lang="en-US" altLang="en-US" dirty="0" smtClean="0"/>
              <a:t> B (4/Britannica)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TB = 2</a:t>
            </a:r>
            <a:r>
              <a:rPr lang="en-US" altLang="en-US" baseline="30000" dirty="0" smtClean="0"/>
              <a:t>40</a:t>
            </a:r>
            <a:r>
              <a:rPr lang="en-US" altLang="en-US" dirty="0" smtClean="0"/>
              <a:t> B (10/print collection LC)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PB = 2</a:t>
            </a:r>
            <a:r>
              <a:rPr lang="en-US" altLang="en-US" baseline="30000" dirty="0" smtClean="0"/>
              <a:t>50</a:t>
            </a:r>
            <a:r>
              <a:rPr lang="en-US" altLang="en-US" dirty="0" smtClean="0"/>
              <a:t> B (200/all printed material)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EB = 2</a:t>
            </a:r>
            <a:r>
              <a:rPr lang="en-US" altLang="en-US" baseline="30000" dirty="0" smtClean="0"/>
              <a:t>60</a:t>
            </a:r>
            <a:r>
              <a:rPr lang="en-US" altLang="en-US" dirty="0" smtClean="0"/>
              <a:t> B (5/all words ever spoken)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ZB = 2</a:t>
            </a:r>
            <a:r>
              <a:rPr lang="en-US" altLang="en-US" baseline="30000" dirty="0" smtClean="0"/>
              <a:t>70</a:t>
            </a:r>
            <a:r>
              <a:rPr lang="en-US" altLang="en-US" dirty="0" smtClean="0"/>
              <a:t> B (?)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YB = 2</a:t>
            </a:r>
            <a:r>
              <a:rPr lang="en-US" altLang="en-US" baseline="30000" dirty="0" smtClean="0"/>
              <a:t>80</a:t>
            </a:r>
            <a:r>
              <a:rPr lang="en-US" altLang="en-US" dirty="0" smtClean="0"/>
              <a:t> B (??)</a:t>
            </a:r>
          </a:p>
        </p:txBody>
      </p:sp>
    </p:spTree>
    <p:extLst>
      <p:ext uri="{BB962C8B-B14F-4D97-AF65-F5344CB8AC3E}">
        <p14:creationId xmlns:p14="http://schemas.microsoft.com/office/powerpoint/2010/main" val="86899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Design of an algorithm</a:t>
            </a:r>
            <a:endParaRPr lang="en-US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This program displays a delicious recipe for baking cookies.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BakeCookies2 {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void 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1: Make the cake batter.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dirty="0">
              <a:solidFill>
                <a:srgbClr val="003399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2a: Bake cookies (first batch).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b="1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2b: Bake cookies (second batch).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3: Decorate the cookies.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175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1" y="1295400"/>
            <a:ext cx="8994775" cy="5303632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1" dirty="0" smtClean="0"/>
              <a:t>Gives your method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9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 smtClean="0"/>
              <a:t>Syntax: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2200" b="1" dirty="0"/>
              <a:t>name</a:t>
            </a:r>
            <a:r>
              <a:rPr lang="en-GB" altLang="en-US" sz="2200" dirty="0">
                <a:latin typeface="Courier New" panose="02070309020205020404" pitchFamily="49" charset="0"/>
              </a:rPr>
              <a:t>() {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dirty="0"/>
              <a:t>...</a:t>
            </a:r>
            <a:r>
              <a:rPr lang="en-GB" altLang="en-US" sz="2200" dirty="0">
                <a:latin typeface="Courier New" panose="02070309020205020404" pitchFamily="49" charset="0"/>
              </a:rPr>
              <a:t/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}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endParaRPr lang="en-GB" altLang="en-US" sz="22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 smtClean="0"/>
              <a:t>Example: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2200" dirty="0" err="1">
                <a:latin typeface="Consolas" charset="0"/>
                <a:ea typeface="Consolas" charset="0"/>
                <a:cs typeface="Consolas" charset="0"/>
              </a:rPr>
              <a:t>printWarning</a:t>
            </a:r>
            <a: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("This product causes cancer");</a:t>
            </a:r>
            <a:b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("in lab rats and humans.");</a:t>
            </a:r>
            <a:b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Declaring a method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187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Calling a method</a:t>
            </a:r>
            <a:endParaRPr lang="en-US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altLang="en-US" i="1" dirty="0" smtClean="0"/>
              <a:t>Executes the method's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sz="9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altLang="en-US" dirty="0" smtClean="0"/>
              <a:t>Syntax:</a:t>
            </a:r>
            <a:endParaRPr lang="en-GB" altLang="en-US" sz="13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b="1" dirty="0" smtClean="0"/>
              <a:t>	name</a:t>
            </a:r>
            <a:r>
              <a:rPr lang="en-GB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sz="9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altLang="en-US" dirty="0"/>
              <a:t>C</a:t>
            </a:r>
            <a:r>
              <a:rPr lang="en-GB" altLang="en-US" dirty="0" smtClean="0"/>
              <a:t>an call same method many times if you like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altLang="en-US" dirty="0" smtClean="0"/>
              <a:t>Example:</a:t>
            </a:r>
            <a:endParaRPr lang="en-GB" altLang="en-US" sz="11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	</a:t>
            </a:r>
            <a:r>
              <a:rPr lang="en-GB" altLang="en-US" dirty="0" err="1" smtClean="0">
                <a:latin typeface="Consolas" charset="0"/>
                <a:ea typeface="Consolas" charset="0"/>
                <a:cs typeface="Consolas" charset="0"/>
              </a:rPr>
              <a:t>printWarning</a:t>
            </a:r>
            <a:r>
              <a:rPr lang="en-GB" alt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altLang="en-US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altLang="en-US" sz="1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	</a:t>
            </a:r>
            <a:r>
              <a:rPr lang="en-GB" altLang="en-US" dirty="0" smtClean="0">
                <a:latin typeface="Consolas" charset="0"/>
                <a:ea typeface="Consolas" charset="0"/>
                <a:cs typeface="Consolas" charset="0"/>
              </a:rPr>
              <a:t>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altLang="en-US" dirty="0" smtClean="0">
                <a:latin typeface="Consolas" charset="0"/>
                <a:ea typeface="Consolas" charset="0"/>
                <a:cs typeface="Consolas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468374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with static method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FreshPrince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    rap();                 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Calling (running) the rap method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    rap();                 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Calling the rap method again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8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This method prints the lyrics to my </a:t>
            </a:r>
            <a:r>
              <a:rPr lang="en-GB" altLang="en-US" sz="1600" b="1" dirty="0" err="1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favorite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rap()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("Now this is the story all about how");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("My life got flipped turned upside-down");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altLang="en-US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My life got flipped turned upside-down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53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Final cookie program</a:t>
            </a:r>
            <a:endParaRPr lang="en-US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>
            <a:noAutofit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This program displays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a recipe for cookies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400" dirty="0" smtClean="0">
                <a:latin typeface="Consolas" charset="0"/>
                <a:ea typeface="Consolas" charset="0"/>
                <a:cs typeface="Consolas" charset="0"/>
              </a:rPr>
              <a:t>BakeCookies3 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err="1" smtClean="0">
                <a:latin typeface="Consolas" charset="0"/>
                <a:ea typeface="Consolas" charset="0"/>
                <a:cs typeface="Consolas" charset="0"/>
              </a:rPr>
              <a:t>makeBatter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bake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      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1st batch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bake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      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2nd batch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decorate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Step 1: Make the cake batter.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b="1" dirty="0" err="1">
                <a:latin typeface="Consolas" charset="0"/>
                <a:ea typeface="Consolas" charset="0"/>
                <a:cs typeface="Consolas" charset="0"/>
              </a:rPr>
              <a:t>makeBatter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GB" altLang="en-US" sz="1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Step 2: Bake a batch of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bake()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endParaRPr lang="en-GB" altLang="en-US" sz="14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Step 3: Decorate the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static void 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decorate()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5489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Methods calling methods</a:t>
            </a:r>
            <a:endParaRPr lang="en-US" alt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MethodsExample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message1();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b="1" dirty="0">
                <a:latin typeface="Consolas" charset="0"/>
                <a:ea typeface="Consolas" charset="0"/>
                <a:cs typeface="Consolas" charset="0"/>
              </a:rPr>
              <a:t>message2();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("Done with main.");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message1()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("This is message1.");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message2()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("This is message2.");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b="1" dirty="0">
                <a:latin typeface="Consolas" charset="0"/>
                <a:ea typeface="Consolas" charset="0"/>
                <a:cs typeface="Consolas" charset="0"/>
              </a:rPr>
              <a:t>        message1();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("Done with message2.");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0000"/>
              </a:lnSpc>
            </a:pPr>
            <a:endParaRPr lang="en-GB" altLang="en-US" sz="2000" dirty="0"/>
          </a:p>
          <a:p>
            <a:pPr eaLnBrk="1" hangingPunct="1">
              <a:lnSpc>
                <a:spcPct val="60000"/>
              </a:lnSpc>
            </a:pPr>
            <a:r>
              <a:rPr lang="en-GB" altLang="en-US" sz="2000" dirty="0"/>
              <a:t>Output?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2366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/>
              <a:t>When a method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"jumps" into that method,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"jumps" back to the point where the method was called.</a:t>
            </a:r>
          </a:p>
          <a:p>
            <a:pPr>
              <a:spcBef>
                <a:spcPts val="450"/>
              </a:spcBef>
              <a:buNone/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MethodsExample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b="1" dirty="0">
                <a:latin typeface="Consolas" charset="0"/>
                <a:ea typeface="Consolas" charset="0"/>
                <a:cs typeface="Consolas" charset="0"/>
              </a:rPr>
              <a:t>message1();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b="1" dirty="0">
                <a:latin typeface="Consolas" charset="0"/>
                <a:ea typeface="Consolas" charset="0"/>
                <a:cs typeface="Consolas" charset="0"/>
              </a:rPr>
              <a:t>message2();</a:t>
            </a: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("Done with main.");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67200" y="3244850"/>
            <a:ext cx="6324600" cy="738188"/>
            <a:chOff x="1632" y="2135"/>
            <a:chExt cx="3984" cy="465"/>
          </a:xfrm>
        </p:grpSpPr>
        <p:sp>
          <p:nvSpPr>
            <p:cNvPr id="4404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message1()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message1.");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44046" name="Line 5"/>
            <p:cNvSpPr>
              <a:spLocks noChangeShapeType="1"/>
            </p:cNvSpPr>
            <p:nvPr/>
          </p:nvSpPr>
          <p:spPr bwMode="auto">
            <a:xfrm>
              <a:off x="1632" y="2304"/>
              <a:ext cx="1104" cy="23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7" name="Line 6"/>
            <p:cNvSpPr>
              <a:spLocks noChangeShapeType="1"/>
            </p:cNvSpPr>
            <p:nvPr/>
          </p:nvSpPr>
          <p:spPr bwMode="auto">
            <a:xfrm flipH="1" flipV="1">
              <a:off x="1632" y="2400"/>
              <a:ext cx="816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4404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message2() </a:t>
              </a:r>
              <a:r>
                <a:rPr lang="en-GB" altLang="en-US" sz="140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{</a:t>
              </a:r>
              <a:endParaRPr lang="en-GB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message2.");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message1();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endParaRPr lang="en-GB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("Done with message2.");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1152" cy="144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86400" y="4827588"/>
            <a:ext cx="5105400" cy="1612900"/>
            <a:chOff x="2400" y="3132"/>
            <a:chExt cx="3216" cy="1016"/>
          </a:xfrm>
        </p:grpSpPr>
        <p:sp>
          <p:nvSpPr>
            <p:cNvPr id="44039" name="Text Box 12"/>
            <p:cNvSpPr txBox="1">
              <a:spLocks noChangeArrowheads="1"/>
            </p:cNvSpPr>
            <p:nvPr/>
          </p:nvSpPr>
          <p:spPr bwMode="auto">
            <a:xfrm>
              <a:off x="2400" y="3683"/>
              <a:ext cx="3216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message1()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message1.");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44040" name="Line 13"/>
            <p:cNvSpPr>
              <a:spLocks noChangeShapeType="1"/>
            </p:cNvSpPr>
            <p:nvPr/>
          </p:nvSpPr>
          <p:spPr bwMode="auto">
            <a:xfrm flipH="1">
              <a:off x="2732" y="3132"/>
              <a:ext cx="240" cy="720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1" name="Line 14"/>
            <p:cNvSpPr>
              <a:spLocks noChangeShapeType="1"/>
            </p:cNvSpPr>
            <p:nvPr/>
          </p:nvSpPr>
          <p:spPr bwMode="auto">
            <a:xfrm flipV="1">
              <a:off x="2492" y="3132"/>
              <a:ext cx="336" cy="91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03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Control flow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217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use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Place statements into a static method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You should not create static methods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An individual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US" alt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Only blank lines. (Put blank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US" altLang="en-US" dirty="0" err="1" smtClean="0"/>
              <a:t>s</a:t>
            </a:r>
            <a:r>
              <a:rPr lang="en-US" altLang="en-US" dirty="0" smtClean="0"/>
              <a:t> in </a:t>
            </a:r>
            <a:r>
              <a:rPr lang="en-US" altLang="en-US" dirty="0" smtClean="0">
                <a:latin typeface="Courier New" panose="02070309020205020404" pitchFamily="49" charset="0"/>
              </a:rPr>
              <a:t>main</a:t>
            </a:r>
            <a:r>
              <a:rPr lang="en-US" altLang="en-US" dirty="0" smtClean="0"/>
              <a:t>.)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Unrelated or weakly related statements.</a:t>
            </a:r>
            <a:br>
              <a:rPr lang="en-US" altLang="en-US" dirty="0" smtClean="0"/>
            </a:br>
            <a:r>
              <a:rPr lang="en-US" altLang="en-US" dirty="0" smtClean="0"/>
              <a:t>(Consider splitting them into two smaller methods.)</a:t>
            </a:r>
          </a:p>
        </p:txBody>
      </p:sp>
    </p:spTree>
    <p:extLst>
      <p:ext uri="{BB962C8B-B14F-4D97-AF65-F5344CB8AC3E}">
        <p14:creationId xmlns:p14="http://schemas.microsoft.com/office/powerpoint/2010/main" val="12374641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programming?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altLang="en-US" b="1" dirty="0" smtClean="0"/>
              <a:t>Program</a:t>
            </a:r>
            <a:endParaRPr lang="en-GB" altLang="en-US" dirty="0"/>
          </a:p>
          <a:p>
            <a:pPr eaLnBrk="1" hangingPunct="1"/>
            <a:r>
              <a:rPr lang="en-GB" altLang="en-US" dirty="0" smtClean="0"/>
              <a:t>set </a:t>
            </a:r>
            <a:r>
              <a:rPr lang="en-GB" altLang="en-US" dirty="0" smtClean="0"/>
              <a:t>of instructions</a:t>
            </a:r>
            <a:br>
              <a:rPr lang="en-GB" altLang="en-US" dirty="0" smtClean="0"/>
            </a:br>
            <a:r>
              <a:rPr lang="en-GB" altLang="en-US" dirty="0" smtClean="0"/>
              <a:t>to be carried out by a computer; </a:t>
            </a:r>
            <a:r>
              <a:rPr lang="en-GB" altLang="en-US" dirty="0" smtClean="0"/>
              <a:t>an example </a:t>
            </a:r>
            <a:r>
              <a:rPr lang="en-GB" altLang="en-US" dirty="0" smtClean="0"/>
              <a:t>of </a:t>
            </a:r>
            <a:r>
              <a:rPr lang="en-GB" altLang="en-US" i="1" dirty="0" smtClean="0">
                <a:solidFill>
                  <a:srgbClr val="C00000"/>
                </a:solidFill>
              </a:rPr>
              <a:t>software</a:t>
            </a:r>
            <a:endParaRPr lang="en-GB" altLang="en-US" dirty="0" smtClean="0"/>
          </a:p>
          <a:p>
            <a:pPr eaLnBrk="1" hangingPunct="1">
              <a:buFontTx/>
              <a:buNone/>
            </a:pPr>
            <a:endParaRPr lang="en-GB" altLang="en-US" dirty="0" smtClean="0"/>
          </a:p>
          <a:p>
            <a:pPr marL="0" indent="0" eaLnBrk="1" hangingPunct="1">
              <a:buNone/>
            </a:pPr>
            <a:r>
              <a:rPr lang="en-GB" altLang="en-US" b="1" dirty="0"/>
              <a:t>P</a:t>
            </a:r>
            <a:r>
              <a:rPr lang="en-GB" altLang="en-US" b="1" dirty="0" smtClean="0"/>
              <a:t>rogram Execution</a:t>
            </a:r>
            <a:endParaRPr lang="en-GB" altLang="en-US" dirty="0"/>
          </a:p>
          <a:p>
            <a:r>
              <a:rPr lang="en-GB" altLang="en-US" dirty="0" smtClean="0"/>
              <a:t>act of carrying </a:t>
            </a:r>
            <a:r>
              <a:rPr lang="en-GB" altLang="en-US" dirty="0" smtClean="0"/>
              <a:t>out the </a:t>
            </a:r>
            <a:r>
              <a:rPr lang="en-GB" altLang="en-US" dirty="0" smtClean="0"/>
              <a:t>instructions contained </a:t>
            </a:r>
            <a:r>
              <a:rPr lang="en-GB" altLang="en-US" dirty="0" smtClean="0"/>
              <a:t>in a program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  <a:p>
            <a:pPr marL="0" indent="0" eaLnBrk="1" hangingPunct="1">
              <a:buNone/>
            </a:pPr>
            <a:r>
              <a:rPr lang="en-GB" altLang="en-US" b="1" dirty="0"/>
              <a:t>P</a:t>
            </a:r>
            <a:r>
              <a:rPr lang="en-GB" altLang="en-US" b="1" dirty="0" smtClean="0"/>
              <a:t>rogramming </a:t>
            </a:r>
            <a:r>
              <a:rPr lang="en-GB" altLang="en-US" b="1" dirty="0"/>
              <a:t>L</a:t>
            </a:r>
            <a:r>
              <a:rPr lang="en-GB" altLang="en-US" b="1" dirty="0" smtClean="0"/>
              <a:t>anguage</a:t>
            </a:r>
            <a:endParaRPr lang="en-GB" altLang="en-US" dirty="0"/>
          </a:p>
          <a:p>
            <a:r>
              <a:rPr lang="en-GB" altLang="en-US" dirty="0" smtClean="0"/>
              <a:t>systematic </a:t>
            </a:r>
            <a:r>
              <a:rPr lang="en-GB" altLang="en-US" dirty="0" smtClean="0"/>
              <a:t>set of rules used to describe computations in a format that is editable by humans; One is used to specify </a:t>
            </a:r>
            <a:r>
              <a:rPr lang="en-GB" altLang="en-US" i="1" dirty="0" smtClean="0">
                <a:solidFill>
                  <a:srgbClr val="C00000"/>
                </a:solidFill>
              </a:rPr>
              <a:t>algorithms</a:t>
            </a:r>
            <a:endParaRPr lang="en-GB" altLang="en-US" dirty="0" smtClean="0"/>
          </a:p>
        </p:txBody>
      </p:sp>
      <p:pic>
        <p:nvPicPr>
          <p:cNvPr id="9220" name="Picture 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9829800" y="1524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languages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2000"/>
              </a:lnSpc>
            </a:pPr>
            <a:r>
              <a:rPr lang="en-GB" altLang="en-US" smtClean="0"/>
              <a:t>Some influential ones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z="90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FORTRAN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science / engineering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mtClean="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COBOL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business data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mtClean="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LISP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logic and AI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mtClean="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BASIC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a simple language</a:t>
            </a:r>
            <a:endParaRPr lang="en-US" alt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4" y="1295400"/>
            <a:ext cx="382428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take CSCI 161? </a:t>
            </a:r>
          </a:p>
          <a:p>
            <a:endParaRPr lang="en-US" dirty="0"/>
          </a:p>
          <a:p>
            <a:pPr lvl="1"/>
            <a:r>
              <a:rPr lang="en-US" dirty="0" smtClean="0"/>
              <a:t>Learn how to program in Java (plus C/C++, Python, …)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Learn a very marketable skill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how to become a better problem solver</a:t>
            </a:r>
          </a:p>
          <a:p>
            <a:pPr marL="346075" lvl="1" indent="0">
              <a:buNone/>
            </a:pPr>
            <a:endParaRPr lang="en-US" dirty="0"/>
          </a:p>
          <a:p>
            <a:pPr lvl="1"/>
            <a:r>
              <a:rPr lang="en-US" dirty="0" smtClean="0"/>
              <a:t>Learn to become more precise and careful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patience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200" i="1" dirty="0"/>
              <a:t>procedural languages</a:t>
            </a:r>
            <a:r>
              <a:rPr lang="en-US" altLang="en-US" sz="22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Pascal</a:t>
            </a:r>
            <a:r>
              <a:rPr lang="en-US" altLang="en-US" sz="20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C</a:t>
            </a:r>
            <a:r>
              <a:rPr lang="en-US" altLang="en-US" sz="20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altLang="en-US" sz="7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200" i="1" dirty="0"/>
              <a:t>functional programming</a:t>
            </a:r>
            <a:r>
              <a:rPr lang="en-US" altLang="en-US" sz="22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Lisp</a:t>
            </a:r>
            <a:r>
              <a:rPr lang="en-US" altLang="en-US" sz="2000" dirty="0"/>
              <a:t> (1958) / </a:t>
            </a:r>
            <a:r>
              <a:rPr lang="en-US" altLang="en-US" sz="2000" b="1" dirty="0"/>
              <a:t>Scheme</a:t>
            </a:r>
            <a:r>
              <a:rPr lang="en-US" altLang="en-US" sz="2000" dirty="0"/>
              <a:t> (1975), </a:t>
            </a:r>
            <a:r>
              <a:rPr lang="en-US" altLang="en-US" sz="2000" b="1" dirty="0"/>
              <a:t>ML</a:t>
            </a:r>
            <a:r>
              <a:rPr lang="en-US" altLang="en-US" sz="2000" dirty="0"/>
              <a:t> (1973), </a:t>
            </a:r>
            <a:r>
              <a:rPr lang="en-US" altLang="en-US" sz="2000" b="1" dirty="0"/>
              <a:t>Haskell</a:t>
            </a:r>
            <a:r>
              <a:rPr lang="en-US" altLang="en-US" sz="20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altLang="en-US" sz="7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200" i="1" dirty="0"/>
              <a:t>object-oriented languages</a:t>
            </a:r>
            <a:r>
              <a:rPr lang="en-US" altLang="en-US" sz="22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Smalltalk</a:t>
            </a:r>
            <a:r>
              <a:rPr lang="en-US" altLang="en-US" sz="20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C++</a:t>
            </a:r>
            <a:r>
              <a:rPr lang="en-US" altLang="en-US" sz="20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1800" dirty="0"/>
              <a:t>successful in industry; used to build major OSes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Java</a:t>
            </a:r>
            <a:r>
              <a:rPr lang="en-US" altLang="en-US" sz="2000" dirty="0"/>
              <a:t> (1995):	designed for embedded systems, web apps/servers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1800" dirty="0"/>
              <a:t>Runs on many platforms (Windows, Mac, Linux, cell phones...)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1800" dirty="0"/>
              <a:t>The language we’ll use</a:t>
            </a:r>
          </a:p>
        </p:txBody>
      </p:sp>
    </p:spTree>
    <p:extLst>
      <p:ext uri="{BB962C8B-B14F-4D97-AF65-F5344CB8AC3E}">
        <p14:creationId xmlns:p14="http://schemas.microsoft.com/office/powerpoint/2010/main" val="9124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Java programs with </a:t>
            </a:r>
            <a:r>
              <a:rPr lang="en-US" altLang="en-US" smtClean="0">
                <a:latin typeface="Courier New" panose="02070309020205020404" pitchFamily="49" charset="0"/>
              </a:rPr>
              <a:t>println</a:t>
            </a:r>
            <a:r>
              <a:rPr lang="en-US" altLang="en-US" smtClean="0"/>
              <a:t> statements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1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17139</TotalTime>
  <Words>2759</Words>
  <Application>Microsoft Macintosh PowerPoint</Application>
  <PresentationFormat>Widescreen</PresentationFormat>
  <Paragraphs>675</Paragraphs>
  <Slides>47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0" baseType="lpstr">
      <vt:lpstr>Calibri</vt:lpstr>
      <vt:lpstr>Calibri Light</vt:lpstr>
      <vt:lpstr>Consolas</vt:lpstr>
      <vt:lpstr>Courier New</vt:lpstr>
      <vt:lpstr>Mangal</vt:lpstr>
      <vt:lpstr>Symbol</vt:lpstr>
      <vt:lpstr>Tahoma</vt:lpstr>
      <vt:lpstr>Times New Roman</vt:lpstr>
      <vt:lpstr>Verdana</vt:lpstr>
      <vt:lpstr>Wingdings</vt:lpstr>
      <vt:lpstr>Wingdings 2</vt:lpstr>
      <vt:lpstr>Arial</vt:lpstr>
      <vt:lpstr>Custom Design</vt:lpstr>
      <vt:lpstr>Introduction</vt:lpstr>
      <vt:lpstr>What is computer science?</vt:lpstr>
      <vt:lpstr>Computers</vt:lpstr>
      <vt:lpstr>Capacity</vt:lpstr>
      <vt:lpstr>What is programming?</vt:lpstr>
      <vt:lpstr>Programming languages</vt:lpstr>
      <vt:lpstr>Why Take CS?</vt:lpstr>
      <vt:lpstr>Some modern languages</vt:lpstr>
      <vt:lpstr>Basic Java programs with println statements</vt:lpstr>
      <vt:lpstr>Compile/run a program</vt:lpstr>
      <vt:lpstr>Eclipse</vt:lpstr>
      <vt:lpstr>PowerPoint Presentation</vt:lpstr>
      <vt:lpstr>PowerPoint Presentation</vt:lpstr>
      <vt:lpstr>Eclipse (Cont’d)</vt:lpstr>
      <vt:lpstr>Eclipse (Cont’d)</vt:lpstr>
      <vt:lpstr>A Java program</vt:lpstr>
      <vt:lpstr>Structure of a Java program</vt:lpstr>
      <vt:lpstr>System.out.println</vt:lpstr>
      <vt:lpstr>Names and identifiers</vt:lpstr>
      <vt:lpstr>Keywords</vt:lpstr>
      <vt:lpstr>Syntax</vt:lpstr>
      <vt:lpstr>Syntax error example</vt:lpstr>
      <vt:lpstr>Strings</vt:lpstr>
      <vt:lpstr>Escape sequences</vt:lpstr>
      <vt:lpstr>Questions</vt:lpstr>
      <vt:lpstr>Answers</vt:lpstr>
      <vt:lpstr>Questions</vt:lpstr>
      <vt:lpstr>Answers</vt:lpstr>
      <vt:lpstr>Comments</vt:lpstr>
      <vt:lpstr>Using comments</vt:lpstr>
      <vt:lpstr>Comments example</vt:lpstr>
      <vt:lpstr>Algorithms and Structured Programming</vt:lpstr>
      <vt:lpstr>Algorithms</vt:lpstr>
      <vt:lpstr>Problems with algorithms</vt:lpstr>
      <vt:lpstr>Structured algorithms</vt:lpstr>
      <vt:lpstr>Removing redundancy</vt:lpstr>
      <vt:lpstr>A program with redundancy</vt:lpstr>
      <vt:lpstr>Static methods</vt:lpstr>
      <vt:lpstr>Using static methods</vt:lpstr>
      <vt:lpstr>Design of an algorithm</vt:lpstr>
      <vt:lpstr>Declaring a method</vt:lpstr>
      <vt:lpstr>Calling a method</vt:lpstr>
      <vt:lpstr>Program with static method</vt:lpstr>
      <vt:lpstr>Final cookie program</vt:lpstr>
      <vt:lpstr>Methods calling methods</vt:lpstr>
      <vt:lpstr>Control flow</vt:lpstr>
      <vt:lpstr>When to use methods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581</cp:revision>
  <dcterms:created xsi:type="dcterms:W3CDTF">2008-06-28T20:57:21Z</dcterms:created>
  <dcterms:modified xsi:type="dcterms:W3CDTF">2017-08-29T12:48:26Z</dcterms:modified>
</cp:coreProperties>
</file>